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2" r:id="rId2"/>
    <p:sldId id="257" r:id="rId3"/>
    <p:sldId id="272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4" r:id="rId19"/>
    <p:sldId id="297" r:id="rId20"/>
    <p:sldId id="295" r:id="rId21"/>
    <p:sldId id="296" r:id="rId22"/>
    <p:sldId id="278" r:id="rId23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D1A55B-32CE-449D-875B-BE2D599E2CC7}" v="298" dt="2020-06-08T20:29:51.092"/>
  </p1510:revLst>
</p1510:revInfo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90" d="100"/>
          <a:sy n="90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0A5044-5D21-4E60-8A7F-C316C1C66197}" type="datetime1">
              <a:rPr lang="pl-PL" smtClean="0"/>
              <a:pPr rtl="0"/>
              <a:t>2020-06-16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A34B2E-8644-4995-9565-76649779D76C}" type="datetime1">
              <a:rPr lang="pl-PL" noProof="0" smtClean="0"/>
              <a:pPr rtl="0"/>
              <a:t>2020-06-16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80768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pl-PL" smtClean="0"/>
              <a:pPr rtl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39555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pl-PL" smtClean="0"/>
              <a:pPr rtl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72742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pl-PL" smtClean="0"/>
              <a:pPr rtl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585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pl-PL" smtClean="0"/>
              <a:pPr rtl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9171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pl-PL" smtClean="0"/>
              <a:pPr rtl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4574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pl-PL" smtClean="0"/>
              <a:pPr rtl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1850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pl-PL" smtClean="0"/>
              <a:pPr rtl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96662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pl-PL" smtClean="0"/>
              <a:pPr rtl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22092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pl-PL" smtClean="0"/>
              <a:pPr rtl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14447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pl-PL" smtClean="0"/>
              <a:pPr rtl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04995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pl-PL" smtClean="0"/>
              <a:pPr rtl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22029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pl-PL" smtClean="0"/>
              <a:pPr rtl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98031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pl-PL" smtClean="0"/>
              <a:pPr rtl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8637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6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1CDAC7-5873-4C0A-B073-6CD70AEFB25C}" type="datetime1">
              <a:rPr lang="pl-PL" noProof="0" smtClean="0"/>
              <a:pPr rtl="0"/>
              <a:t>2020-06-16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D4D486-30B1-4242-ABA7-BE94F24A91E9}" type="datetime1">
              <a:rPr lang="pl-PL" noProof="0" smtClean="0"/>
              <a:pPr rtl="0"/>
              <a:t>2020-06-16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z obrazam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9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4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204E5-6846-42BE-B8BD-678ABCFBF75B}" type="datetime1">
              <a:rPr lang="pl-PL" noProof="0" smtClean="0"/>
              <a:pPr rtl="0"/>
              <a:t>2020-06-16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E76121-B2DD-471B-86DD-739058FB9796}" type="datetime1">
              <a:rPr lang="pl-PL" noProof="0" smtClean="0"/>
              <a:pPr rtl="0"/>
              <a:t>2020-06-16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96ED5D-78FF-45A7-94E9-245FBAC61434}" type="datetime1">
              <a:rPr lang="pl-PL" noProof="0" smtClean="0"/>
              <a:pPr rtl="0"/>
              <a:t>2020-06-16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C7AB56-7259-4EBA-821F-BD725752F57F}" type="datetime1">
              <a:rPr lang="pl-PL" noProof="0" smtClean="0"/>
              <a:pPr rtl="0"/>
              <a:t>2020-06-16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BBD856-1FCE-4F35-BE11-5C8635651F13}" type="datetime1">
              <a:rPr lang="pl-PL" noProof="0" smtClean="0"/>
              <a:pPr rtl="0"/>
              <a:t>2020-06-16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A150D12-57E5-4B9E-80D0-4EE36AA2718B}" type="datetime1">
              <a:rPr lang="pl-PL" noProof="0" smtClean="0"/>
              <a:pPr rtl="0"/>
              <a:t>2020-06-16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/>
          <a:p>
            <a:pPr rtl="0"/>
            <a:r>
              <a:rPr lang="pl-PL" dirty="0"/>
              <a:t>Ćwiczenia na zdrowy kręgosłup</a:t>
            </a:r>
          </a:p>
        </p:txBody>
      </p:sp>
      <p:pic>
        <p:nvPicPr>
          <p:cNvPr id="1026" name="Picture 2" descr="Klub Fitness, Siłownia: Lubin, Polkowice, Głogów | Fitarena">
            <a:extLst>
              <a:ext uri="{FF2B5EF4-FFF2-40B4-BE49-F238E27FC236}">
                <a16:creationId xmlns:a16="http://schemas.microsoft.com/office/drawing/2014/main" xmlns="" id="{A4B3FC14-B7C6-4D6B-9DBB-AAC1C161C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11" r="10089" b="-1"/>
          <a:stretch/>
        </p:blipFill>
        <p:spPr bwMode="auto">
          <a:xfrm>
            <a:off x="530352" y="457200"/>
            <a:ext cx="7242111" cy="5715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odtytuł 2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rtl="0"/>
            <a:r>
              <a:rPr lang="pl-PL" dirty="0"/>
              <a:t>WF</a:t>
            </a:r>
            <a:br>
              <a:rPr lang="pl-PL" dirty="0"/>
            </a:br>
            <a:r>
              <a:rPr lang="pl-PL" dirty="0"/>
              <a:t>2020, semestr letni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sz="1400" dirty="0"/>
              <a:t>Źródła:</a:t>
            </a:r>
          </a:p>
          <a:p>
            <a:r>
              <a:rPr lang="pl-PL" sz="1400">
                <a:ea typeface="+mn-lt"/>
                <a:cs typeface="+mn-lt"/>
              </a:rPr>
              <a:t>Bogusława Janik: "Pilates prawdziwa siła od środka" </a:t>
            </a:r>
            <a:endParaRPr lang="pl-PL">
              <a:ea typeface="+mn-lt"/>
              <a:cs typeface="+mn-lt"/>
            </a:endParaRPr>
          </a:p>
          <a:p>
            <a:pPr rtl="0"/>
            <a:r>
              <a:rPr lang="pl-PL" sz="1100" dirty="0"/>
              <a:t>4f.com.pl</a:t>
            </a:r>
            <a:br>
              <a:rPr lang="pl-PL" sz="1100" dirty="0"/>
            </a:br>
            <a:r>
              <a:rPr lang="pl-PL" sz="1100" dirty="0"/>
              <a:t>abczdrowie.pl</a:t>
            </a:r>
          </a:p>
        </p:txBody>
      </p:sp>
    </p:spTree>
    <p:extLst>
      <p:ext uri="{BB962C8B-B14F-4D97-AF65-F5344CB8AC3E}">
        <p14:creationId xmlns:p14="http://schemas.microsoft.com/office/powerpoint/2010/main" xmlns="" val="303468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pl-PL" dirty="0"/>
              <a:t>Ćwiczenie #6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64F6861-6C0E-4C01-B122-1707CDDC20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877568"/>
            <a:ext cx="4495800" cy="4136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Zawartość — symbol zastępczy 2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Uklęknij na macie z wyprostowanymi rękoma. Dłonie połóż na wysokości ramion.</a:t>
            </a:r>
          </a:p>
          <a:p>
            <a:pPr rtl="0"/>
            <a:r>
              <a:rPr lang="pl-PL" dirty="0"/>
              <a:t>Powoli, wraz z wydechem, zaokrąglaj plecy. Z wydechem wyginaj się w drugą stronę.</a:t>
            </a:r>
          </a:p>
          <a:p>
            <a:pPr rtl="0"/>
            <a:r>
              <a:rPr lang="pl-PL" dirty="0"/>
              <a:t>Powtarzaj.</a:t>
            </a:r>
          </a:p>
        </p:txBody>
      </p:sp>
    </p:spTree>
    <p:extLst>
      <p:ext uri="{BB962C8B-B14F-4D97-AF65-F5344CB8AC3E}">
        <p14:creationId xmlns:p14="http://schemas.microsoft.com/office/powerpoint/2010/main" xmlns="" val="346735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/>
              <a:t>Ćwiczenia ROZCIĄGAJĄCE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/>
              <a:t>Zdrowy kręgosłup 2020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5325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pl-PL" dirty="0"/>
              <a:t>Ćwiczenie #7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Połóż się na plecach. Połóż stopy poniżej pośladków, rozłóż i wyprostuj ręce.</a:t>
            </a:r>
          </a:p>
          <a:p>
            <a:pPr rtl="0"/>
            <a:r>
              <a:rPr lang="pl-PL" dirty="0"/>
              <a:t>Zgięte nogi przełóż na bok. Pozostań na plecach i odwróć głowę na drugą stronę.</a:t>
            </a:r>
          </a:p>
          <a:p>
            <a:pPr rtl="0"/>
            <a:r>
              <a:rPr lang="pl-PL" dirty="0"/>
              <a:t>Zmień położenie nóg na drugą stronę i ponownie wykonaj ruch głową.</a:t>
            </a:r>
          </a:p>
          <a:p>
            <a:pPr rtl="0"/>
            <a:r>
              <a:rPr lang="pl-PL" dirty="0"/>
              <a:t>Powtarzaj.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18F528E-22A2-46D4-8763-84BB887562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903588"/>
            <a:ext cx="4495800" cy="40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3765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pl-PL" dirty="0"/>
              <a:t>Ćwiczenie #8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C48215B-1075-4844-932C-1A97C7DB49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6326" y="1714500"/>
            <a:ext cx="4211148" cy="4462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Zawartość — symbol zastępczy 2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Przyjmij pozycję stojącą.</a:t>
            </a:r>
          </a:p>
          <a:p>
            <a:pPr rtl="0"/>
            <a:r>
              <a:rPr lang="pl-PL" dirty="0"/>
              <a:t>Pochyl się do przodu, rozluźnij mięśnie.</a:t>
            </a:r>
          </a:p>
          <a:p>
            <a:pPr rtl="0"/>
            <a:r>
              <a:rPr lang="pl-PL" dirty="0"/>
              <a:t>Wyciągnij dłonie w kierunku podłogi i powoli staraj się jej dotknąć.</a:t>
            </a:r>
          </a:p>
          <a:p>
            <a:pPr rtl="0"/>
            <a:r>
              <a:rPr lang="pl-PL" dirty="0"/>
              <a:t>Wyciągnij ręce ku górze.</a:t>
            </a:r>
          </a:p>
          <a:p>
            <a:pPr rtl="0"/>
            <a:r>
              <a:rPr lang="pl-PL" dirty="0"/>
              <a:t>Powtarzaj.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7539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925E14-59C1-450A-A056-9DA19B0F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Najważniejsze mięśnie odpowiedzialne za ruchomość kręgosłupa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E94F54-066F-4362-9120-8938160C3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mięsień skośny brzucha – zginanie i prostowanie kręgosłupa;</a:t>
            </a:r>
            <a:endParaRPr lang="en-GB">
              <a:cs typeface="Calibri"/>
            </a:endParaRPr>
          </a:p>
          <a:p>
            <a:r>
              <a:rPr lang="en-GB">
                <a:ea typeface="+mn-lt"/>
                <a:cs typeface="+mn-lt"/>
              </a:rPr>
              <a:t>mięsień prosty brzucha – zginanie kręgosłupa w przód;</a:t>
            </a:r>
            <a:endParaRPr lang="en-GB"/>
          </a:p>
          <a:p>
            <a:r>
              <a:rPr lang="en-GB">
                <a:ea typeface="+mn-lt"/>
                <a:cs typeface="+mn-lt"/>
              </a:rPr>
              <a:t>mięsień biodrowo-żebrowy – prostuje kręgosłup oraz pochyla go w tył i w bok;</a:t>
            </a:r>
            <a:endParaRPr lang="en-GB"/>
          </a:p>
          <a:p>
            <a:r>
              <a:rPr lang="en-GB">
                <a:ea typeface="+mn-lt"/>
                <a:cs typeface="+mn-lt"/>
              </a:rPr>
              <a:t>mięsień półkolcowy – prostuje lub zgina kręgosłup;</a:t>
            </a:r>
            <a:endParaRPr lang="en-GB"/>
          </a:p>
          <a:p>
            <a:r>
              <a:rPr lang="en-GB">
                <a:ea typeface="+mn-lt"/>
                <a:cs typeface="+mn-lt"/>
              </a:rPr>
              <a:t>mięśnie międzykolcowe – prostują kręgosłup;</a:t>
            </a:r>
            <a:endParaRPr lang="en-GB"/>
          </a:p>
          <a:p>
            <a:r>
              <a:rPr lang="en-GB">
                <a:ea typeface="+mn-lt"/>
                <a:cs typeface="+mn-lt"/>
              </a:rPr>
              <a:t>mięsień najdłuższy – prostuje lub pochyla i obraca kręgosłup;</a:t>
            </a:r>
            <a:endParaRPr lang="en-GB"/>
          </a:p>
          <a:p>
            <a:r>
              <a:rPr lang="en-GB">
                <a:ea typeface="+mn-lt"/>
                <a:cs typeface="+mn-lt"/>
              </a:rPr>
              <a:t>mięśnie międzypoprzeczne – pochylają kręgosłup ku bokowi;</a:t>
            </a:r>
            <a:endParaRPr lang="en-GB"/>
          </a:p>
          <a:p>
            <a:r>
              <a:rPr lang="en-GB">
                <a:ea typeface="+mn-lt"/>
                <a:cs typeface="+mn-lt"/>
              </a:rPr>
              <a:t>mięsień czworoboczny – prostuje kręgosłup w odcinku szyjnym</a:t>
            </a:r>
            <a:endParaRPr lang="en-GB"/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21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00E97-9DF4-44D5-AB0C-2FA7E13F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/>
                <a:cs typeface="Calibri"/>
              </a:rPr>
              <a:t>Rola przednich i tylnich mięśni uda w ułożeniu kręgosłupa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333D39-6702-4202-84CB-F81D95E7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GB" sz="1600">
                <a:ea typeface="+mn-lt"/>
                <a:cs typeface="+mn-lt"/>
              </a:rPr>
              <a:t>W ustaleniu położenia miednicy uczestniczą dwie grupy mięśniowe, które poprzez skurcz:</a:t>
            </a:r>
            <a:endParaRPr lang="en-GB" sz="1600">
              <a:cs typeface="Calibri"/>
            </a:endParaRPr>
          </a:p>
          <a:p>
            <a:pPr>
              <a:buNone/>
            </a:pPr>
            <a:r>
              <a:rPr lang="en-GB" sz="1600">
                <a:ea typeface="+mn-lt"/>
                <a:cs typeface="+mn-lt"/>
              </a:rPr>
              <a:t>- zmniejszają przodopochylenie miednicy lub</a:t>
            </a:r>
            <a:endParaRPr lang="en-GB" sz="1600">
              <a:cs typeface="Calibri"/>
            </a:endParaRPr>
          </a:p>
          <a:p>
            <a:pPr>
              <a:buNone/>
            </a:pPr>
            <a:r>
              <a:rPr lang="en-GB" sz="1600">
                <a:ea typeface="+mn-lt"/>
                <a:cs typeface="+mn-lt"/>
              </a:rPr>
              <a:t>- zwiększają przodopochylenie miednicy</a:t>
            </a:r>
          </a:p>
          <a:p>
            <a:pPr>
              <a:buNone/>
            </a:pPr>
            <a:r>
              <a:rPr lang="en-GB" sz="1600">
                <a:ea typeface="+mn-lt"/>
                <a:cs typeface="+mn-lt"/>
              </a:rPr>
              <a:t>Pierwsza grupa to mięśnie pośladka oraz tylne mięśnie uda, które podtrzymują dolną część miednicy, a przez to oddziałują na dolny kręgosłup. Krótkie i pozbawione elastyczności mięśnie tylnego uda nie uwalniają miednicy w trakcie wykonywania zgięcia w przód. Wówczas duży nacisk położony jest na odcinek lędźwiowy kręgosłupa. Kiedy się wyprostujemy tylko dolne mięśnie krzyża i pośladki pracują aby wyprostować ciało, co zwiększa nacisk na dyski międzykręgowe.</a:t>
            </a:r>
            <a:endParaRPr lang="en-GB" sz="1600">
              <a:cs typeface="Calibri"/>
            </a:endParaRPr>
          </a:p>
          <a:p>
            <a:pPr>
              <a:buNone/>
            </a:pPr>
            <a:r>
              <a:rPr lang="en-GB" sz="1600">
                <a:ea typeface="+mn-lt"/>
                <a:cs typeface="+mn-lt"/>
              </a:rPr>
              <a:t>Do drugiej grupy należy zaliczyć: z przodu – mięsień prosty uda, mięsień biodrowo – lędźwiowy, natomiast z tyłu mięsień czworoboczny lędźwi oraz prostownik grzbietu odcinka lędźwiowego.</a:t>
            </a:r>
            <a:endParaRPr lang="en-GB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31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3ACD3F-BC4A-4930-90D9-B8C6DA4E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Kontynuacja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6555BD-EBE6-499B-AACD-4D0D9D6D1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Mięsień czworoboczny lędźwi łączy dwunaste żebro, wyrostki żebrowe kręgów lędźwiowych kręgosłupa z biodrem. Jego skurz powoduje obniżenie dwunastego żebra w kierunku bioder lub odwrotnie: przy nieruchomości dwunastego żebra skurcz tego mięśnia przybliża miednicę w kierunku żeber, a więc krótki mięsień czworoboczny lędźwi ma wpływ na kręgosłup. Mięśnie biodrowo- lędźwiowy i prosty uda odpowiadają za prawidłowe przodopochylenie miednicy. Często jednak są przykurczone, pociągając miednicę do przodu. Dodając do nich zbyt mocny prostownik grzbietu w odcinku lędźwiowym mamy tradycyjny przykład pogłębionej lordozy prowadzącej do wielu schorzeń tego odcinka. Aby móc przyjąć naturalne ułożenie kręgosłupa i miednicy, równie ważne jest utrzymanie elastyczności mięśni ud i pleców.</a:t>
            </a:r>
            <a:endParaRPr lang="en-GB">
              <a:cs typeface="Calibri"/>
            </a:endParaRPr>
          </a:p>
          <a:p>
            <a:pPr marL="4572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1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63688-A469-4AA4-BF77-7E247C08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MIĘSIEŃ BIODROWO-LĘDŹWIOWY</a:t>
            </a:r>
            <a:endParaRPr lang="en-GB"/>
          </a:p>
        </p:txBody>
      </p:sp>
      <p:pic>
        <p:nvPicPr>
          <p:cNvPr id="6" name="Picture 6" descr="A picture containing sitting, table&#10;&#10;Description generated with very high confidence">
            <a:extLst>
              <a:ext uri="{FF2B5EF4-FFF2-40B4-BE49-F238E27FC236}">
                <a16:creationId xmlns:a16="http://schemas.microsoft.com/office/drawing/2014/main" xmlns="" id="{61F1D2BC-7048-48C3-B489-937E0A79B3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612687"/>
            <a:ext cx="4495800" cy="2665898"/>
          </a:xfrm>
        </p:spPr>
      </p:pic>
      <p:pic>
        <p:nvPicPr>
          <p:cNvPr id="7" name="Picture 7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xmlns="" id="{69E787CE-1FDB-49B6-A633-796B759659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12871" y="2385217"/>
            <a:ext cx="4053727" cy="301326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B7EDBA-5089-4E1C-9CC9-ED02ECAE009F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22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B60892-FAC8-4B7E-AD67-3BAAC684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MIĘSIEŃ POPRZECZNY BRZUCHA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1A6328-60D5-4BEC-923E-F176CEAB4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en-GB">
                <a:ea typeface="+mn-lt"/>
                <a:cs typeface="+mn-lt"/>
              </a:rPr>
              <a:t>Jest to najgłębszy z czterech mięśni brzucha, a tym samym najbardziej zaniedbany. Rozciąga on się wokół talii jak dwie ręce, wspomagając stabilizację kręgosłupa i miednicy. </a:t>
            </a:r>
            <a:endParaRPr lang="en-US"/>
          </a:p>
          <a:p>
            <a:pPr>
              <a:buNone/>
            </a:pPr>
            <a:r>
              <a:rPr lang="en-GB">
                <a:ea typeface="+mn-lt"/>
                <a:cs typeface="+mn-lt"/>
              </a:rPr>
              <a:t>Mięsień prosty brzucha pełni tylko jedną funkcję zgięcia tułowia, a więc przyciągnięcie żeber do miednicy lub przy nieruchomości żeber przyciągnięcie kości łonowej do żeber.</a:t>
            </a:r>
            <a:endParaRPr lang="en-GB"/>
          </a:p>
          <a:p>
            <a:pPr>
              <a:buNone/>
            </a:pPr>
            <a:r>
              <a:rPr lang="en-GB">
                <a:ea typeface="+mn-lt"/>
                <a:cs typeface="+mn-lt"/>
              </a:rPr>
              <a:t>Warto pamiętać, że przepracowany mięsień prosty może prowadzić do niepoprawnej postawy. </a:t>
            </a:r>
            <a:endParaRPr lang="en-GB"/>
          </a:p>
          <a:p>
            <a:pPr>
              <a:buNone/>
            </a:pPr>
            <a:r>
              <a:rPr lang="en-GB">
                <a:ea typeface="+mn-lt"/>
                <a:cs typeface="+mn-lt"/>
              </a:rPr>
              <a:t>W pilates zajmujemy się wzmocnieniem mięśnia poprzecznego brzucha, tzw. TrA. Mięsień ten można wzmocnić poprzez skupianie się na jego skurczu izometrycznym i zaprzestaniem wykonywania „brzuszków”.</a:t>
            </a:r>
            <a:endParaRPr lang="en-GB"/>
          </a:p>
          <a:p>
            <a:pPr>
              <a:buNone/>
            </a:pPr>
            <a:r>
              <a:rPr lang="en-GB">
                <a:ea typeface="+mn-lt"/>
                <a:cs typeface="+mn-lt"/>
              </a:rPr>
              <a:t>Trudno jest napiąć coś, gdy nie wiemy gdzie to jest. Aby dobrze zrozumieć umieszczenie tego mięśnia, stań prosto, połóż dłonie na brzuchu z kciukiem skierowanym w stronę pleców. Teraz silnie zakaszl, aż poczujesz mięsień poruszający się pod dłońmi. Spróbuj teraz wykonać głęboki wdech i długi wydech, aż całe powietrze opuści płuca. Poczujesz ten sam mięsień jakby zwężał twoją talię, taki gorset mięśniowy.</a:t>
            </a:r>
            <a:endParaRPr lang="en-GB"/>
          </a:p>
          <a:p>
            <a:pPr marL="45720" indent="0"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97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AD288-5332-4C2C-9B5E-689F8398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MIĘSIEŃ POPRZECZNY BRZUCHA</a:t>
            </a:r>
            <a:r>
              <a:rPr lang="en-GB" dirty="0">
                <a:cs typeface="Calibri Light"/>
              </a:rPr>
              <a:t/>
            </a:r>
            <a:br>
              <a:rPr lang="en-GB" dirty="0">
                <a:cs typeface="Calibri Light"/>
              </a:rPr>
            </a:br>
            <a:endParaRPr lang="en-GB"/>
          </a:p>
        </p:txBody>
      </p:sp>
      <p:pic>
        <p:nvPicPr>
          <p:cNvPr id="4" name="Picture 4" descr="A close up of a person&#10;&#10;Description generated with high confidence">
            <a:extLst>
              <a:ext uri="{FF2B5EF4-FFF2-40B4-BE49-F238E27FC236}">
                <a16:creationId xmlns:a16="http://schemas.microsoft.com/office/drawing/2014/main" xmlns="" id="{FE54C169-D95D-48B5-85C0-D4510DFF3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00675" y="1871662"/>
            <a:ext cx="1390650" cy="4143375"/>
          </a:xfrm>
        </p:spPr>
      </p:pic>
    </p:spTree>
    <p:extLst>
      <p:ext uri="{BB962C8B-B14F-4D97-AF65-F5344CB8AC3E}">
        <p14:creationId xmlns:p14="http://schemas.microsoft.com/office/powerpoint/2010/main" xmlns="" val="375242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Korzyści płynące z ćwiczeń dbających o kręgosłup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l-PL" dirty="0"/>
              <a:t>Zmniejszenie poziomu odczuwanego bólu kręgosłupa</a:t>
            </a:r>
          </a:p>
          <a:p>
            <a:pPr rtl="0"/>
            <a:r>
              <a:rPr lang="pl-PL" dirty="0"/>
              <a:t>Poprawna postura – przywrócenie kręgosłupowi naturalnych krzywizn</a:t>
            </a:r>
          </a:p>
          <a:p>
            <a:pPr rtl="0"/>
            <a:r>
              <a:rPr lang="pl-PL" dirty="0"/>
              <a:t>Lepsze samopoczucie</a:t>
            </a:r>
          </a:p>
          <a:p>
            <a:pPr rtl="0"/>
            <a:r>
              <a:rPr lang="pl-PL" dirty="0"/>
              <a:t>Poprawa stabilizacji ciała</a:t>
            </a:r>
          </a:p>
          <a:p>
            <a:pPr rtl="0"/>
            <a:r>
              <a:rPr lang="pl-PL" dirty="0"/>
              <a:t>Przywrócenie poprawnej równowagi mięśniowej</a:t>
            </a:r>
          </a:p>
        </p:txBody>
      </p:sp>
    </p:spTree>
    <p:extLst>
      <p:ext uri="{BB962C8B-B14F-4D97-AF65-F5344CB8AC3E}">
        <p14:creationId xmlns:p14="http://schemas.microsoft.com/office/powerpoint/2010/main" xmlns="" val="283697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7E1615-2944-4C25-BB56-A0C1C27F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MIĘSIEŃ DNA MIEDNICY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414E68-0104-4DC1-A183-06289C7AA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>
                <a:ea typeface="+mn-lt"/>
                <a:cs typeface="+mn-lt"/>
              </a:rPr>
              <a:t>Mięśnie dna miednicy zwane kroczem zamykają jamę miednicy, podtrzymując wszystkie organy wewnętrzne. Znajdują się one pomiędzy dolnymi gałęziami kości kulszowych, wierzchołkiem kości guzicznej od tyłu, a spojeniem łonowym od przodu.</a:t>
            </a:r>
            <a:endParaRPr lang="en-US">
              <a:ea typeface="+mn-lt"/>
              <a:cs typeface="+mn-lt"/>
            </a:endParaRPr>
          </a:p>
          <a:p>
            <a:pPr marL="4572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 descr="A picture containing cup, table, indoor, coffee&#10;&#10;Description generated with very high confidence">
            <a:extLst>
              <a:ext uri="{FF2B5EF4-FFF2-40B4-BE49-F238E27FC236}">
                <a16:creationId xmlns:a16="http://schemas.microsoft.com/office/drawing/2014/main" xmlns="" id="{B5782849-C817-4A52-8C01-4AFECFB9E5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7673" y="2880191"/>
            <a:ext cx="4414558" cy="318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557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FA80F-1CA7-458C-85E8-AA24CBD7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Mięsień wielodzielny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FE9172-AFE2-44FB-B9F4-214E14CF6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GB">
                <a:ea typeface="+mn-lt"/>
                <a:cs typeface="+mn-lt"/>
              </a:rPr>
              <a:t>Mięsień wielodzielny składa się z wielu małych mięśni, umieszczonych po obu stronach kręgosłupa od kości krzyżowej do szyi łączący co trzy kręgi ze sobą.</a:t>
            </a:r>
            <a:endParaRPr lang="en-GB">
              <a:cs typeface="Calibri"/>
            </a:endParaRPr>
          </a:p>
          <a:p>
            <a:pPr marL="45720" indent="0">
              <a:buNone/>
            </a:pPr>
            <a:r>
              <a:rPr lang="en-GB">
                <a:ea typeface="+mn-lt"/>
                <a:cs typeface="+mn-lt"/>
              </a:rPr>
              <a:t>Jeżeli mięsień wielodzielny jest słaby, wówczas występuje brak stabilizacji kręgosłupa podczas wykonywania ruchów obrotowych, rozciągających czy zginających kręgosłup.</a:t>
            </a:r>
            <a:endParaRPr lang="en-GB">
              <a:cs typeface="Calibri"/>
            </a:endParaRPr>
          </a:p>
          <a:p>
            <a:pPr marL="4572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>
              <a:cs typeface="Calibri"/>
            </a:endParaRPr>
          </a:p>
        </p:txBody>
      </p:sp>
      <p:pic>
        <p:nvPicPr>
          <p:cNvPr id="4" name="Picture 4" descr="A person in a costume&#10;&#10;Description generated with high confidence">
            <a:extLst>
              <a:ext uri="{FF2B5EF4-FFF2-40B4-BE49-F238E27FC236}">
                <a16:creationId xmlns:a16="http://schemas.microsoft.com/office/drawing/2014/main" xmlns="" id="{67F827A9-217A-420E-B6F9-FE5EB24CC3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2107" y="3282483"/>
            <a:ext cx="4467786" cy="317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06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/>
          <a:p>
            <a:pPr rtl="0"/>
            <a:r>
              <a:rPr lang="pl-PL" dirty="0"/>
              <a:t>Dziękuję za uwagę!</a:t>
            </a:r>
          </a:p>
        </p:txBody>
      </p:sp>
      <p:pic>
        <p:nvPicPr>
          <p:cNvPr id="2050" name="Picture 2" descr="Helpful Hints for Keeping Your Back Healthy - Atlanta Brain and ...">
            <a:extLst>
              <a:ext uri="{FF2B5EF4-FFF2-40B4-BE49-F238E27FC236}">
                <a16:creationId xmlns:a16="http://schemas.microsoft.com/office/drawing/2014/main" xmlns="" id="{D74C8729-2AD7-4F8F-8237-1A4167856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7" r="15198" b="-1"/>
          <a:stretch/>
        </p:blipFill>
        <p:spPr bwMode="auto">
          <a:xfrm>
            <a:off x="20" y="10"/>
            <a:ext cx="8101564" cy="68579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532813" y="4564867"/>
            <a:ext cx="3125787" cy="15804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16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/>
              <a:t>Ćwiczenia wspomagające odcinek lędźwiowy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/>
              <a:t>Zdrowy kręgosłup 2020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9639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pl-PL" dirty="0"/>
              <a:t>Ćwiczenie #1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/>
          <a:p>
            <a:pPr rtl="0"/>
            <a:r>
              <a:rPr lang="pl-PL"/>
              <a:t>Połóż się na plecach z rękoma wzdłuż tułowia. Zegnij kolana.</a:t>
            </a:r>
          </a:p>
          <a:p>
            <a:pPr rtl="0"/>
            <a:r>
              <a:rPr lang="pl-PL"/>
              <a:t>Naprzemiennie unoś nogi do góry, wyprostowane.</a:t>
            </a:r>
          </a:p>
          <a:p>
            <a:pPr rtl="0"/>
            <a:r>
              <a:rPr lang="pl-PL"/>
              <a:t>Stopa wyprostowanej nogi powinna być zgięta pod kątem 90 stopni.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7F82245-066D-4F45-B1BC-8167465CBB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025721"/>
            <a:ext cx="4495800" cy="3839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1996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pl-PL" dirty="0"/>
              <a:t>Ćwiczenie #2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C6F4544-1530-48FB-B5CF-037026C0CE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753700"/>
            <a:ext cx="4495800" cy="43838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Zawartość — symbol zastępczy 2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Połóż się na plecach z rękoma wzdłuż tułowia. Zegnij kolana.</a:t>
            </a:r>
          </a:p>
          <a:p>
            <a:pPr rtl="0"/>
            <a:r>
              <a:rPr lang="pl-PL" dirty="0"/>
              <a:t>Unieś biodra ku górze, trzymając mięśnie napięte.</a:t>
            </a:r>
          </a:p>
          <a:p>
            <a:pPr rtl="0"/>
            <a:r>
              <a:rPr lang="pl-PL" dirty="0"/>
              <a:t>Po utrzymaniu pozycji, powoli opuść biodra.</a:t>
            </a:r>
          </a:p>
        </p:txBody>
      </p:sp>
    </p:spTree>
    <p:extLst>
      <p:ext uri="{BB962C8B-B14F-4D97-AF65-F5344CB8AC3E}">
        <p14:creationId xmlns:p14="http://schemas.microsoft.com/office/powerpoint/2010/main" xmlns="" val="364062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pl-PL" dirty="0"/>
              <a:t>Ćwiczenie #3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Przyjmij pozycję w klęku podpartym.</a:t>
            </a:r>
          </a:p>
          <a:p>
            <a:pPr rtl="0"/>
            <a:r>
              <a:rPr lang="pl-PL" dirty="0"/>
              <a:t>Podciągnij lewe kolano do prawej ręki.</a:t>
            </a:r>
          </a:p>
          <a:p>
            <a:pPr rtl="0"/>
            <a:r>
              <a:rPr lang="pl-PL" dirty="0"/>
              <a:t>Podciągnij prawe kolano do lewej ręki.</a:t>
            </a:r>
          </a:p>
          <a:p>
            <a:pPr rtl="0"/>
            <a:r>
              <a:rPr lang="pl-PL" dirty="0"/>
              <a:t>Powtarzaj.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7F7BFA5-872C-4C5D-B66D-AE2200E7A5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4186" y="2043404"/>
            <a:ext cx="4323814" cy="3962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228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/>
              <a:t>Ćwiczenia WZMACNIAJĄCE KRĘGOSŁUP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/>
              <a:t>Zdrowy kręgosłup 2020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0062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pl-PL" dirty="0"/>
              <a:t>Ćwiczenie #4</a:t>
            </a:r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0533D321-C85A-486C-99A8-79A6FBED3C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984148"/>
            <a:ext cx="4495800" cy="3922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Zawartość — symbol zastępczy 2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/>
          <a:p>
            <a:pPr rtl="0"/>
            <a:r>
              <a:rPr lang="pl-PL"/>
              <a:t>Przyjmij pozycję klęku podpartego.</a:t>
            </a:r>
          </a:p>
          <a:p>
            <a:pPr rtl="0"/>
            <a:r>
              <a:rPr lang="pl-PL"/>
              <a:t>Naprzemiennie unoś do góry lewą nogę i prawą rękę oraz lewą rękę i prawą nogę, wyprostowane.</a:t>
            </a:r>
          </a:p>
          <a:p>
            <a:pPr rtl="0"/>
            <a:r>
              <a:rPr lang="pl-PL"/>
              <a:t>Utrzymuj pozycje po kilka sekund.</a:t>
            </a:r>
          </a:p>
          <a:p>
            <a:pPr rtl="0"/>
            <a:r>
              <a:rPr lang="pl-PL"/>
              <a:t>Powtarzaj.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3982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pl-PL" dirty="0"/>
              <a:t>Ćwiczenie #5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/>
          <a:p>
            <a:pPr rtl="0"/>
            <a:r>
              <a:rPr lang="pl-PL"/>
              <a:t>Przyjmij pozycję klęku podpartego.</a:t>
            </a:r>
          </a:p>
          <a:p>
            <a:pPr rtl="0"/>
            <a:r>
              <a:rPr lang="pl-PL"/>
              <a:t>Naprzemiennie unoś do góry lewą nogę i prawą rękę oraz lewą rękę i prawą nogę, wyprostowane.</a:t>
            </a:r>
          </a:p>
          <a:p>
            <a:pPr rtl="0"/>
            <a:r>
              <a:rPr lang="pl-PL"/>
              <a:t>Utrzymuj pozycje po kilka sekund.</a:t>
            </a:r>
          </a:p>
          <a:p>
            <a:pPr rtl="0"/>
            <a:r>
              <a:rPr lang="pl-PL"/>
              <a:t>Powtarzaj.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5D216D5-52FC-4907-B3C0-FAC2B6BF17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281288"/>
            <a:ext cx="4214070" cy="3328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4374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drowie i sprawność fizyczna 16: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064260_TF02922391.potx" id="{F2372EC3-6F14-4652-8FF8-8D543344BF14}" vid="{E6DC1F3F-ED11-4BD2-8A07-B0BB8578B9BF}"/>
    </a:ext>
  </a:extLst>
</a:theme>
</file>

<file path=ppt/theme/theme2.xml><?xml version="1.0" encoding="utf-8"?>
<a:theme xmlns:a="http://schemas.openxmlformats.org/drawingml/2006/main" name="Motyw pakietu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876</Words>
  <Application>Microsoft Office PowerPoint</Application>
  <PresentationFormat>Niestandardowy</PresentationFormat>
  <Paragraphs>102</Paragraphs>
  <Slides>22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Zdrowie i sprawność fizyczna 16:9</vt:lpstr>
      <vt:lpstr>Ćwiczenia na zdrowy kręgosłup</vt:lpstr>
      <vt:lpstr>Korzyści płynące z ćwiczeń dbających o kręgosłup</vt:lpstr>
      <vt:lpstr>Ćwiczenia wspomagające odcinek lędźwiowy</vt:lpstr>
      <vt:lpstr>Ćwiczenie #1</vt:lpstr>
      <vt:lpstr>Ćwiczenie #2</vt:lpstr>
      <vt:lpstr>Ćwiczenie #3</vt:lpstr>
      <vt:lpstr>Ćwiczenia WZMACNIAJĄCE KRĘGOSŁUP</vt:lpstr>
      <vt:lpstr>Ćwiczenie #4</vt:lpstr>
      <vt:lpstr>Ćwiczenie #5</vt:lpstr>
      <vt:lpstr>Ćwiczenie #6</vt:lpstr>
      <vt:lpstr>Ćwiczenia ROZCIĄGAJĄCE</vt:lpstr>
      <vt:lpstr>Ćwiczenie #7</vt:lpstr>
      <vt:lpstr>Ćwiczenie #8</vt:lpstr>
      <vt:lpstr>Najważniejsze mięśnie odpowiedzialne za ruchomość kręgosłupa</vt:lpstr>
      <vt:lpstr>Rola przednich i tylnich mięśni uda w ułożeniu kręgosłupa</vt:lpstr>
      <vt:lpstr>Kontynuacja</vt:lpstr>
      <vt:lpstr>MIĘSIEŃ BIODROWO-LĘDŹWIOWY</vt:lpstr>
      <vt:lpstr>MIĘSIEŃ POPRZECZNY BRZUCHA</vt:lpstr>
      <vt:lpstr>MIĘSIEŃ POPRZECZNY BRZUCHA </vt:lpstr>
      <vt:lpstr>MIĘSIEŃ DNA MIEDNICY</vt:lpstr>
      <vt:lpstr>Mięsień wielodzielny</vt:lpstr>
      <vt:lpstr>Dziękuję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Ćwiczenia na zdrowy kręgosłup</dc:title>
  <dc:creator>Cyryl Leszczynski</dc:creator>
  <cp:lastModifiedBy>user</cp:lastModifiedBy>
  <cp:revision>95</cp:revision>
  <dcterms:created xsi:type="dcterms:W3CDTF">2020-06-06T23:53:06Z</dcterms:created>
  <dcterms:modified xsi:type="dcterms:W3CDTF">2020-06-16T11:29:17Z</dcterms:modified>
</cp:coreProperties>
</file>