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id" ContentType="audio/mi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258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259" r:id="rId11"/>
    <p:sldId id="260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6" r:id="rId33"/>
    <p:sldId id="331" r:id="rId34"/>
    <p:sldId id="317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30" r:id="rId45"/>
    <p:sldId id="319" r:id="rId46"/>
    <p:sldId id="329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6497F1-80B9-4061-BC2F-1572756EF349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B25E4B0-07D3-42C4-A03E-50560F8812F3}">
      <dgm:prSet phldrT="[Tekst]"/>
      <dgm:spPr>
        <a:solidFill>
          <a:srgbClr val="FF0000"/>
        </a:solidFill>
      </dgm:spPr>
      <dgm:t>
        <a:bodyPr/>
        <a:lstStyle/>
        <a:p>
          <a:r>
            <a:rPr lang="pl-PL" dirty="0" smtClean="0"/>
            <a:t>Podejście wielokomponentowe</a:t>
          </a:r>
          <a:endParaRPr lang="pl-PL" dirty="0"/>
        </a:p>
      </dgm:t>
    </dgm:pt>
    <dgm:pt modelId="{083CCBE8-27C4-46E8-9D9D-22602D6A3356}" type="parTrans" cxnId="{5B379415-8F74-46B1-88A6-F19A6B16D1CF}">
      <dgm:prSet/>
      <dgm:spPr/>
      <dgm:t>
        <a:bodyPr/>
        <a:lstStyle/>
        <a:p>
          <a:endParaRPr lang="pl-PL"/>
        </a:p>
      </dgm:t>
    </dgm:pt>
    <dgm:pt modelId="{FE84185A-FCDD-4D7D-9A2D-4F35E3251EF3}" type="sibTrans" cxnId="{5B379415-8F74-46B1-88A6-F19A6B16D1CF}">
      <dgm:prSet/>
      <dgm:spPr/>
      <dgm:t>
        <a:bodyPr/>
        <a:lstStyle/>
        <a:p>
          <a:endParaRPr lang="pl-PL"/>
        </a:p>
      </dgm:t>
    </dgm:pt>
    <dgm:pt modelId="{EBED28AB-E505-4C13-A207-7D66A52D14AA}">
      <dgm:prSet phldrT="[Teks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l-PL" dirty="0" smtClean="0"/>
            <a:t>Perspektywa </a:t>
          </a:r>
          <a:r>
            <a:rPr lang="pl-PL" dirty="0" err="1" smtClean="0"/>
            <a:t>Tinbergenowska</a:t>
          </a:r>
          <a:endParaRPr lang="pl-PL" dirty="0"/>
        </a:p>
      </dgm:t>
    </dgm:pt>
    <dgm:pt modelId="{07036794-DB0C-4B4A-94AB-99097545B6FD}" type="parTrans" cxnId="{7AB50862-ECB3-4C21-ABAA-FF7F8598E0EA}">
      <dgm:prSet/>
      <dgm:spPr/>
      <dgm:t>
        <a:bodyPr/>
        <a:lstStyle/>
        <a:p>
          <a:endParaRPr lang="pl-PL"/>
        </a:p>
      </dgm:t>
    </dgm:pt>
    <dgm:pt modelId="{57A6EAAC-7844-4DED-B330-F50023839C3B}" type="sibTrans" cxnId="{7AB50862-ECB3-4C21-ABAA-FF7F8598E0EA}">
      <dgm:prSet/>
      <dgm:spPr/>
      <dgm:t>
        <a:bodyPr/>
        <a:lstStyle/>
        <a:p>
          <a:endParaRPr lang="pl-PL"/>
        </a:p>
      </dgm:t>
    </dgm:pt>
    <dgm:pt modelId="{2615DE28-B63A-4BF2-935A-6158A2F2C7EA}">
      <dgm:prSet phldrT="[Tekst]"/>
      <dgm:spPr>
        <a:solidFill>
          <a:srgbClr val="FFC000"/>
        </a:solidFill>
      </dgm:spPr>
      <dgm:t>
        <a:bodyPr/>
        <a:lstStyle/>
        <a:p>
          <a:r>
            <a:rPr lang="pl-PL" dirty="0" smtClean="0"/>
            <a:t>Porównania międzygatunkowe</a:t>
          </a:r>
          <a:endParaRPr lang="pl-PL" dirty="0"/>
        </a:p>
      </dgm:t>
    </dgm:pt>
    <dgm:pt modelId="{0E20F41B-1B6B-4469-B990-F08D08C1096C}" type="parTrans" cxnId="{5A49F3B6-771A-4706-A2C0-8E09887B32E2}">
      <dgm:prSet/>
      <dgm:spPr/>
      <dgm:t>
        <a:bodyPr/>
        <a:lstStyle/>
        <a:p>
          <a:endParaRPr lang="pl-PL"/>
        </a:p>
      </dgm:t>
    </dgm:pt>
    <dgm:pt modelId="{AE6B2BEA-D64E-486D-95B6-0F57A41EFD97}" type="sibTrans" cxnId="{5A49F3B6-771A-4706-A2C0-8E09887B32E2}">
      <dgm:prSet/>
      <dgm:spPr/>
      <dgm:t>
        <a:bodyPr/>
        <a:lstStyle/>
        <a:p>
          <a:endParaRPr lang="pl-PL"/>
        </a:p>
      </dgm:t>
    </dgm:pt>
    <dgm:pt modelId="{7C250EBA-4CA6-479C-BB57-AFD0103D97FE}">
      <dgm:prSet phldrT="[Tekst]"/>
      <dgm:spPr/>
      <dgm:t>
        <a:bodyPr/>
        <a:lstStyle/>
        <a:p>
          <a:r>
            <a:rPr lang="pl-PL" dirty="0" smtClean="0"/>
            <a:t>Perspektywa ekologiczna</a:t>
          </a:r>
          <a:endParaRPr lang="pl-PL" dirty="0"/>
        </a:p>
      </dgm:t>
    </dgm:pt>
    <dgm:pt modelId="{56BED9C7-9B34-417B-A34E-8FC9F92F708E}" type="parTrans" cxnId="{71787A62-53FF-4120-91FA-2734D298BFC7}">
      <dgm:prSet/>
      <dgm:spPr/>
      <dgm:t>
        <a:bodyPr/>
        <a:lstStyle/>
        <a:p>
          <a:endParaRPr lang="pl-PL"/>
        </a:p>
      </dgm:t>
    </dgm:pt>
    <dgm:pt modelId="{1BE014D9-3D2D-4897-A818-88123D9BE75E}" type="sibTrans" cxnId="{71787A62-53FF-4120-91FA-2734D298BFC7}">
      <dgm:prSet/>
      <dgm:spPr/>
      <dgm:t>
        <a:bodyPr/>
        <a:lstStyle/>
        <a:p>
          <a:endParaRPr lang="pl-PL"/>
        </a:p>
      </dgm:t>
    </dgm:pt>
    <dgm:pt modelId="{C2B96C23-D51F-46F7-BBC3-938F1E817ABF}" type="pres">
      <dgm:prSet presAssocID="{E46497F1-80B9-4061-BC2F-1572756EF34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98D5E2C-4497-4B7E-AB22-7FFD089616E7}" type="pres">
      <dgm:prSet presAssocID="{E46497F1-80B9-4061-BC2F-1572756EF349}" presName="diamond" presStyleLbl="bgShp" presStyleIdx="0" presStyleCnt="1"/>
      <dgm:spPr/>
    </dgm:pt>
    <dgm:pt modelId="{8AB40ADE-4B64-4D5C-BD32-D2951A4981E9}" type="pres">
      <dgm:prSet presAssocID="{E46497F1-80B9-4061-BC2F-1572756EF34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5A822D-E7FA-46DA-859B-5CEDBFCD32DE}" type="pres">
      <dgm:prSet presAssocID="{E46497F1-80B9-4061-BC2F-1572756EF34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FD1A20-58F2-4D3A-98C0-D4EC4327BEE5}" type="pres">
      <dgm:prSet presAssocID="{E46497F1-80B9-4061-BC2F-1572756EF349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C34FBC-1E5A-428B-9CBD-358598C835B2}" type="pres">
      <dgm:prSet presAssocID="{E46497F1-80B9-4061-BC2F-1572756EF349}" presName="quad4" presStyleLbl="node1" presStyleIdx="3" presStyleCnt="4" custLinFactNeighborX="233" custLinFactNeighborY="1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C2E5B46-C631-4BD7-BB7A-6A92CF67CD68}" type="presOf" srcId="{2615DE28-B63A-4BF2-935A-6158A2F2C7EA}" destId="{EAFD1A20-58F2-4D3A-98C0-D4EC4327BEE5}" srcOrd="0" destOrd="0" presId="urn:microsoft.com/office/officeart/2005/8/layout/matrix3"/>
    <dgm:cxn modelId="{7AB50862-ECB3-4C21-ABAA-FF7F8598E0EA}" srcId="{E46497F1-80B9-4061-BC2F-1572756EF349}" destId="{EBED28AB-E505-4C13-A207-7D66A52D14AA}" srcOrd="1" destOrd="0" parTransId="{07036794-DB0C-4B4A-94AB-99097545B6FD}" sibTransId="{57A6EAAC-7844-4DED-B330-F50023839C3B}"/>
    <dgm:cxn modelId="{C934D201-5D1D-4C54-A2A5-DAB59203EDC4}" type="presOf" srcId="{EBED28AB-E505-4C13-A207-7D66A52D14AA}" destId="{C95A822D-E7FA-46DA-859B-5CEDBFCD32DE}" srcOrd="0" destOrd="0" presId="urn:microsoft.com/office/officeart/2005/8/layout/matrix3"/>
    <dgm:cxn modelId="{D2A91B82-9DC6-4246-AC79-3D0CFF1C9376}" type="presOf" srcId="{7C250EBA-4CA6-479C-BB57-AFD0103D97FE}" destId="{9FC34FBC-1E5A-428B-9CBD-358598C835B2}" srcOrd="0" destOrd="0" presId="urn:microsoft.com/office/officeart/2005/8/layout/matrix3"/>
    <dgm:cxn modelId="{5B379415-8F74-46B1-88A6-F19A6B16D1CF}" srcId="{E46497F1-80B9-4061-BC2F-1572756EF349}" destId="{6B25E4B0-07D3-42C4-A03E-50560F8812F3}" srcOrd="0" destOrd="0" parTransId="{083CCBE8-27C4-46E8-9D9D-22602D6A3356}" sibTransId="{FE84185A-FCDD-4D7D-9A2D-4F35E3251EF3}"/>
    <dgm:cxn modelId="{5A49F3B6-771A-4706-A2C0-8E09887B32E2}" srcId="{E46497F1-80B9-4061-BC2F-1572756EF349}" destId="{2615DE28-B63A-4BF2-935A-6158A2F2C7EA}" srcOrd="2" destOrd="0" parTransId="{0E20F41B-1B6B-4469-B990-F08D08C1096C}" sibTransId="{AE6B2BEA-D64E-486D-95B6-0F57A41EFD97}"/>
    <dgm:cxn modelId="{15966E89-DA97-48C8-B84E-C24B65293AA2}" type="presOf" srcId="{E46497F1-80B9-4061-BC2F-1572756EF349}" destId="{C2B96C23-D51F-46F7-BBC3-938F1E817ABF}" srcOrd="0" destOrd="0" presId="urn:microsoft.com/office/officeart/2005/8/layout/matrix3"/>
    <dgm:cxn modelId="{71787A62-53FF-4120-91FA-2734D298BFC7}" srcId="{E46497F1-80B9-4061-BC2F-1572756EF349}" destId="{7C250EBA-4CA6-479C-BB57-AFD0103D97FE}" srcOrd="3" destOrd="0" parTransId="{56BED9C7-9B34-417B-A34E-8FC9F92F708E}" sibTransId="{1BE014D9-3D2D-4897-A818-88123D9BE75E}"/>
    <dgm:cxn modelId="{6A132E5E-547B-48FD-8F9E-3B1F83A343CA}" type="presOf" srcId="{6B25E4B0-07D3-42C4-A03E-50560F8812F3}" destId="{8AB40ADE-4B64-4D5C-BD32-D2951A4981E9}" srcOrd="0" destOrd="0" presId="urn:microsoft.com/office/officeart/2005/8/layout/matrix3"/>
    <dgm:cxn modelId="{2330EF72-F08B-4330-9F6E-B51F2D525EC5}" type="presParOf" srcId="{C2B96C23-D51F-46F7-BBC3-938F1E817ABF}" destId="{B98D5E2C-4497-4B7E-AB22-7FFD089616E7}" srcOrd="0" destOrd="0" presId="urn:microsoft.com/office/officeart/2005/8/layout/matrix3"/>
    <dgm:cxn modelId="{6CE47214-0DBD-459C-B520-6C51B703F30F}" type="presParOf" srcId="{C2B96C23-D51F-46F7-BBC3-938F1E817ABF}" destId="{8AB40ADE-4B64-4D5C-BD32-D2951A4981E9}" srcOrd="1" destOrd="0" presId="urn:microsoft.com/office/officeart/2005/8/layout/matrix3"/>
    <dgm:cxn modelId="{6EE14327-BFA1-4AD2-BF0B-5DB8B2173528}" type="presParOf" srcId="{C2B96C23-D51F-46F7-BBC3-938F1E817ABF}" destId="{C95A822D-E7FA-46DA-859B-5CEDBFCD32DE}" srcOrd="2" destOrd="0" presId="urn:microsoft.com/office/officeart/2005/8/layout/matrix3"/>
    <dgm:cxn modelId="{616C3BF7-4CFE-4704-A35F-65AEF74082B0}" type="presParOf" srcId="{C2B96C23-D51F-46F7-BBC3-938F1E817ABF}" destId="{EAFD1A20-58F2-4D3A-98C0-D4EC4327BEE5}" srcOrd="3" destOrd="0" presId="urn:microsoft.com/office/officeart/2005/8/layout/matrix3"/>
    <dgm:cxn modelId="{399EF08A-1191-42FC-A3E0-479AC206C5C3}" type="presParOf" srcId="{C2B96C23-D51F-46F7-BBC3-938F1E817ABF}" destId="{9FC34FBC-1E5A-428B-9CBD-358598C835B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7FA1C9-E79E-46A0-ADF7-B9BB9400495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10638B-5335-4B7B-A71B-7E34DA725B89}">
      <dgm:prSet phldrT="[Teks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l-PL" dirty="0" smtClean="0"/>
            <a:t>proksymalny</a:t>
          </a:r>
          <a:endParaRPr lang="en-US" dirty="0"/>
        </a:p>
      </dgm:t>
    </dgm:pt>
    <dgm:pt modelId="{36140FB4-BE35-4E69-85C3-1E90FDB50A02}" type="parTrans" cxnId="{772DF614-272F-46DB-9162-0DA7C034ED88}">
      <dgm:prSet/>
      <dgm:spPr/>
      <dgm:t>
        <a:bodyPr/>
        <a:lstStyle/>
        <a:p>
          <a:endParaRPr lang="en-US"/>
        </a:p>
      </dgm:t>
    </dgm:pt>
    <dgm:pt modelId="{009180D5-4AD7-40C7-BC70-FE97523A61B2}" type="sibTrans" cxnId="{772DF614-272F-46DB-9162-0DA7C034ED88}">
      <dgm:prSet/>
      <dgm:spPr/>
      <dgm:t>
        <a:bodyPr/>
        <a:lstStyle/>
        <a:p>
          <a:endParaRPr lang="en-US"/>
        </a:p>
      </dgm:t>
    </dgm:pt>
    <dgm:pt modelId="{C30CC1DF-1DF6-4587-863C-5896093279D5}">
      <dgm:prSet phldrT="[Tekst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pl-PL" b="1" dirty="0" smtClean="0"/>
            <a:t>mechanistyczny</a:t>
          </a:r>
          <a:endParaRPr lang="en-US" b="1" dirty="0"/>
        </a:p>
      </dgm:t>
    </dgm:pt>
    <dgm:pt modelId="{090F26CC-774B-4774-A261-C0BD652210ED}" type="parTrans" cxnId="{3FEB4C4F-509F-4C57-B14B-058F17C5BB02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D90D19D2-698E-4DF4-A69C-8451D54EC6D7}" type="sibTrans" cxnId="{3FEB4C4F-509F-4C57-B14B-058F17C5BB02}">
      <dgm:prSet/>
      <dgm:spPr/>
      <dgm:t>
        <a:bodyPr/>
        <a:lstStyle/>
        <a:p>
          <a:endParaRPr lang="en-US"/>
        </a:p>
      </dgm:t>
    </dgm:pt>
    <dgm:pt modelId="{8D993341-DA75-4BBF-AFA6-DD9C46A4C5B8}">
      <dgm:prSet phldrT="[Tekst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pl-PL" b="1" dirty="0" smtClean="0"/>
            <a:t>ontogenetyczny</a:t>
          </a:r>
          <a:endParaRPr lang="en-US" b="1" dirty="0"/>
        </a:p>
      </dgm:t>
    </dgm:pt>
    <dgm:pt modelId="{ED3ACCF6-00B7-4CB5-97CE-AC24C56F2D45}" type="parTrans" cxnId="{28DB7415-58D2-4FF7-878F-449F4727BBFF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1263081C-714E-454F-BB53-F10B678EB73F}" type="sibTrans" cxnId="{28DB7415-58D2-4FF7-878F-449F4727BBFF}">
      <dgm:prSet/>
      <dgm:spPr/>
      <dgm:t>
        <a:bodyPr/>
        <a:lstStyle/>
        <a:p>
          <a:endParaRPr lang="en-US"/>
        </a:p>
      </dgm:t>
    </dgm:pt>
    <dgm:pt modelId="{CED4F316-0F70-47FE-AEBD-2C1DEFFF9649}">
      <dgm:prSet phldrT="[Teks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l-PL" dirty="0" smtClean="0"/>
            <a:t>ultymatywny</a:t>
          </a:r>
          <a:endParaRPr lang="en-US" dirty="0"/>
        </a:p>
      </dgm:t>
    </dgm:pt>
    <dgm:pt modelId="{1D99F83D-8E03-4F38-B42D-6B7DE72B1C34}" type="parTrans" cxnId="{6727C813-2E92-40A2-AF27-6530AE62CF25}">
      <dgm:prSet/>
      <dgm:spPr/>
      <dgm:t>
        <a:bodyPr/>
        <a:lstStyle/>
        <a:p>
          <a:endParaRPr lang="en-US"/>
        </a:p>
      </dgm:t>
    </dgm:pt>
    <dgm:pt modelId="{90B2269D-E885-4981-BF4C-952C2AA901FE}" type="sibTrans" cxnId="{6727C813-2E92-40A2-AF27-6530AE62CF25}">
      <dgm:prSet/>
      <dgm:spPr/>
      <dgm:t>
        <a:bodyPr/>
        <a:lstStyle/>
        <a:p>
          <a:endParaRPr lang="en-US"/>
        </a:p>
      </dgm:t>
    </dgm:pt>
    <dgm:pt modelId="{332F369B-6E0B-4155-B989-418D4D7EE924}">
      <dgm:prSet phldrT="[Tekst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pl-PL" b="1" dirty="0" smtClean="0"/>
            <a:t>funkcjonalny</a:t>
          </a:r>
          <a:endParaRPr lang="en-US" b="1" dirty="0"/>
        </a:p>
      </dgm:t>
    </dgm:pt>
    <dgm:pt modelId="{5B0E008A-2023-41A8-8BC2-7DA83E5DDCBC}" type="parTrans" cxnId="{DEF36E38-632C-4DDB-AA39-1719A6094695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22E37936-F3F3-4A9C-AB88-A9F3324231A4}" type="sibTrans" cxnId="{DEF36E38-632C-4DDB-AA39-1719A6094695}">
      <dgm:prSet/>
      <dgm:spPr/>
      <dgm:t>
        <a:bodyPr/>
        <a:lstStyle/>
        <a:p>
          <a:endParaRPr lang="en-US"/>
        </a:p>
      </dgm:t>
    </dgm:pt>
    <dgm:pt modelId="{D30B4EE9-FFF3-4324-BD63-963C6BCC58E9}">
      <dgm:prSet phldrT="[Tekst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pl-PL" b="1" dirty="0" smtClean="0"/>
            <a:t>filogenetyczny</a:t>
          </a:r>
          <a:endParaRPr lang="en-US" b="1" dirty="0"/>
        </a:p>
      </dgm:t>
    </dgm:pt>
    <dgm:pt modelId="{B2FEA71E-68DA-447B-8D90-E23AECE0D2DD}" type="parTrans" cxnId="{0748A6A5-B460-4BCB-840B-578583C82FB3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9FAA2BC9-46D9-4F31-B4CF-68CFBADB1223}" type="sibTrans" cxnId="{0748A6A5-B460-4BCB-840B-578583C82FB3}">
      <dgm:prSet/>
      <dgm:spPr/>
      <dgm:t>
        <a:bodyPr/>
        <a:lstStyle/>
        <a:p>
          <a:endParaRPr lang="en-US"/>
        </a:p>
      </dgm:t>
    </dgm:pt>
    <dgm:pt modelId="{F5F46F54-5CAA-47A9-A388-7ED67FC88C94}" type="pres">
      <dgm:prSet presAssocID="{B07FA1C9-E79E-46A0-ADF7-B9BB940049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8BB37C55-F223-4290-8BF4-1715F6A57B12}" type="pres">
      <dgm:prSet presAssocID="{C910638B-5335-4B7B-A71B-7E34DA725B89}" presName="root" presStyleCnt="0"/>
      <dgm:spPr/>
    </dgm:pt>
    <dgm:pt modelId="{32FB0192-315E-4831-B6B8-0DBE20DC8B3F}" type="pres">
      <dgm:prSet presAssocID="{C910638B-5335-4B7B-A71B-7E34DA725B89}" presName="rootComposite" presStyleCnt="0"/>
      <dgm:spPr/>
    </dgm:pt>
    <dgm:pt modelId="{C26D60D0-FB02-4A1F-91DE-F535F469E72A}" type="pres">
      <dgm:prSet presAssocID="{C910638B-5335-4B7B-A71B-7E34DA725B89}" presName="rootText" presStyleLbl="node1" presStyleIdx="0" presStyleCnt="2" custLinFactNeighborX="-1763" custLinFactNeighborY="2047"/>
      <dgm:spPr/>
      <dgm:t>
        <a:bodyPr/>
        <a:lstStyle/>
        <a:p>
          <a:endParaRPr lang="pl-PL"/>
        </a:p>
      </dgm:t>
    </dgm:pt>
    <dgm:pt modelId="{1B402933-19C0-49A1-A80A-75A04F44484B}" type="pres">
      <dgm:prSet presAssocID="{C910638B-5335-4B7B-A71B-7E34DA725B89}" presName="rootConnector" presStyleLbl="node1" presStyleIdx="0" presStyleCnt="2"/>
      <dgm:spPr/>
      <dgm:t>
        <a:bodyPr/>
        <a:lstStyle/>
        <a:p>
          <a:endParaRPr lang="pl-PL"/>
        </a:p>
      </dgm:t>
    </dgm:pt>
    <dgm:pt modelId="{C88B5BFF-568C-4037-9EBD-CE6DFFC41F89}" type="pres">
      <dgm:prSet presAssocID="{C910638B-5335-4B7B-A71B-7E34DA725B89}" presName="childShape" presStyleCnt="0"/>
      <dgm:spPr/>
    </dgm:pt>
    <dgm:pt modelId="{C62F2699-1C1B-4DEC-9656-10F5329ED84E}" type="pres">
      <dgm:prSet presAssocID="{090F26CC-774B-4774-A261-C0BD652210ED}" presName="Name13" presStyleLbl="parChTrans1D2" presStyleIdx="0" presStyleCnt="4"/>
      <dgm:spPr/>
      <dgm:t>
        <a:bodyPr/>
        <a:lstStyle/>
        <a:p>
          <a:endParaRPr lang="pl-PL"/>
        </a:p>
      </dgm:t>
    </dgm:pt>
    <dgm:pt modelId="{42024403-68A7-483F-8971-B75E8D9B2983}" type="pres">
      <dgm:prSet presAssocID="{C30CC1DF-1DF6-4587-863C-5896093279D5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5FFED1-F2B4-4DBC-8787-FD2E26EAF543}" type="pres">
      <dgm:prSet presAssocID="{ED3ACCF6-00B7-4CB5-97CE-AC24C56F2D45}" presName="Name13" presStyleLbl="parChTrans1D2" presStyleIdx="1" presStyleCnt="4"/>
      <dgm:spPr/>
      <dgm:t>
        <a:bodyPr/>
        <a:lstStyle/>
        <a:p>
          <a:endParaRPr lang="pl-PL"/>
        </a:p>
      </dgm:t>
    </dgm:pt>
    <dgm:pt modelId="{1BE761CA-3C7A-4AAE-A365-14EBD72D94CD}" type="pres">
      <dgm:prSet presAssocID="{8D993341-DA75-4BBF-AFA6-DD9C46A4C5B8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DB2461E-47ED-4FA6-99B7-F70283977818}" type="pres">
      <dgm:prSet presAssocID="{CED4F316-0F70-47FE-AEBD-2C1DEFFF9649}" presName="root" presStyleCnt="0"/>
      <dgm:spPr/>
    </dgm:pt>
    <dgm:pt modelId="{4B1E4349-9D42-4449-88CA-A3A6D6C482FD}" type="pres">
      <dgm:prSet presAssocID="{CED4F316-0F70-47FE-AEBD-2C1DEFFF9649}" presName="rootComposite" presStyleCnt="0"/>
      <dgm:spPr/>
    </dgm:pt>
    <dgm:pt modelId="{2F68C226-3E49-4D5C-9B93-54BD2DC40D52}" type="pres">
      <dgm:prSet presAssocID="{CED4F316-0F70-47FE-AEBD-2C1DEFFF9649}" presName="rootText" presStyleLbl="node1" presStyleIdx="1" presStyleCnt="2"/>
      <dgm:spPr/>
      <dgm:t>
        <a:bodyPr/>
        <a:lstStyle/>
        <a:p>
          <a:endParaRPr lang="pl-PL"/>
        </a:p>
      </dgm:t>
    </dgm:pt>
    <dgm:pt modelId="{CAF45593-0784-43BF-9992-1C928D88A6F2}" type="pres">
      <dgm:prSet presAssocID="{CED4F316-0F70-47FE-AEBD-2C1DEFFF9649}" presName="rootConnector" presStyleLbl="node1" presStyleIdx="1" presStyleCnt="2"/>
      <dgm:spPr/>
      <dgm:t>
        <a:bodyPr/>
        <a:lstStyle/>
        <a:p>
          <a:endParaRPr lang="pl-PL"/>
        </a:p>
      </dgm:t>
    </dgm:pt>
    <dgm:pt modelId="{7C52F5EF-D032-4791-99B5-205CC0E10EBD}" type="pres">
      <dgm:prSet presAssocID="{CED4F316-0F70-47FE-AEBD-2C1DEFFF9649}" presName="childShape" presStyleCnt="0"/>
      <dgm:spPr/>
    </dgm:pt>
    <dgm:pt modelId="{E17AB379-25CA-40B1-8F02-FE872DF2C6EC}" type="pres">
      <dgm:prSet presAssocID="{5B0E008A-2023-41A8-8BC2-7DA83E5DDCBC}" presName="Name13" presStyleLbl="parChTrans1D2" presStyleIdx="2" presStyleCnt="4"/>
      <dgm:spPr/>
      <dgm:t>
        <a:bodyPr/>
        <a:lstStyle/>
        <a:p>
          <a:endParaRPr lang="pl-PL"/>
        </a:p>
      </dgm:t>
    </dgm:pt>
    <dgm:pt modelId="{D98F23BB-632B-4F72-AA2E-69941AEF4BB0}" type="pres">
      <dgm:prSet presAssocID="{332F369B-6E0B-4155-B989-418D4D7EE924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0436A61-C504-49D0-9AF3-6D96A48EF588}" type="pres">
      <dgm:prSet presAssocID="{B2FEA71E-68DA-447B-8D90-E23AECE0D2DD}" presName="Name13" presStyleLbl="parChTrans1D2" presStyleIdx="3" presStyleCnt="4"/>
      <dgm:spPr/>
      <dgm:t>
        <a:bodyPr/>
        <a:lstStyle/>
        <a:p>
          <a:endParaRPr lang="pl-PL"/>
        </a:p>
      </dgm:t>
    </dgm:pt>
    <dgm:pt modelId="{F24A0ECB-8286-48C4-8AAC-5D068E630F43}" type="pres">
      <dgm:prSet presAssocID="{D30B4EE9-FFF3-4324-BD63-963C6BCC58E9}" presName="childText" presStyleLbl="bgAcc1" presStyleIdx="3" presStyleCnt="4" custScaleX="101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3720B14-9D95-4F14-B89B-A5D2559651BC}" type="presOf" srcId="{C910638B-5335-4B7B-A71B-7E34DA725B89}" destId="{C26D60D0-FB02-4A1F-91DE-F535F469E72A}" srcOrd="0" destOrd="0" presId="urn:microsoft.com/office/officeart/2005/8/layout/hierarchy3"/>
    <dgm:cxn modelId="{AE60C9CE-2F0F-4574-AEF2-527CF15790B0}" type="presOf" srcId="{B2FEA71E-68DA-447B-8D90-E23AECE0D2DD}" destId="{10436A61-C504-49D0-9AF3-6D96A48EF588}" srcOrd="0" destOrd="0" presId="urn:microsoft.com/office/officeart/2005/8/layout/hierarchy3"/>
    <dgm:cxn modelId="{28DB7415-58D2-4FF7-878F-449F4727BBFF}" srcId="{C910638B-5335-4B7B-A71B-7E34DA725B89}" destId="{8D993341-DA75-4BBF-AFA6-DD9C46A4C5B8}" srcOrd="1" destOrd="0" parTransId="{ED3ACCF6-00B7-4CB5-97CE-AC24C56F2D45}" sibTransId="{1263081C-714E-454F-BB53-F10B678EB73F}"/>
    <dgm:cxn modelId="{772DF614-272F-46DB-9162-0DA7C034ED88}" srcId="{B07FA1C9-E79E-46A0-ADF7-B9BB94004955}" destId="{C910638B-5335-4B7B-A71B-7E34DA725B89}" srcOrd="0" destOrd="0" parTransId="{36140FB4-BE35-4E69-85C3-1E90FDB50A02}" sibTransId="{009180D5-4AD7-40C7-BC70-FE97523A61B2}"/>
    <dgm:cxn modelId="{FA42BE63-46A8-42EF-925F-1405980DC0CC}" type="presOf" srcId="{8D993341-DA75-4BBF-AFA6-DD9C46A4C5B8}" destId="{1BE761CA-3C7A-4AAE-A365-14EBD72D94CD}" srcOrd="0" destOrd="0" presId="urn:microsoft.com/office/officeart/2005/8/layout/hierarchy3"/>
    <dgm:cxn modelId="{6DED0876-BF34-48F9-97CF-A47835228C6A}" type="presOf" srcId="{D30B4EE9-FFF3-4324-BD63-963C6BCC58E9}" destId="{F24A0ECB-8286-48C4-8AAC-5D068E630F43}" srcOrd="0" destOrd="0" presId="urn:microsoft.com/office/officeart/2005/8/layout/hierarchy3"/>
    <dgm:cxn modelId="{86342DE6-5254-4438-A96B-1D01439F6B85}" type="presOf" srcId="{CED4F316-0F70-47FE-AEBD-2C1DEFFF9649}" destId="{2F68C226-3E49-4D5C-9B93-54BD2DC40D52}" srcOrd="0" destOrd="0" presId="urn:microsoft.com/office/officeart/2005/8/layout/hierarchy3"/>
    <dgm:cxn modelId="{25FF212C-29EF-4AFE-A6D1-163EF13E8F7F}" type="presOf" srcId="{5B0E008A-2023-41A8-8BC2-7DA83E5DDCBC}" destId="{E17AB379-25CA-40B1-8F02-FE872DF2C6EC}" srcOrd="0" destOrd="0" presId="urn:microsoft.com/office/officeart/2005/8/layout/hierarchy3"/>
    <dgm:cxn modelId="{841CBF35-5CDA-4FBC-9430-916D526070BD}" type="presOf" srcId="{C910638B-5335-4B7B-A71B-7E34DA725B89}" destId="{1B402933-19C0-49A1-A80A-75A04F44484B}" srcOrd="1" destOrd="0" presId="urn:microsoft.com/office/officeart/2005/8/layout/hierarchy3"/>
    <dgm:cxn modelId="{3FEB4C4F-509F-4C57-B14B-058F17C5BB02}" srcId="{C910638B-5335-4B7B-A71B-7E34DA725B89}" destId="{C30CC1DF-1DF6-4587-863C-5896093279D5}" srcOrd="0" destOrd="0" parTransId="{090F26CC-774B-4774-A261-C0BD652210ED}" sibTransId="{D90D19D2-698E-4DF4-A69C-8451D54EC6D7}"/>
    <dgm:cxn modelId="{DEF36E38-632C-4DDB-AA39-1719A6094695}" srcId="{CED4F316-0F70-47FE-AEBD-2C1DEFFF9649}" destId="{332F369B-6E0B-4155-B989-418D4D7EE924}" srcOrd="0" destOrd="0" parTransId="{5B0E008A-2023-41A8-8BC2-7DA83E5DDCBC}" sibTransId="{22E37936-F3F3-4A9C-AB88-A9F3324231A4}"/>
    <dgm:cxn modelId="{0748A6A5-B460-4BCB-840B-578583C82FB3}" srcId="{CED4F316-0F70-47FE-AEBD-2C1DEFFF9649}" destId="{D30B4EE9-FFF3-4324-BD63-963C6BCC58E9}" srcOrd="1" destOrd="0" parTransId="{B2FEA71E-68DA-447B-8D90-E23AECE0D2DD}" sibTransId="{9FAA2BC9-46D9-4F31-B4CF-68CFBADB1223}"/>
    <dgm:cxn modelId="{6727C813-2E92-40A2-AF27-6530AE62CF25}" srcId="{B07FA1C9-E79E-46A0-ADF7-B9BB94004955}" destId="{CED4F316-0F70-47FE-AEBD-2C1DEFFF9649}" srcOrd="1" destOrd="0" parTransId="{1D99F83D-8E03-4F38-B42D-6B7DE72B1C34}" sibTransId="{90B2269D-E885-4981-BF4C-952C2AA901FE}"/>
    <dgm:cxn modelId="{760A2362-692F-4164-B3C2-6874DA823C13}" type="presOf" srcId="{ED3ACCF6-00B7-4CB5-97CE-AC24C56F2D45}" destId="{E05FFED1-F2B4-4DBC-8787-FD2E26EAF543}" srcOrd="0" destOrd="0" presId="urn:microsoft.com/office/officeart/2005/8/layout/hierarchy3"/>
    <dgm:cxn modelId="{A195302A-F888-4337-AACE-D667C98AF43B}" type="presOf" srcId="{B07FA1C9-E79E-46A0-ADF7-B9BB94004955}" destId="{F5F46F54-5CAA-47A9-A388-7ED67FC88C94}" srcOrd="0" destOrd="0" presId="urn:microsoft.com/office/officeart/2005/8/layout/hierarchy3"/>
    <dgm:cxn modelId="{A95D33A6-F77D-4B0A-911E-916C107CAD65}" type="presOf" srcId="{C30CC1DF-1DF6-4587-863C-5896093279D5}" destId="{42024403-68A7-483F-8971-B75E8D9B2983}" srcOrd="0" destOrd="0" presId="urn:microsoft.com/office/officeart/2005/8/layout/hierarchy3"/>
    <dgm:cxn modelId="{9D9DDA13-25C6-4333-A54A-96BD31DF4EFC}" type="presOf" srcId="{332F369B-6E0B-4155-B989-418D4D7EE924}" destId="{D98F23BB-632B-4F72-AA2E-69941AEF4BB0}" srcOrd="0" destOrd="0" presId="urn:microsoft.com/office/officeart/2005/8/layout/hierarchy3"/>
    <dgm:cxn modelId="{B8D1E6E4-A18D-4AD2-9DE9-B2E4DFB31F60}" type="presOf" srcId="{090F26CC-774B-4774-A261-C0BD652210ED}" destId="{C62F2699-1C1B-4DEC-9656-10F5329ED84E}" srcOrd="0" destOrd="0" presId="urn:microsoft.com/office/officeart/2005/8/layout/hierarchy3"/>
    <dgm:cxn modelId="{0A2F2707-A41D-4988-ACDF-BB0AEF0015B2}" type="presOf" srcId="{CED4F316-0F70-47FE-AEBD-2C1DEFFF9649}" destId="{CAF45593-0784-43BF-9992-1C928D88A6F2}" srcOrd="1" destOrd="0" presId="urn:microsoft.com/office/officeart/2005/8/layout/hierarchy3"/>
    <dgm:cxn modelId="{244093FF-45A0-4C48-BCA3-C3F8B4398AA3}" type="presParOf" srcId="{F5F46F54-5CAA-47A9-A388-7ED67FC88C94}" destId="{8BB37C55-F223-4290-8BF4-1715F6A57B12}" srcOrd="0" destOrd="0" presId="urn:microsoft.com/office/officeart/2005/8/layout/hierarchy3"/>
    <dgm:cxn modelId="{9178A151-7461-4749-9C55-48A3E10BAA39}" type="presParOf" srcId="{8BB37C55-F223-4290-8BF4-1715F6A57B12}" destId="{32FB0192-315E-4831-B6B8-0DBE20DC8B3F}" srcOrd="0" destOrd="0" presId="urn:microsoft.com/office/officeart/2005/8/layout/hierarchy3"/>
    <dgm:cxn modelId="{9FD3521F-C8B3-467B-AAA2-89A64B74079C}" type="presParOf" srcId="{32FB0192-315E-4831-B6B8-0DBE20DC8B3F}" destId="{C26D60D0-FB02-4A1F-91DE-F535F469E72A}" srcOrd="0" destOrd="0" presId="urn:microsoft.com/office/officeart/2005/8/layout/hierarchy3"/>
    <dgm:cxn modelId="{402D8A36-807B-40C5-A451-EA2EE6B67BCC}" type="presParOf" srcId="{32FB0192-315E-4831-B6B8-0DBE20DC8B3F}" destId="{1B402933-19C0-49A1-A80A-75A04F44484B}" srcOrd="1" destOrd="0" presId="urn:microsoft.com/office/officeart/2005/8/layout/hierarchy3"/>
    <dgm:cxn modelId="{5D9EEF76-4EDD-490E-B89F-FF6F7E039812}" type="presParOf" srcId="{8BB37C55-F223-4290-8BF4-1715F6A57B12}" destId="{C88B5BFF-568C-4037-9EBD-CE6DFFC41F89}" srcOrd="1" destOrd="0" presId="urn:microsoft.com/office/officeart/2005/8/layout/hierarchy3"/>
    <dgm:cxn modelId="{F1438AAF-D0CD-42F2-9290-098EE08D8874}" type="presParOf" srcId="{C88B5BFF-568C-4037-9EBD-CE6DFFC41F89}" destId="{C62F2699-1C1B-4DEC-9656-10F5329ED84E}" srcOrd="0" destOrd="0" presId="urn:microsoft.com/office/officeart/2005/8/layout/hierarchy3"/>
    <dgm:cxn modelId="{CDCD2ED2-2436-4C01-93A6-E9FE765992D3}" type="presParOf" srcId="{C88B5BFF-568C-4037-9EBD-CE6DFFC41F89}" destId="{42024403-68A7-483F-8971-B75E8D9B2983}" srcOrd="1" destOrd="0" presId="urn:microsoft.com/office/officeart/2005/8/layout/hierarchy3"/>
    <dgm:cxn modelId="{165C4F8D-0B2E-4D90-BC6F-E1383712EEB1}" type="presParOf" srcId="{C88B5BFF-568C-4037-9EBD-CE6DFFC41F89}" destId="{E05FFED1-F2B4-4DBC-8787-FD2E26EAF543}" srcOrd="2" destOrd="0" presId="urn:microsoft.com/office/officeart/2005/8/layout/hierarchy3"/>
    <dgm:cxn modelId="{A014194F-416B-4786-8577-D3BA2E88D3DB}" type="presParOf" srcId="{C88B5BFF-568C-4037-9EBD-CE6DFFC41F89}" destId="{1BE761CA-3C7A-4AAE-A365-14EBD72D94CD}" srcOrd="3" destOrd="0" presId="urn:microsoft.com/office/officeart/2005/8/layout/hierarchy3"/>
    <dgm:cxn modelId="{77E6DFDD-C3B3-440B-B628-20C8998EF17A}" type="presParOf" srcId="{F5F46F54-5CAA-47A9-A388-7ED67FC88C94}" destId="{6DB2461E-47ED-4FA6-99B7-F70283977818}" srcOrd="1" destOrd="0" presId="urn:microsoft.com/office/officeart/2005/8/layout/hierarchy3"/>
    <dgm:cxn modelId="{27763D0E-B759-44E2-8314-067797642646}" type="presParOf" srcId="{6DB2461E-47ED-4FA6-99B7-F70283977818}" destId="{4B1E4349-9D42-4449-88CA-A3A6D6C482FD}" srcOrd="0" destOrd="0" presId="urn:microsoft.com/office/officeart/2005/8/layout/hierarchy3"/>
    <dgm:cxn modelId="{944D72E9-176C-48FA-B36D-C2FCB1ED1648}" type="presParOf" srcId="{4B1E4349-9D42-4449-88CA-A3A6D6C482FD}" destId="{2F68C226-3E49-4D5C-9B93-54BD2DC40D52}" srcOrd="0" destOrd="0" presId="urn:microsoft.com/office/officeart/2005/8/layout/hierarchy3"/>
    <dgm:cxn modelId="{4288F241-A9AD-48A4-A997-517A2B189EFC}" type="presParOf" srcId="{4B1E4349-9D42-4449-88CA-A3A6D6C482FD}" destId="{CAF45593-0784-43BF-9992-1C928D88A6F2}" srcOrd="1" destOrd="0" presId="urn:microsoft.com/office/officeart/2005/8/layout/hierarchy3"/>
    <dgm:cxn modelId="{B2443858-2A04-4FF9-82BB-0CD4460D3704}" type="presParOf" srcId="{6DB2461E-47ED-4FA6-99B7-F70283977818}" destId="{7C52F5EF-D032-4791-99B5-205CC0E10EBD}" srcOrd="1" destOrd="0" presId="urn:microsoft.com/office/officeart/2005/8/layout/hierarchy3"/>
    <dgm:cxn modelId="{1B8C6900-820F-4714-A91F-A0C6F41F3611}" type="presParOf" srcId="{7C52F5EF-D032-4791-99B5-205CC0E10EBD}" destId="{E17AB379-25CA-40B1-8F02-FE872DF2C6EC}" srcOrd="0" destOrd="0" presId="urn:microsoft.com/office/officeart/2005/8/layout/hierarchy3"/>
    <dgm:cxn modelId="{A2F4498E-78ED-4C96-A388-83C987A1645B}" type="presParOf" srcId="{7C52F5EF-D032-4791-99B5-205CC0E10EBD}" destId="{D98F23BB-632B-4F72-AA2E-69941AEF4BB0}" srcOrd="1" destOrd="0" presId="urn:microsoft.com/office/officeart/2005/8/layout/hierarchy3"/>
    <dgm:cxn modelId="{DD5CB3C9-731A-4653-9FBE-E13D1F584545}" type="presParOf" srcId="{7C52F5EF-D032-4791-99B5-205CC0E10EBD}" destId="{10436A61-C504-49D0-9AF3-6D96A48EF588}" srcOrd="2" destOrd="0" presId="urn:microsoft.com/office/officeart/2005/8/layout/hierarchy3"/>
    <dgm:cxn modelId="{6DCC9070-56A4-40D0-AF0F-65C50593D81D}" type="presParOf" srcId="{7C52F5EF-D032-4791-99B5-205CC0E10EBD}" destId="{F24A0ECB-8286-48C4-8AAC-5D068E630F4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D5E2C-4497-4B7E-AB22-7FFD089616E7}">
      <dsp:nvSpPr>
        <dsp:cNvPr id="0" name=""/>
        <dsp:cNvSpPr/>
      </dsp:nvSpPr>
      <dsp:spPr>
        <a:xfrm>
          <a:off x="1851818" y="0"/>
          <a:ext cx="4525963" cy="452596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40ADE-4B64-4D5C-BD32-D2951A4981E9}">
      <dsp:nvSpPr>
        <dsp:cNvPr id="0" name=""/>
        <dsp:cNvSpPr/>
      </dsp:nvSpPr>
      <dsp:spPr>
        <a:xfrm>
          <a:off x="2281784" y="429966"/>
          <a:ext cx="1765125" cy="176512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Podejście wielokomponentowe</a:t>
          </a:r>
          <a:endParaRPr lang="pl-PL" sz="1300" kern="1200" dirty="0"/>
        </a:p>
      </dsp:txBody>
      <dsp:txXfrm>
        <a:off x="2367950" y="516132"/>
        <a:ext cx="1592793" cy="1592793"/>
      </dsp:txXfrm>
    </dsp:sp>
    <dsp:sp modelId="{C95A822D-E7FA-46DA-859B-5CEDBFCD32DE}">
      <dsp:nvSpPr>
        <dsp:cNvPr id="0" name=""/>
        <dsp:cNvSpPr/>
      </dsp:nvSpPr>
      <dsp:spPr>
        <a:xfrm>
          <a:off x="4182689" y="429966"/>
          <a:ext cx="1765125" cy="1765125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Perspektywa </a:t>
          </a:r>
          <a:r>
            <a:rPr lang="pl-PL" sz="1300" kern="1200" dirty="0" err="1" smtClean="0"/>
            <a:t>Tinbergenowska</a:t>
          </a:r>
          <a:endParaRPr lang="pl-PL" sz="1300" kern="1200" dirty="0"/>
        </a:p>
      </dsp:txBody>
      <dsp:txXfrm>
        <a:off x="4268855" y="516132"/>
        <a:ext cx="1592793" cy="1592793"/>
      </dsp:txXfrm>
    </dsp:sp>
    <dsp:sp modelId="{EAFD1A20-58F2-4D3A-98C0-D4EC4327BEE5}">
      <dsp:nvSpPr>
        <dsp:cNvPr id="0" name=""/>
        <dsp:cNvSpPr/>
      </dsp:nvSpPr>
      <dsp:spPr>
        <a:xfrm>
          <a:off x="2281784" y="2330870"/>
          <a:ext cx="1765125" cy="1765125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Porównania międzygatunkowe</a:t>
          </a:r>
          <a:endParaRPr lang="pl-PL" sz="1300" kern="1200" dirty="0"/>
        </a:p>
      </dsp:txBody>
      <dsp:txXfrm>
        <a:off x="2367950" y="2417036"/>
        <a:ext cx="1592793" cy="1592793"/>
      </dsp:txXfrm>
    </dsp:sp>
    <dsp:sp modelId="{9FC34FBC-1E5A-428B-9CBD-358598C835B2}">
      <dsp:nvSpPr>
        <dsp:cNvPr id="0" name=""/>
        <dsp:cNvSpPr/>
      </dsp:nvSpPr>
      <dsp:spPr>
        <a:xfrm>
          <a:off x="4186802" y="2332865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Perspektywa ekologiczna</a:t>
          </a:r>
          <a:endParaRPr lang="pl-PL" sz="1300" kern="1200" dirty="0"/>
        </a:p>
      </dsp:txBody>
      <dsp:txXfrm>
        <a:off x="4272968" y="2419031"/>
        <a:ext cx="1592793" cy="1592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D60D0-FB02-4A1F-91DE-F535F469E72A}">
      <dsp:nvSpPr>
        <dsp:cNvPr id="0" name=""/>
        <dsp:cNvSpPr/>
      </dsp:nvSpPr>
      <dsp:spPr>
        <a:xfrm>
          <a:off x="1152131" y="28597"/>
          <a:ext cx="2583805" cy="1291902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proksymalny</a:t>
          </a:r>
          <a:endParaRPr lang="en-US" sz="3500" kern="1200" dirty="0"/>
        </a:p>
      </dsp:txBody>
      <dsp:txXfrm>
        <a:off x="1189970" y="66436"/>
        <a:ext cx="2508127" cy="1216224"/>
      </dsp:txXfrm>
    </dsp:sp>
    <dsp:sp modelId="{C62F2699-1C1B-4DEC-9656-10F5329ED84E}">
      <dsp:nvSpPr>
        <dsp:cNvPr id="0" name=""/>
        <dsp:cNvSpPr/>
      </dsp:nvSpPr>
      <dsp:spPr>
        <a:xfrm>
          <a:off x="1410512" y="1320499"/>
          <a:ext cx="303932" cy="942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2481"/>
              </a:lnTo>
              <a:lnTo>
                <a:pt x="303932" y="942481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024403-68A7-483F-8971-B75E8D9B2983}">
      <dsp:nvSpPr>
        <dsp:cNvPr id="0" name=""/>
        <dsp:cNvSpPr/>
      </dsp:nvSpPr>
      <dsp:spPr>
        <a:xfrm>
          <a:off x="1714445" y="1617030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/>
            <a:t>mechanistyczny</a:t>
          </a:r>
          <a:endParaRPr lang="en-US" sz="2200" b="1" kern="1200" dirty="0"/>
        </a:p>
      </dsp:txBody>
      <dsp:txXfrm>
        <a:off x="1752284" y="1654869"/>
        <a:ext cx="1991366" cy="1216224"/>
      </dsp:txXfrm>
    </dsp:sp>
    <dsp:sp modelId="{E05FFED1-F2B4-4DBC-8787-FD2E26EAF543}">
      <dsp:nvSpPr>
        <dsp:cNvPr id="0" name=""/>
        <dsp:cNvSpPr/>
      </dsp:nvSpPr>
      <dsp:spPr>
        <a:xfrm>
          <a:off x="1410512" y="1320499"/>
          <a:ext cx="303932" cy="2557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7359"/>
              </a:lnTo>
              <a:lnTo>
                <a:pt x="303932" y="2557359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761CA-3C7A-4AAE-A365-14EBD72D94CD}">
      <dsp:nvSpPr>
        <dsp:cNvPr id="0" name=""/>
        <dsp:cNvSpPr/>
      </dsp:nvSpPr>
      <dsp:spPr>
        <a:xfrm>
          <a:off x="1714445" y="3231908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/>
            <a:t>ontogenetyczny</a:t>
          </a:r>
          <a:endParaRPr lang="en-US" sz="2200" b="1" kern="1200" dirty="0"/>
        </a:p>
      </dsp:txBody>
      <dsp:txXfrm>
        <a:off x="1752284" y="3269747"/>
        <a:ext cx="1991366" cy="1216224"/>
      </dsp:txXfrm>
    </dsp:sp>
    <dsp:sp modelId="{2F68C226-3E49-4D5C-9B93-54BD2DC40D52}">
      <dsp:nvSpPr>
        <dsp:cNvPr id="0" name=""/>
        <dsp:cNvSpPr/>
      </dsp:nvSpPr>
      <dsp:spPr>
        <a:xfrm>
          <a:off x="4427440" y="2152"/>
          <a:ext cx="2583805" cy="1291902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ultymatywny</a:t>
          </a:r>
          <a:endParaRPr lang="en-US" sz="3500" kern="1200" dirty="0"/>
        </a:p>
      </dsp:txBody>
      <dsp:txXfrm>
        <a:off x="4465279" y="39991"/>
        <a:ext cx="2508127" cy="1216224"/>
      </dsp:txXfrm>
    </dsp:sp>
    <dsp:sp modelId="{E17AB379-25CA-40B1-8F02-FE872DF2C6EC}">
      <dsp:nvSpPr>
        <dsp:cNvPr id="0" name=""/>
        <dsp:cNvSpPr/>
      </dsp:nvSpPr>
      <dsp:spPr>
        <a:xfrm>
          <a:off x="4685820" y="1294054"/>
          <a:ext cx="258380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258380" y="968926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F23BB-632B-4F72-AA2E-69941AEF4BB0}">
      <dsp:nvSpPr>
        <dsp:cNvPr id="0" name=""/>
        <dsp:cNvSpPr/>
      </dsp:nvSpPr>
      <dsp:spPr>
        <a:xfrm>
          <a:off x="4944201" y="1617030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/>
            <a:t>funkcjonalny</a:t>
          </a:r>
          <a:endParaRPr lang="en-US" sz="2200" b="1" kern="1200" dirty="0"/>
        </a:p>
      </dsp:txBody>
      <dsp:txXfrm>
        <a:off x="4982040" y="1654869"/>
        <a:ext cx="1991366" cy="1216224"/>
      </dsp:txXfrm>
    </dsp:sp>
    <dsp:sp modelId="{10436A61-C504-49D0-9AF3-6D96A48EF588}">
      <dsp:nvSpPr>
        <dsp:cNvPr id="0" name=""/>
        <dsp:cNvSpPr/>
      </dsp:nvSpPr>
      <dsp:spPr>
        <a:xfrm>
          <a:off x="4685820" y="1294054"/>
          <a:ext cx="258380" cy="258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05"/>
              </a:lnTo>
              <a:lnTo>
                <a:pt x="258380" y="2583805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4A0ECB-8286-48C4-8AAC-5D068E630F43}">
      <dsp:nvSpPr>
        <dsp:cNvPr id="0" name=""/>
        <dsp:cNvSpPr/>
      </dsp:nvSpPr>
      <dsp:spPr>
        <a:xfrm>
          <a:off x="4944201" y="3231908"/>
          <a:ext cx="208771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/>
            <a:t>filogenetyczny</a:t>
          </a:r>
          <a:endParaRPr lang="en-US" sz="2200" b="1" kern="1200" dirty="0"/>
        </a:p>
      </dsp:txBody>
      <dsp:txXfrm>
        <a:off x="4982040" y="3269747"/>
        <a:ext cx="2012036" cy="1216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B67D3-2929-4BBC-8104-3EDD00202E49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C8FC9-9CF3-43EF-86CF-337EBA23C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97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A48F-3E67-405C-AD94-23D8C96D98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06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A48F-3E67-405C-AD94-23D8C96D98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5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A48F-3E67-405C-AD94-23D8C96D98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6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A48F-3E67-405C-AD94-23D8C96D98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70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A48F-3E67-405C-AD94-23D8C96D98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24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A48F-3E67-405C-AD94-23D8C96D98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7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A48F-3E67-405C-AD94-23D8C96D98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76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A48F-3E67-405C-AD94-23D8C96D98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34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A48F-3E67-405C-AD94-23D8C96D98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05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A48F-3E67-405C-AD94-23D8C96D98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20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A48F-3E67-405C-AD94-23D8C96D98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3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A48F-3E67-405C-AD94-23D8C96D98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71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A48F-3E67-405C-AD94-23D8C96D98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67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A48F-3E67-405C-AD94-23D8C96D98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31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A48F-3E67-405C-AD94-23D8C96D985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287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A48F-3E67-405C-AD94-23D8C96D98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573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A48F-3E67-405C-AD94-23D8C96D985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618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A48F-3E67-405C-AD94-23D8C96D985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117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A48F-3E67-405C-AD94-23D8C96D985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107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A48F-3E67-405C-AD94-23D8C96D985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238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A48F-3E67-405C-AD94-23D8C96D985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253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A48F-3E67-405C-AD94-23D8C96D985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95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E2D61-D9E4-41A0-86AD-DCA8D45EBF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631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A48F-3E67-405C-AD94-23D8C96D985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473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A48F-3E67-405C-AD94-23D8C96D985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50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A48F-3E67-405C-AD94-23D8C96D985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87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A48F-3E67-405C-AD94-23D8C96D985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0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A0E15-9C50-487A-8B76-387ED2A65B1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699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A48F-3E67-405C-AD94-23D8C96D985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306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A48F-3E67-405C-AD94-23D8C96D985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464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A48F-3E67-405C-AD94-23D8C96D985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738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A48F-3E67-405C-AD94-23D8C96D985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841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A48F-3E67-405C-AD94-23D8C96D985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01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E2D61-D9E4-41A0-86AD-DCA8D45EBF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147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A48F-3E67-405C-AD94-23D8C96D985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785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A48F-3E67-405C-AD94-23D8C96D985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926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A0E15-9C50-487A-8B76-387ED2A65B1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781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C8FC9-9CF3-43EF-86CF-337EBA23C91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565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C8FC9-9CF3-43EF-86CF-337EBA23C91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937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A0E15-9C50-487A-8B76-387ED2A65B1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444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C8FC9-9CF3-43EF-86CF-337EBA23C91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55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E2D61-D9E4-41A0-86AD-DCA8D45EBF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49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E2D61-D9E4-41A0-86AD-DCA8D45EBF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50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E2D61-D9E4-41A0-86AD-DCA8D45EBF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01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E2D61-D9E4-41A0-86AD-DCA8D45EBF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01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E2D61-D9E4-41A0-86AD-DCA8D45EBF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2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29A1-15CF-42A2-9DCB-A5CB5C4F8A09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A1B6-A57F-472D-AF69-4BB14FDF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38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29A1-15CF-42A2-9DCB-A5CB5C4F8A09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A1B6-A57F-472D-AF69-4BB14FDF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2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29A1-15CF-42A2-9DCB-A5CB5C4F8A09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A1B6-A57F-472D-AF69-4BB14FDF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8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29A1-15CF-42A2-9DCB-A5CB5C4F8A09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A1B6-A57F-472D-AF69-4BB14FDF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0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29A1-15CF-42A2-9DCB-A5CB5C4F8A09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A1B6-A57F-472D-AF69-4BB14FDF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9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29A1-15CF-42A2-9DCB-A5CB5C4F8A09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A1B6-A57F-472D-AF69-4BB14FDF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29A1-15CF-42A2-9DCB-A5CB5C4F8A09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A1B6-A57F-472D-AF69-4BB14FDF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0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29A1-15CF-42A2-9DCB-A5CB5C4F8A09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A1B6-A57F-472D-AF69-4BB14FDF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4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29A1-15CF-42A2-9DCB-A5CB5C4F8A09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A1B6-A57F-472D-AF69-4BB14FDF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25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29A1-15CF-42A2-9DCB-A5CB5C4F8A09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A1B6-A57F-472D-AF69-4BB14FDF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38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29A1-15CF-42A2-9DCB-A5CB5C4F8A09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A1B6-A57F-472D-AF69-4BB14FDF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5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429A1-15CF-42A2-9DCB-A5CB5C4F8A09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9A1B6-A57F-472D-AF69-4BB14FDF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7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microsoft.com/office/2007/relationships/media" Target="../media/media2.mid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audio" Target="../media/media3.mid"/><Relationship Id="rId5" Type="http://schemas.microsoft.com/office/2007/relationships/media" Target="../media/media3.mid"/><Relationship Id="rId4" Type="http://schemas.openxmlformats.org/officeDocument/2006/relationships/audio" Target="../media/media2.mid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O ewolucyjnych źródłach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muzyki </a:t>
            </a:r>
            <a:r>
              <a:rPr lang="pl-PL" b="1" dirty="0"/>
              <a:t>tonalnej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3100" dirty="0" smtClean="0"/>
              <a:t>16 maja 2016</a:t>
            </a:r>
            <a:endParaRPr lang="en-US" sz="31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pl-PL" dirty="0" smtClean="0"/>
          </a:p>
          <a:p>
            <a:pPr algn="l"/>
            <a:r>
              <a:rPr lang="pl-PL" dirty="0" smtClean="0"/>
              <a:t>Piotr </a:t>
            </a:r>
            <a:r>
              <a:rPr lang="pl-PL" dirty="0" err="1" smtClean="0"/>
              <a:t>Podlipniak</a:t>
            </a:r>
            <a:endParaRPr lang="pl-PL" dirty="0" smtClean="0"/>
          </a:p>
          <a:p>
            <a:pPr algn="l"/>
            <a:r>
              <a:rPr lang="pl-PL" dirty="0" smtClean="0"/>
              <a:t>Instytut Muzykologii UAM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9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Tonalność </a:t>
            </a:r>
            <a:r>
              <a:rPr lang="pl-PL" b="1" i="1" dirty="0" smtClean="0"/>
              <a:t>?</a:t>
            </a:r>
            <a:endParaRPr lang="en-US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Słowo </a:t>
            </a:r>
            <a:r>
              <a:rPr lang="pl-PL" dirty="0"/>
              <a:t>‘tonalność’ pochodzi od łac. </a:t>
            </a:r>
            <a:r>
              <a:rPr lang="pl-PL" i="1" dirty="0"/>
              <a:t>tonus</a:t>
            </a:r>
            <a:r>
              <a:rPr lang="pl-PL" dirty="0"/>
              <a:t>, co znaczy „napięcie, dźwięk”, oraz gr. </a:t>
            </a:r>
            <a:r>
              <a:rPr lang="pl-PL" i="1" dirty="0" err="1"/>
              <a:t>tόnos</a:t>
            </a:r>
            <a:r>
              <a:rPr lang="pl-PL" i="1" dirty="0"/>
              <a:t>, </a:t>
            </a:r>
            <a:r>
              <a:rPr lang="pl-PL" dirty="0" smtClean="0"/>
              <a:t>co znaczy </a:t>
            </a:r>
            <a:r>
              <a:rPr lang="pl-PL" dirty="0"/>
              <a:t>„lina, struna, napięcie, ton, miara wiersza”.</a:t>
            </a:r>
            <a:endParaRPr lang="en-US" dirty="0"/>
          </a:p>
        </p:txBody>
      </p:sp>
      <p:pic>
        <p:nvPicPr>
          <p:cNvPr id="4" name="melodia-poprawna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03648" y="4869160"/>
            <a:ext cx="609600" cy="609600"/>
          </a:xfrm>
          <a:prstGeom prst="rect">
            <a:avLst/>
          </a:prstGeom>
        </p:spPr>
      </p:pic>
      <p:pic>
        <p:nvPicPr>
          <p:cNvPr id="6" name="melodia-blad.m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52120" y="4870617"/>
            <a:ext cx="609600" cy="609600"/>
          </a:xfrm>
          <a:prstGeom prst="rect">
            <a:avLst/>
          </a:prstGeom>
        </p:spPr>
      </p:pic>
      <p:pic>
        <p:nvPicPr>
          <p:cNvPr id="7" name="kotek-blad.m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48264" y="48706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1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Tonalność</a:t>
            </a:r>
            <a:r>
              <a:rPr lang="en-US" b="1" dirty="0"/>
              <a:t> </a:t>
            </a:r>
            <a:r>
              <a:rPr lang="en-US" b="1" dirty="0" err="1"/>
              <a:t>jako</a:t>
            </a:r>
            <a:r>
              <a:rPr lang="en-US" b="1" dirty="0"/>
              <a:t> </a:t>
            </a:r>
            <a:r>
              <a:rPr lang="en-US" b="1" dirty="0" err="1"/>
              <a:t>specyficzne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err="1"/>
              <a:t>zjawisko</a:t>
            </a:r>
            <a:r>
              <a:rPr lang="en-US" b="1" dirty="0"/>
              <a:t> </a:t>
            </a:r>
            <a:r>
              <a:rPr lang="en-US" b="1" dirty="0" err="1"/>
              <a:t>muzyczne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Tonalność = </a:t>
            </a:r>
            <a:r>
              <a:rPr lang="pl-PL" dirty="0" smtClean="0"/>
              <a:t>poczucie </a:t>
            </a:r>
            <a:r>
              <a:rPr lang="pl-PL" dirty="0"/>
              <a:t>centralności, przypisanej </a:t>
            </a:r>
            <a:r>
              <a:rPr lang="pl-PL" dirty="0" smtClean="0"/>
              <a:t>do określonej </a:t>
            </a:r>
            <a:r>
              <a:rPr lang="pl-PL" dirty="0"/>
              <a:t>kategorii wysokości dźwięku (toniki) oraz odczuwaniu </a:t>
            </a:r>
            <a:r>
              <a:rPr lang="pl-PL" dirty="0" smtClean="0"/>
              <a:t>różnych pod </a:t>
            </a:r>
            <a:r>
              <a:rPr lang="pl-PL" dirty="0"/>
              <a:t>względem stabilności wrażeń emocjonalnych (</a:t>
            </a:r>
            <a:r>
              <a:rPr lang="pl-PL" i="1" dirty="0" err="1"/>
              <a:t>qualiów</a:t>
            </a:r>
            <a:r>
              <a:rPr lang="pl-PL" dirty="0"/>
              <a:t>), </a:t>
            </a:r>
            <a:r>
              <a:rPr lang="pl-PL" dirty="0" smtClean="0"/>
              <a:t>towarzyszących percepcji </a:t>
            </a:r>
            <a:r>
              <a:rPr lang="pl-PL" dirty="0"/>
              <a:t>relacji pomiędzy toniką a innymi kategoriami wysokości </a:t>
            </a:r>
            <a:r>
              <a:rPr lang="pl-PL" dirty="0" smtClean="0"/>
              <a:t>dźwięku danego </a:t>
            </a:r>
            <a:r>
              <a:rPr lang="pl-PL" dirty="0"/>
              <a:t>systemu muzycznego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8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Ważne cechy tonalności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pl-PL" dirty="0" smtClean="0"/>
          </a:p>
          <a:p>
            <a:r>
              <a:rPr lang="pl-PL" dirty="0" smtClean="0"/>
              <a:t>Uczenie się implicytne</a:t>
            </a:r>
          </a:p>
          <a:p>
            <a:endParaRPr lang="pl-PL" dirty="0" smtClean="0"/>
          </a:p>
          <a:p>
            <a:r>
              <a:rPr lang="pl-PL" dirty="0" smtClean="0"/>
              <a:t>Komponent emocjonalny</a:t>
            </a:r>
          </a:p>
          <a:p>
            <a:endParaRPr lang="pl-PL" dirty="0" smtClean="0"/>
          </a:p>
          <a:p>
            <a:r>
              <a:rPr lang="pl-PL" dirty="0" smtClean="0"/>
              <a:t>Uprzywilejowanie w pamięci roboczej</a:t>
            </a:r>
          </a:p>
          <a:p>
            <a:endParaRPr lang="pl-PL" dirty="0" smtClean="0"/>
          </a:p>
          <a:p>
            <a:r>
              <a:rPr lang="pl-PL" dirty="0" smtClean="0"/>
              <a:t>Pewna interkulturowa zrozumiałość</a:t>
            </a:r>
          </a:p>
          <a:p>
            <a:endParaRPr lang="pl-PL" dirty="0" smtClean="0"/>
          </a:p>
          <a:p>
            <a:r>
              <a:rPr lang="pl-PL" dirty="0" smtClean="0"/>
              <a:t>Podstawa syntaktyki muzycznej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97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Uczenie się reguł tonalnych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</a:t>
            </a:r>
            <a:r>
              <a:rPr lang="pl-PL" dirty="0" smtClean="0"/>
              <a:t>ie trzeba znać fachowej terminologii</a:t>
            </a:r>
          </a:p>
          <a:p>
            <a:r>
              <a:rPr lang="pl-PL" dirty="0"/>
              <a:t>n</a:t>
            </a:r>
            <a:r>
              <a:rPr lang="pl-PL" dirty="0" smtClean="0"/>
              <a:t>ie trzeba specjalnych studiów (formalnej nauki)</a:t>
            </a:r>
          </a:p>
          <a:p>
            <a:r>
              <a:rPr lang="pl-PL" dirty="0" smtClean="0"/>
              <a:t>uczymy się reguł nieświadomie</a:t>
            </a:r>
          </a:p>
          <a:p>
            <a:r>
              <a:rPr lang="pl-PL" dirty="0"/>
              <a:t>u</a:t>
            </a:r>
            <a:r>
              <a:rPr lang="pl-PL" dirty="0" smtClean="0"/>
              <a:t>czymy się ich intuicyjnie</a:t>
            </a:r>
          </a:p>
          <a:p>
            <a:r>
              <a:rPr lang="pl-PL" dirty="0"/>
              <a:t>n</a:t>
            </a:r>
            <a:r>
              <a:rPr lang="pl-PL" dirty="0" smtClean="0"/>
              <a:t>ie zdajemy sobie sprawy z tego czego się nauczyliśmy</a:t>
            </a:r>
          </a:p>
          <a:p>
            <a:r>
              <a:rPr lang="pl-PL" dirty="0"/>
              <a:t>p</a:t>
            </a:r>
            <a:r>
              <a:rPr lang="pl-PL" dirty="0" smtClean="0"/>
              <a:t>rawdopodobnie uczymy się statystyk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93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Kilka cech specyficznych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</a:t>
            </a:r>
            <a:r>
              <a:rPr lang="pl-PL" dirty="0" smtClean="0"/>
              <a:t>czymy się statystyk występowania klas wysokości dźwięku w kontekście innych klas wysokości dźwięku </a:t>
            </a:r>
            <a:r>
              <a:rPr lang="pl-PL" b="1" dirty="0" smtClean="0"/>
              <a:t>lepiej</a:t>
            </a:r>
            <a:r>
              <a:rPr lang="pl-PL" dirty="0" smtClean="0"/>
              <a:t> niż statystyk występowania barw czy głośności dźwięku</a:t>
            </a:r>
          </a:p>
          <a:p>
            <a:endParaRPr lang="pl-PL" dirty="0"/>
          </a:p>
          <a:p>
            <a:r>
              <a:rPr lang="pl-PL" dirty="0"/>
              <a:t>u</a:t>
            </a:r>
            <a:r>
              <a:rPr lang="pl-PL" dirty="0" smtClean="0"/>
              <a:t>czenie się tonalności podobne zatem do uczenia się niektórych cech mowy ojczystej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394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Ontogeneza 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</a:t>
            </a:r>
            <a:r>
              <a:rPr lang="pl-PL" dirty="0" smtClean="0"/>
              <a:t>ozpoznawanie niektórych cech tonalnych między 3 a 4 rokiem życia </a:t>
            </a:r>
            <a:r>
              <a:rPr lang="en-US" dirty="0"/>
              <a:t>(</a:t>
            </a:r>
            <a:r>
              <a:rPr lang="en-US" dirty="0" err="1" smtClean="0"/>
              <a:t>Corrigall</a:t>
            </a:r>
            <a:r>
              <a:rPr lang="pl-PL" dirty="0" smtClean="0"/>
              <a:t> i</a:t>
            </a:r>
            <a:r>
              <a:rPr lang="en-US" dirty="0" smtClean="0"/>
              <a:t> </a:t>
            </a:r>
            <a:r>
              <a:rPr lang="en-US" dirty="0"/>
              <a:t>Trainor, 2009</a:t>
            </a:r>
            <a:r>
              <a:rPr lang="en-US" dirty="0" smtClean="0"/>
              <a:t>)</a:t>
            </a:r>
            <a:endParaRPr lang="pl-PL" dirty="0" smtClean="0"/>
          </a:p>
          <a:p>
            <a:endParaRPr lang="pl-PL" dirty="0"/>
          </a:p>
          <a:p>
            <a:r>
              <a:rPr lang="pl-PL" dirty="0"/>
              <a:t>p</a:t>
            </a:r>
            <a:r>
              <a:rPr lang="pl-PL" dirty="0" smtClean="0"/>
              <a:t>redyspozycje do percepcji tonalności ujawniają się jednak już w kilka godzin po urodzeniu </a:t>
            </a:r>
            <a:r>
              <a:rPr lang="en-US" dirty="0"/>
              <a:t>(</a:t>
            </a:r>
            <a:r>
              <a:rPr lang="en-US" dirty="0" err="1"/>
              <a:t>Perani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in., 2010</a:t>
            </a:r>
            <a:r>
              <a:rPr lang="en-US" dirty="0" smtClean="0"/>
              <a:t>)</a:t>
            </a:r>
            <a:r>
              <a:rPr lang="pl-PL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23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Emocje 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s</a:t>
            </a:r>
            <a:r>
              <a:rPr lang="pl-PL" dirty="0" smtClean="0"/>
              <a:t>zczególny rodzaj doświadczenia emocjonalnego tonalności – </a:t>
            </a:r>
            <a:r>
              <a:rPr lang="pl-PL" i="1" dirty="0" err="1" smtClean="0"/>
              <a:t>qualia</a:t>
            </a:r>
            <a:r>
              <a:rPr lang="pl-PL" i="1" dirty="0" smtClean="0"/>
              <a:t> (?)</a:t>
            </a:r>
          </a:p>
          <a:p>
            <a:pPr lvl="1"/>
            <a:endParaRPr lang="pl-PL" dirty="0" smtClean="0"/>
          </a:p>
          <a:p>
            <a:pPr lvl="1"/>
            <a:r>
              <a:rPr lang="pl-PL" dirty="0" smtClean="0"/>
              <a:t>Q – specyficzne, inne niż Q „sensoryczne”</a:t>
            </a:r>
          </a:p>
          <a:p>
            <a:pPr lvl="1"/>
            <a:r>
              <a:rPr lang="pl-PL" dirty="0" smtClean="0"/>
              <a:t>Q – zależne od kontekstu wysokości </a:t>
            </a:r>
          </a:p>
          <a:p>
            <a:pPr lvl="1"/>
            <a:r>
              <a:rPr lang="pl-PL" dirty="0" smtClean="0"/>
              <a:t>Q – niezależne od kontekstu pozamuzycznego</a:t>
            </a:r>
          </a:p>
          <a:p>
            <a:endParaRPr lang="pl-PL" dirty="0" smtClean="0"/>
          </a:p>
          <a:p>
            <a:r>
              <a:rPr lang="pl-PL" dirty="0"/>
              <a:t>b</a:t>
            </a:r>
            <a:r>
              <a:rPr lang="pl-PL" dirty="0" smtClean="0"/>
              <a:t>rak oznak uczenia się </a:t>
            </a:r>
            <a:r>
              <a:rPr lang="pl-PL" i="1" dirty="0" err="1" smtClean="0"/>
              <a:t>qualiów</a:t>
            </a:r>
            <a:r>
              <a:rPr lang="pl-PL" i="1" dirty="0" smtClean="0"/>
              <a:t> tonalnych</a:t>
            </a:r>
            <a:r>
              <a:rPr lang="pl-PL" dirty="0" smtClean="0"/>
              <a:t> przez skojarzenia z innymi bodźcami nacechowanymi emocjonalnie</a:t>
            </a:r>
          </a:p>
        </p:txBody>
      </p:sp>
    </p:spTree>
    <p:extLst>
      <p:ext uri="{BB962C8B-B14F-4D97-AF65-F5344CB8AC3E}">
        <p14:creationId xmlns:p14="http://schemas.microsoft.com/office/powerpoint/2010/main" val="2225482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Dziedziczna mnemotechnika?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l</a:t>
            </a:r>
            <a:r>
              <a:rPr lang="pl-PL" dirty="0" smtClean="0"/>
              <a:t>epsze zapamiętywanie melodii tonalnych niż</a:t>
            </a:r>
          </a:p>
          <a:p>
            <a:pPr lvl="1"/>
            <a:endParaRPr lang="pl-PL" dirty="0" smtClean="0"/>
          </a:p>
          <a:p>
            <a:pPr lvl="1"/>
            <a:r>
              <a:rPr lang="pl-PL" dirty="0" smtClean="0"/>
              <a:t>pozbawionych tonalności </a:t>
            </a:r>
            <a:r>
              <a:rPr lang="en-US" dirty="0"/>
              <a:t>(</a:t>
            </a:r>
            <a:r>
              <a:rPr lang="en-US" dirty="0" smtClean="0"/>
              <a:t>Schulze</a:t>
            </a:r>
            <a:r>
              <a:rPr lang="pl-PL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in., 2012</a:t>
            </a:r>
            <a:r>
              <a:rPr lang="en-US" dirty="0" smtClean="0"/>
              <a:t>)</a:t>
            </a:r>
            <a:endParaRPr lang="pl-PL" dirty="0" smtClean="0"/>
          </a:p>
          <a:p>
            <a:pPr lvl="1"/>
            <a:r>
              <a:rPr lang="pl-PL" dirty="0"/>
              <a:t>s</a:t>
            </a:r>
            <a:r>
              <a:rPr lang="pl-PL" dirty="0" smtClean="0"/>
              <a:t>ekwencji słów</a:t>
            </a:r>
          </a:p>
          <a:p>
            <a:pPr lvl="1"/>
            <a:r>
              <a:rPr lang="pl-PL" dirty="0"/>
              <a:t>s</a:t>
            </a:r>
            <a:r>
              <a:rPr lang="pl-PL" dirty="0" smtClean="0"/>
              <a:t>ekwencji liczb</a:t>
            </a:r>
          </a:p>
          <a:p>
            <a:pPr lvl="1"/>
            <a:r>
              <a:rPr lang="pl-PL" dirty="0"/>
              <a:t>s</a:t>
            </a:r>
            <a:r>
              <a:rPr lang="pl-PL" dirty="0" smtClean="0"/>
              <a:t>ekwencji abstrakcyjnych kształtów </a:t>
            </a:r>
            <a:r>
              <a:rPr lang="en-US" dirty="0"/>
              <a:t>(Steinke </a:t>
            </a:r>
            <a:r>
              <a:rPr lang="en-US" dirty="0" err="1"/>
              <a:t>i</a:t>
            </a:r>
            <a:r>
              <a:rPr lang="en-US" dirty="0"/>
              <a:t> in., 1997</a:t>
            </a:r>
            <a:r>
              <a:rPr lang="en-US" dirty="0" smtClean="0"/>
              <a:t>)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nieświadoma mnemotechnika 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51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Tonalność a muzyka pozaeuropejska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d</a:t>
            </a:r>
            <a:r>
              <a:rPr lang="pl-PL" dirty="0" smtClean="0"/>
              <a:t>ominująca zasada organizacji strukturalnej muzyki minionych epok i różnych kultur </a:t>
            </a:r>
            <a:r>
              <a:rPr lang="en-US" dirty="0"/>
              <a:t>(</a:t>
            </a:r>
            <a:r>
              <a:rPr lang="en-US" dirty="0" err="1" smtClean="0"/>
              <a:t>Krumhansl</a:t>
            </a:r>
            <a:r>
              <a:rPr lang="pl-PL" dirty="0"/>
              <a:t> </a:t>
            </a:r>
            <a:r>
              <a:rPr lang="pl-PL" dirty="0" smtClean="0"/>
              <a:t>i</a:t>
            </a:r>
            <a:r>
              <a:rPr lang="en-US" dirty="0" smtClean="0"/>
              <a:t> Cuddy,</a:t>
            </a:r>
            <a:r>
              <a:rPr lang="pl-PL" dirty="0" smtClean="0"/>
              <a:t> </a:t>
            </a:r>
            <a:r>
              <a:rPr lang="sv-SE" dirty="0" smtClean="0"/>
              <a:t>2010</a:t>
            </a:r>
            <a:r>
              <a:rPr lang="sv-SE" dirty="0"/>
              <a:t>, s. 51; </a:t>
            </a:r>
            <a:r>
              <a:rPr lang="en-US" dirty="0" err="1"/>
              <a:t>Bannan</a:t>
            </a:r>
            <a:r>
              <a:rPr lang="en-US" dirty="0"/>
              <a:t>, 2012, s. </a:t>
            </a:r>
            <a:r>
              <a:rPr lang="en-US" dirty="0" smtClean="0"/>
              <a:t>309–310</a:t>
            </a:r>
            <a:r>
              <a:rPr lang="pl-PL" dirty="0" smtClean="0"/>
              <a:t>;</a:t>
            </a:r>
            <a:r>
              <a:rPr lang="en-US" dirty="0" smtClean="0"/>
              <a:t> </a:t>
            </a:r>
            <a:r>
              <a:rPr lang="sv-SE" dirty="0" smtClean="0"/>
              <a:t>Tomlinson</a:t>
            </a:r>
            <a:r>
              <a:rPr lang="sv-SE" dirty="0"/>
              <a:t>, 2015, s. </a:t>
            </a:r>
            <a:r>
              <a:rPr lang="sv-SE" dirty="0" smtClean="0"/>
              <a:t>193)</a:t>
            </a:r>
            <a:endParaRPr lang="pl-PL" dirty="0" smtClean="0"/>
          </a:p>
          <a:p>
            <a:endParaRPr lang="pl-PL" dirty="0"/>
          </a:p>
          <a:p>
            <a:r>
              <a:rPr lang="pl-PL" dirty="0"/>
              <a:t>p</a:t>
            </a:r>
            <a:r>
              <a:rPr lang="pl-PL" dirty="0" smtClean="0"/>
              <a:t>ewna interkulturowa zrozumiałość </a:t>
            </a:r>
            <a:r>
              <a:rPr lang="it-IT" dirty="0"/>
              <a:t>(por. np. Castellano i in</a:t>
            </a:r>
            <a:r>
              <a:rPr lang="it-IT" dirty="0" smtClean="0"/>
              <a:t>.,</a:t>
            </a:r>
            <a:r>
              <a:rPr lang="pl-PL" dirty="0" smtClean="0"/>
              <a:t> </a:t>
            </a:r>
            <a:r>
              <a:rPr lang="it-IT" dirty="0" smtClean="0"/>
              <a:t>1984</a:t>
            </a:r>
            <a:r>
              <a:rPr lang="it-IT" dirty="0"/>
              <a:t>; Kessler i in., 1984; Eerola, 2004; Ambrazevičius, Wiśniewska, </a:t>
            </a:r>
            <a:r>
              <a:rPr lang="it-IT" dirty="0" smtClean="0"/>
              <a:t>2009;</a:t>
            </a:r>
            <a:r>
              <a:rPr lang="pl-PL" dirty="0" smtClean="0"/>
              <a:t> </a:t>
            </a:r>
            <a:r>
              <a:rPr lang="en-US" dirty="0" err="1" smtClean="0"/>
              <a:t>Eerola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in, 2009)</a:t>
            </a:r>
          </a:p>
        </p:txBody>
      </p:sp>
    </p:spTree>
    <p:extLst>
      <p:ext uri="{BB962C8B-B14F-4D97-AF65-F5344CB8AC3E}">
        <p14:creationId xmlns:p14="http://schemas.microsoft.com/office/powerpoint/2010/main" val="2896944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Tonalność obecna w: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m</a:t>
            </a:r>
            <a:r>
              <a:rPr lang="en-US" dirty="0" err="1" smtClean="0"/>
              <a:t>uzy</a:t>
            </a:r>
            <a:r>
              <a:rPr lang="pl-PL" dirty="0" smtClean="0"/>
              <a:t>ce:</a:t>
            </a:r>
            <a:r>
              <a:rPr lang="en-US" dirty="0" smtClean="0"/>
              <a:t> </a:t>
            </a:r>
            <a:endParaRPr lang="pl-PL" dirty="0" smtClean="0"/>
          </a:p>
          <a:p>
            <a:pPr lvl="1"/>
            <a:r>
              <a:rPr lang="en-US" dirty="0" err="1" smtClean="0"/>
              <a:t>jawajskiej</a:t>
            </a:r>
            <a:r>
              <a:rPr lang="pl-PL" dirty="0" smtClean="0"/>
              <a:t> </a:t>
            </a:r>
            <a:r>
              <a:rPr lang="en-US" dirty="0" smtClean="0"/>
              <a:t>(Kessler </a:t>
            </a:r>
            <a:r>
              <a:rPr lang="en-US" dirty="0" err="1"/>
              <a:t>i</a:t>
            </a:r>
            <a:r>
              <a:rPr lang="en-US" dirty="0"/>
              <a:t> in., 1984), </a:t>
            </a:r>
            <a:endParaRPr lang="pl-PL" dirty="0" smtClean="0"/>
          </a:p>
          <a:p>
            <a:pPr lvl="1"/>
            <a:r>
              <a:rPr lang="en-US" dirty="0" err="1" smtClean="0"/>
              <a:t>indyjskiej</a:t>
            </a:r>
            <a:r>
              <a:rPr lang="en-US" dirty="0" smtClean="0"/>
              <a:t> </a:t>
            </a:r>
            <a:r>
              <a:rPr lang="en-US" dirty="0"/>
              <a:t>(Castellano </a:t>
            </a:r>
            <a:r>
              <a:rPr lang="en-US" dirty="0" err="1"/>
              <a:t>i</a:t>
            </a:r>
            <a:r>
              <a:rPr lang="en-US" dirty="0"/>
              <a:t> in., 1984), </a:t>
            </a:r>
            <a:endParaRPr lang="pl-PL" dirty="0" smtClean="0"/>
          </a:p>
          <a:p>
            <a:pPr lvl="1"/>
            <a:r>
              <a:rPr lang="en-US" dirty="0" err="1" smtClean="0"/>
              <a:t>japońskiej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Tokita</a:t>
            </a:r>
            <a:r>
              <a:rPr lang="en-US" dirty="0" smtClean="0"/>
              <a:t>,</a:t>
            </a:r>
            <a:r>
              <a:rPr lang="pl-PL" dirty="0" smtClean="0"/>
              <a:t> 1996</a:t>
            </a:r>
            <a:r>
              <a:rPr lang="pl-PL" dirty="0"/>
              <a:t>), </a:t>
            </a:r>
            <a:endParaRPr lang="pl-PL" dirty="0" smtClean="0"/>
          </a:p>
          <a:p>
            <a:pPr lvl="1"/>
            <a:r>
              <a:rPr lang="pl-PL" dirty="0" smtClean="0"/>
              <a:t>koreańskiej </a:t>
            </a:r>
            <a:r>
              <a:rPr lang="pl-PL" dirty="0"/>
              <a:t>(</a:t>
            </a:r>
            <a:r>
              <a:rPr lang="pl-PL" dirty="0" err="1"/>
              <a:t>Lantz</a:t>
            </a:r>
            <a:r>
              <a:rPr lang="pl-PL" dirty="0"/>
              <a:t> i in., 2014), </a:t>
            </a:r>
            <a:endParaRPr lang="pl-PL" dirty="0" smtClean="0"/>
          </a:p>
          <a:p>
            <a:pPr lvl="1"/>
            <a:r>
              <a:rPr lang="pl-PL" dirty="0" smtClean="0"/>
              <a:t>afrykańskiej </a:t>
            </a:r>
            <a:r>
              <a:rPr lang="pl-PL" dirty="0"/>
              <a:t>(</a:t>
            </a:r>
            <a:r>
              <a:rPr lang="pl-PL" dirty="0" err="1"/>
              <a:t>Blacking</a:t>
            </a:r>
            <a:r>
              <a:rPr lang="pl-PL" dirty="0"/>
              <a:t>, 1970), </a:t>
            </a:r>
            <a:endParaRPr lang="pl-PL" dirty="0" smtClean="0"/>
          </a:p>
          <a:p>
            <a:pPr lvl="1"/>
            <a:r>
              <a:rPr lang="pl-PL" dirty="0" smtClean="0"/>
              <a:t>wietnamskiej (</a:t>
            </a:r>
            <a:r>
              <a:rPr lang="pl-PL" dirty="0" err="1" smtClean="0"/>
              <a:t>Keefe</a:t>
            </a:r>
            <a:r>
              <a:rPr lang="pl-PL" dirty="0" smtClean="0"/>
              <a:t> </a:t>
            </a:r>
            <a:r>
              <a:rPr lang="pl-PL" dirty="0"/>
              <a:t>i in., 1991), </a:t>
            </a:r>
            <a:endParaRPr lang="pl-PL" dirty="0" smtClean="0"/>
          </a:p>
          <a:p>
            <a:pPr lvl="1"/>
            <a:r>
              <a:rPr lang="pl-PL" dirty="0" smtClean="0"/>
              <a:t>muzyki </a:t>
            </a:r>
            <a:r>
              <a:rPr lang="pl-PL" dirty="0"/>
              <a:t>Bliskiego Wschodu (</a:t>
            </a:r>
            <a:r>
              <a:rPr lang="pl-PL" dirty="0" err="1"/>
              <a:t>Touma</a:t>
            </a:r>
            <a:r>
              <a:rPr lang="pl-PL" dirty="0"/>
              <a:t>, 1971), </a:t>
            </a:r>
            <a:endParaRPr lang="pl-PL" dirty="0" smtClean="0"/>
          </a:p>
          <a:p>
            <a:pPr lvl="1"/>
            <a:r>
              <a:rPr lang="pl-PL" dirty="0" smtClean="0"/>
              <a:t>Nowej </a:t>
            </a:r>
            <a:r>
              <a:rPr lang="en-US" dirty="0" err="1" smtClean="0"/>
              <a:t>Gwinei</a:t>
            </a:r>
            <a:r>
              <a:rPr lang="en-US" dirty="0" smtClean="0"/>
              <a:t> </a:t>
            </a:r>
            <a:r>
              <a:rPr lang="en-US" dirty="0"/>
              <a:t>(Chenoweth, 1966), </a:t>
            </a:r>
            <a:endParaRPr lang="pl-PL" dirty="0" smtClean="0"/>
          </a:p>
          <a:p>
            <a:pPr lvl="1"/>
            <a:r>
              <a:rPr lang="en-US" dirty="0" err="1" smtClean="0"/>
              <a:t>Aborygenów</a:t>
            </a:r>
            <a:r>
              <a:rPr lang="en-US" dirty="0" smtClean="0"/>
              <a:t> </a:t>
            </a:r>
            <a:r>
              <a:rPr lang="en-US" dirty="0" err="1"/>
              <a:t>australijskich</a:t>
            </a:r>
            <a:r>
              <a:rPr lang="en-US" dirty="0"/>
              <a:t> (Ellis, 1965)</a:t>
            </a:r>
          </a:p>
        </p:txBody>
      </p:sp>
    </p:spTree>
    <p:extLst>
      <p:ext uri="{BB962C8B-B14F-4D97-AF65-F5344CB8AC3E}">
        <p14:creationId xmlns:p14="http://schemas.microsoft.com/office/powerpoint/2010/main" val="2874936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to takiego muzyka tonalna?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Muzyka tonalna to każda taka, w której doświadczamy hierarchii wysokości dźwięków.</a:t>
            </a:r>
            <a:endParaRPr lang="en-US" dirty="0"/>
          </a:p>
        </p:txBody>
      </p:sp>
      <p:pic>
        <p:nvPicPr>
          <p:cNvPr id="1026" name="Picture 2" descr="C:\Users\Piotr Podlipniak\Pictures\Obrazki-do-prezentacji\melod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27952"/>
            <a:ext cx="6624736" cy="353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05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Tonalność a syntaktyka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syntaktyka w języku naturalnym to </a:t>
            </a:r>
            <a:r>
              <a:rPr lang="en-US" dirty="0"/>
              <a:t>„[…] system </a:t>
            </a:r>
            <a:r>
              <a:rPr lang="en-US" dirty="0" err="1"/>
              <a:t>tworzenia</a:t>
            </a:r>
            <a:r>
              <a:rPr lang="en-US" dirty="0"/>
              <a:t> </a:t>
            </a:r>
            <a:r>
              <a:rPr lang="en-US" dirty="0" err="1" smtClean="0"/>
              <a:t>złożonych</a:t>
            </a:r>
            <a:r>
              <a:rPr lang="pl-PL" dirty="0" smtClean="0"/>
              <a:t> sygnałów </a:t>
            </a:r>
            <a:r>
              <a:rPr lang="pl-PL" dirty="0"/>
              <a:t>i mapowania ich na </a:t>
            </a:r>
            <a:r>
              <a:rPr lang="pl-PL" dirty="0" err="1" smtClean="0"/>
              <a:t>konceptualno</a:t>
            </a:r>
            <a:r>
              <a:rPr lang="pl-PL" dirty="0" smtClean="0"/>
              <a:t>/ intencjonalne reprezentacje </a:t>
            </a:r>
            <a:r>
              <a:rPr lang="en-US" dirty="0" smtClean="0"/>
              <a:t>[</a:t>
            </a:r>
            <a:r>
              <a:rPr lang="en-US" dirty="0" err="1" smtClean="0"/>
              <a:t>umysłowe</a:t>
            </a:r>
            <a:r>
              <a:rPr lang="en-US" dirty="0" smtClean="0"/>
              <a:t>]” </a:t>
            </a:r>
            <a:r>
              <a:rPr lang="en-US" dirty="0"/>
              <a:t>(</a:t>
            </a:r>
            <a:r>
              <a:rPr lang="en-US" dirty="0" smtClean="0"/>
              <a:t>Hilliard</a:t>
            </a:r>
            <a:r>
              <a:rPr lang="pl-PL" dirty="0" smtClean="0"/>
              <a:t> i</a:t>
            </a:r>
            <a:r>
              <a:rPr lang="en-US" dirty="0" smtClean="0"/>
              <a:t> </a:t>
            </a:r>
            <a:r>
              <a:rPr lang="en-US" dirty="0"/>
              <a:t>White, 2009, s. 161</a:t>
            </a:r>
            <a:r>
              <a:rPr lang="en-US" dirty="0" smtClean="0"/>
              <a:t>)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48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Różne odmiany syntaktyki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Gramatyka</a:t>
            </a:r>
          </a:p>
          <a:p>
            <a:pPr lvl="1"/>
            <a:r>
              <a:rPr lang="pl-PL" dirty="0" err="1"/>
              <a:t>k</a:t>
            </a:r>
            <a:r>
              <a:rPr lang="pl-PL" dirty="0" err="1" smtClean="0"/>
              <a:t>ompozycjonalność</a:t>
            </a:r>
            <a:r>
              <a:rPr lang="pl-PL" dirty="0" smtClean="0"/>
              <a:t> semantyczna</a:t>
            </a:r>
          </a:p>
          <a:p>
            <a:endParaRPr lang="pl-PL" dirty="0" smtClean="0"/>
          </a:p>
          <a:p>
            <a:r>
              <a:rPr lang="pl-PL" dirty="0" err="1" smtClean="0"/>
              <a:t>Fonotaktyka</a:t>
            </a:r>
            <a:endParaRPr lang="pl-PL" dirty="0" smtClean="0"/>
          </a:p>
          <a:p>
            <a:pPr lvl="1"/>
            <a:r>
              <a:rPr lang="pl-PL" dirty="0"/>
              <a:t>b</a:t>
            </a:r>
            <a:r>
              <a:rPr lang="pl-PL" dirty="0" smtClean="0"/>
              <a:t>rak „mapowania” na inny system (?)</a:t>
            </a:r>
          </a:p>
          <a:p>
            <a:endParaRPr lang="pl-PL" dirty="0" smtClean="0"/>
          </a:p>
          <a:p>
            <a:r>
              <a:rPr lang="pl-PL" dirty="0" smtClean="0"/>
              <a:t>Tonalność </a:t>
            </a:r>
          </a:p>
          <a:p>
            <a:pPr lvl="1"/>
            <a:r>
              <a:rPr lang="pl-PL" dirty="0" smtClean="0"/>
              <a:t>mapowanie na system emocjonalny (?)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185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Rekurencyjność 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system Humboldta (</a:t>
            </a:r>
            <a:r>
              <a:rPr lang="pl-PL" dirty="0" err="1"/>
              <a:t>Merker</a:t>
            </a:r>
            <a:r>
              <a:rPr lang="pl-PL" dirty="0"/>
              <a:t>, 2002)</a:t>
            </a:r>
            <a:endParaRPr lang="en-US" dirty="0"/>
          </a:p>
        </p:txBody>
      </p:sp>
      <p:pic>
        <p:nvPicPr>
          <p:cNvPr id="1026" name="Picture 2" descr="C:\Users\piotr\Pictures\Obrazki\building-block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01" y="3068960"/>
            <a:ext cx="36576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290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Syntaktyka u innych gatunków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Syntaktyka to „[…] sekwencja </a:t>
            </a:r>
            <a:r>
              <a:rPr lang="pl-PL" dirty="0"/>
              <a:t>w czasie, w której wytwarzane są </a:t>
            </a:r>
            <a:r>
              <a:rPr lang="pl-PL" dirty="0" smtClean="0"/>
              <a:t>dyskretne jednostki </a:t>
            </a:r>
            <a:r>
              <a:rPr lang="pl-PL" dirty="0"/>
              <a:t>pieśni (dźwięki, sylaby, frazy, motywy, </a:t>
            </a:r>
            <a:r>
              <a:rPr lang="pl-PL" dirty="0" smtClean="0"/>
              <a:t>wypowiedzi)” </a:t>
            </a:r>
            <a:r>
              <a:rPr lang="en-US" dirty="0" smtClean="0"/>
              <a:t>(Hilliard</a:t>
            </a:r>
            <a:r>
              <a:rPr lang="pl-PL" dirty="0" smtClean="0"/>
              <a:t> i</a:t>
            </a:r>
            <a:r>
              <a:rPr lang="en-US" dirty="0" smtClean="0"/>
              <a:t> </a:t>
            </a:r>
            <a:r>
              <a:rPr lang="en-US" dirty="0"/>
              <a:t>White, 2009, s. 172</a:t>
            </a:r>
            <a:r>
              <a:rPr lang="en-US" dirty="0" smtClean="0"/>
              <a:t>)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/>
              <a:t>Skromne syntaktyki pieśni zwierzęcych</a:t>
            </a:r>
          </a:p>
          <a:p>
            <a:endParaRPr lang="pl-P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4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Zjawisko „bliskości”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 </a:t>
            </a:r>
            <a:r>
              <a:rPr lang="en-US" dirty="0" err="1"/>
              <a:t>języku</a:t>
            </a:r>
            <a:r>
              <a:rPr lang="en-US" dirty="0"/>
              <a:t> </a:t>
            </a:r>
            <a:r>
              <a:rPr lang="pl-PL" dirty="0" smtClean="0"/>
              <a:t>naturalnym – </a:t>
            </a:r>
            <a:r>
              <a:rPr lang="en-US" dirty="0" err="1" smtClean="0"/>
              <a:t>polega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pl-PL" dirty="0" smtClean="0"/>
              <a:t> mentalnym </a:t>
            </a:r>
            <a:r>
              <a:rPr lang="pl-PL" dirty="0"/>
              <a:t>(gramatycznym) powiązaniu ze sobą słów niezależnie od </a:t>
            </a:r>
            <a:r>
              <a:rPr lang="pl-PL" dirty="0" smtClean="0"/>
              <a:t>ich fizycznej </a:t>
            </a:r>
            <a:r>
              <a:rPr lang="pl-PL" dirty="0"/>
              <a:t>bliskości (następstwa) w </a:t>
            </a:r>
            <a:r>
              <a:rPr lang="pl-PL" dirty="0" smtClean="0"/>
              <a:t>wypowiedzi</a:t>
            </a:r>
          </a:p>
          <a:p>
            <a:endParaRPr lang="pl-PL" dirty="0"/>
          </a:p>
          <a:p>
            <a:r>
              <a:rPr lang="pl-PL" dirty="0" smtClean="0"/>
              <a:t>w muzyce – np. zboczenie </a:t>
            </a:r>
            <a:r>
              <a:rPr lang="pl-PL" dirty="0"/>
              <a:t>modulacyjne (por. </a:t>
            </a:r>
            <a:r>
              <a:rPr lang="pl-PL" dirty="0" err="1"/>
              <a:t>Rohrmeier</a:t>
            </a:r>
            <a:r>
              <a:rPr lang="pl-PL" dirty="0"/>
              <a:t> i in.,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72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tonalność jest adaptacyjna?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Jaką korzyść niesie ze sobą rozpoznawanie relacji tonalnych?</a:t>
            </a:r>
            <a:endParaRPr lang="en-US" dirty="0"/>
          </a:p>
        </p:txBody>
      </p:sp>
      <p:pic>
        <p:nvPicPr>
          <p:cNvPr id="3074" name="Picture 2" descr="C:\Users\piotr\Pictures\Obrazki\Syzy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84984"/>
            <a:ext cx="45720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561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Synchronizacja spektralna jako mechanizm konsolidacyjny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13620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2871788"/>
            <a:ext cx="13620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38612"/>
            <a:ext cx="13620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45" y="1738029"/>
            <a:ext cx="13620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2" y="4138613"/>
            <a:ext cx="13620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602" y="2062162"/>
            <a:ext cx="13620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545" y="5373216"/>
            <a:ext cx="13620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000625"/>
            <a:ext cx="13620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276" y="5557838"/>
            <a:ext cx="13620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00485"/>
            <a:ext cx="13620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053013"/>
            <a:ext cx="13620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43413"/>
            <a:ext cx="13620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758500"/>
            <a:ext cx="13620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76587"/>
            <a:ext cx="13620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316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Synchronizacja spektralna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s</a:t>
            </a:r>
            <a:r>
              <a:rPr lang="en-US" dirty="0" err="1" smtClean="0"/>
              <a:t>ynchronizacj</a:t>
            </a:r>
            <a:r>
              <a:rPr lang="pl-PL" dirty="0" smtClean="0"/>
              <a:t>a </a:t>
            </a:r>
            <a:r>
              <a:rPr lang="en-US" dirty="0" err="1"/>
              <a:t>reprezentacji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strukturalnych</a:t>
            </a:r>
            <a:r>
              <a:rPr lang="en-US" dirty="0" smtClean="0"/>
              <a:t>,</a:t>
            </a:r>
            <a:r>
              <a:rPr lang="pl-PL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emocjonalnych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motorycznych</a:t>
            </a:r>
            <a:endParaRPr lang="pl-PL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dirty="0" smtClean="0"/>
          </a:p>
          <a:p>
            <a:r>
              <a:rPr lang="en-US" dirty="0" err="1" smtClean="0"/>
              <a:t>wzmacnianie</a:t>
            </a:r>
            <a:r>
              <a:rPr lang="en-US" dirty="0" smtClean="0"/>
              <a:t> </a:t>
            </a:r>
            <a:r>
              <a:rPr lang="en-US" dirty="0" err="1"/>
              <a:t>relacji</a:t>
            </a:r>
            <a:r>
              <a:rPr lang="en-US" dirty="0"/>
              <a:t> </a:t>
            </a:r>
            <a:r>
              <a:rPr lang="en-US" dirty="0" err="1" smtClean="0"/>
              <a:t>społecznych</a:t>
            </a:r>
            <a:r>
              <a:rPr lang="pl-PL" dirty="0" smtClean="0"/>
              <a:t> </a:t>
            </a:r>
            <a:r>
              <a:rPr lang="en-US" dirty="0" err="1" smtClean="0"/>
              <a:t>podczas</a:t>
            </a:r>
            <a:r>
              <a:rPr lang="en-US" dirty="0" smtClean="0"/>
              <a:t> </a:t>
            </a:r>
            <a:r>
              <a:rPr lang="en-US" dirty="0" err="1"/>
              <a:t>grupowej</a:t>
            </a:r>
            <a:r>
              <a:rPr lang="en-US" dirty="0"/>
              <a:t> </a:t>
            </a:r>
            <a:r>
              <a:rPr lang="en-US" dirty="0" err="1"/>
              <a:t>aktywności</a:t>
            </a:r>
            <a:r>
              <a:rPr lang="en-US" dirty="0"/>
              <a:t> </a:t>
            </a:r>
            <a:r>
              <a:rPr lang="en-US" dirty="0" err="1" smtClean="0"/>
              <a:t>muzycznej</a:t>
            </a:r>
            <a:r>
              <a:rPr lang="pl-PL" dirty="0" smtClean="0"/>
              <a:t> = </a:t>
            </a:r>
            <a:r>
              <a:rPr lang="en-US" dirty="0"/>
              <a:t>„</a:t>
            </a:r>
            <a:r>
              <a:rPr lang="en-US" dirty="0" err="1" smtClean="0"/>
              <a:t>zestrajani</a:t>
            </a:r>
            <a:r>
              <a:rPr lang="pl-PL" dirty="0" smtClean="0"/>
              <a:t>e </a:t>
            </a:r>
            <a:r>
              <a:rPr lang="en-US" dirty="0" err="1" smtClean="0"/>
              <a:t>stanów</a:t>
            </a:r>
            <a:r>
              <a:rPr lang="en-US" dirty="0" smtClean="0"/>
              <a:t> </a:t>
            </a:r>
            <a:r>
              <a:rPr lang="en-US" dirty="0" err="1"/>
              <a:t>mózgu</a:t>
            </a:r>
            <a:r>
              <a:rPr lang="en-US" dirty="0"/>
              <a:t>” (</a:t>
            </a:r>
            <a:r>
              <a:rPr lang="en-US" i="1" dirty="0"/>
              <a:t>to align brain </a:t>
            </a:r>
            <a:r>
              <a:rPr lang="en-US" i="1" dirty="0" smtClean="0"/>
              <a:t>states</a:t>
            </a:r>
            <a:r>
              <a:rPr lang="pl-PL" i="1" dirty="0" smtClean="0"/>
              <a:t>) </a:t>
            </a:r>
            <a:r>
              <a:rPr lang="pl-PL" dirty="0" smtClean="0"/>
              <a:t>(</a:t>
            </a:r>
            <a:r>
              <a:rPr lang="en-US" dirty="0" err="1"/>
              <a:t>Bharucha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in., 2012</a:t>
            </a:r>
            <a:r>
              <a:rPr lang="pl-PL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00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Rozpoznawanie relacji tonalnych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u</a:t>
            </a:r>
            <a:r>
              <a:rPr lang="pl-PL" dirty="0" smtClean="0"/>
              <a:t>łatwia synchronizację spektralną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dirty="0"/>
              <a:t>a</a:t>
            </a:r>
            <a:r>
              <a:rPr lang="pl-PL" dirty="0" smtClean="0"/>
              <a:t>by śpiewać unisono trzeba wiedzieć jaka będzie następna klasa wysokości dźwięku</a:t>
            </a:r>
            <a:endParaRPr lang="en-US" dirty="0"/>
          </a:p>
        </p:txBody>
      </p:sp>
      <p:pic>
        <p:nvPicPr>
          <p:cNvPr id="1027" name="Picture 3" descr="C:\Users\piotr\Pictures\Obrazki\Scale_degree_nam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48" y="2708920"/>
            <a:ext cx="775470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916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Synchronizacja spektralna c.d.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592408"/>
            <a:ext cx="8229600" cy="4932936"/>
          </a:xfrm>
        </p:spPr>
        <p:txBody>
          <a:bodyPr>
            <a:normAutofit/>
          </a:bodyPr>
          <a:lstStyle/>
          <a:p>
            <a:r>
              <a:rPr lang="pl-PL" dirty="0" smtClean="0"/>
              <a:t>rozpoznawanie centrum tonalnego</a:t>
            </a:r>
          </a:p>
          <a:p>
            <a:r>
              <a:rPr lang="pl-PL" dirty="0" smtClean="0"/>
              <a:t>rozpoznawanie relacji tonalnych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= różnicowanie subtelnych </a:t>
            </a:r>
            <a:r>
              <a:rPr lang="en-US" dirty="0" err="1" smtClean="0"/>
              <a:t>reakcji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emocjonalnych</a:t>
            </a:r>
            <a:r>
              <a:rPr lang="pl-PL" dirty="0" smtClean="0"/>
              <a:t> (tonalne </a:t>
            </a:r>
            <a:r>
              <a:rPr lang="pl-PL" i="1" dirty="0" err="1" smtClean="0"/>
              <a:t>qualia</a:t>
            </a:r>
            <a:r>
              <a:rPr lang="pl-PL" dirty="0" smtClean="0"/>
              <a:t>)</a:t>
            </a:r>
            <a:endParaRPr lang="en-US" dirty="0"/>
          </a:p>
        </p:txBody>
      </p:sp>
      <p:pic>
        <p:nvPicPr>
          <p:cNvPr id="2050" name="Picture 2" descr="C:\Users\piotr\Pictures\Obrazki\synchronization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2936"/>
            <a:ext cx="2912093" cy="200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128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Jak badać ewolucyjne źródła muzyki?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Ludzka </a:t>
            </a:r>
            <a:r>
              <a:rPr lang="pl-PL" b="1" dirty="0" smtClean="0">
                <a:solidFill>
                  <a:srgbClr val="FF0000"/>
                </a:solidFill>
              </a:rPr>
              <a:t>muzykalność</a:t>
            </a:r>
          </a:p>
          <a:p>
            <a:r>
              <a:rPr lang="pl-PL" dirty="0" smtClean="0"/>
              <a:t>Muzyka jako rezultat ludzkiej muzykalności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Muzykalność człowieka </a:t>
            </a:r>
            <a:r>
              <a:rPr lang="en-US" sz="2800" b="1" i="1" dirty="0"/>
              <a:t>refers to the set of capacities and proclivities that allows our </a:t>
            </a:r>
            <a:r>
              <a:rPr lang="en-US" sz="2800" b="1" i="1" dirty="0" smtClean="0"/>
              <a:t>species</a:t>
            </a:r>
            <a:r>
              <a:rPr lang="pl-PL" sz="2800" b="1" i="1" dirty="0" smtClean="0"/>
              <a:t> </a:t>
            </a:r>
            <a:r>
              <a:rPr lang="en-US" sz="2800" b="1" i="1" dirty="0" smtClean="0"/>
              <a:t>to </a:t>
            </a:r>
            <a:r>
              <a:rPr lang="en-US" sz="2800" b="1" i="1" dirty="0"/>
              <a:t>generate and enjoy music in all of its diverse </a:t>
            </a:r>
            <a:r>
              <a:rPr lang="en-US" sz="2800" b="1" i="1" dirty="0" smtClean="0"/>
              <a:t>forms</a:t>
            </a:r>
            <a:r>
              <a:rPr lang="pl-PL" sz="2800" b="1" i="1" dirty="0" smtClean="0"/>
              <a:t> </a:t>
            </a:r>
            <a:r>
              <a:rPr lang="pl-PL" sz="2800" dirty="0" smtClean="0"/>
              <a:t>(Fitch, 2015)</a:t>
            </a:r>
          </a:p>
          <a:p>
            <a:pPr algn="just"/>
            <a:endParaRPr lang="pl-PL" sz="2800" dirty="0" smtClean="0"/>
          </a:p>
          <a:p>
            <a:pPr algn="just"/>
            <a:r>
              <a:rPr lang="pl-PL" sz="2800" dirty="0" smtClean="0"/>
              <a:t>Muzykalność jest głęboko zakorzeniona w biologii człowieka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93270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Zatem 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Podczas</a:t>
            </a:r>
            <a:r>
              <a:rPr lang="en-US" dirty="0" smtClean="0"/>
              <a:t> </a:t>
            </a:r>
            <a:r>
              <a:rPr lang="en-US" dirty="0" err="1" smtClean="0"/>
              <a:t>doświadczania</a:t>
            </a:r>
            <a:r>
              <a:rPr lang="pl-PL" dirty="0" smtClean="0"/>
              <a:t> relacji </a:t>
            </a:r>
            <a:r>
              <a:rPr lang="pl-PL" dirty="0"/>
              <a:t>tonalnych zestrojeniu ulegają </a:t>
            </a:r>
            <a:r>
              <a:rPr lang="pl-PL" dirty="0" smtClean="0"/>
              <a:t>nie </a:t>
            </a:r>
            <a:r>
              <a:rPr lang="pl-PL" dirty="0"/>
              <a:t>tylko </a:t>
            </a:r>
            <a:r>
              <a:rPr lang="pl-PL" dirty="0" smtClean="0"/>
              <a:t>reprezentacje </a:t>
            </a:r>
            <a:r>
              <a:rPr lang="pl-PL" dirty="0" smtClean="0">
                <a:solidFill>
                  <a:srgbClr val="FF9900"/>
                </a:solidFill>
              </a:rPr>
              <a:t>strukturalne</a:t>
            </a:r>
            <a:r>
              <a:rPr lang="pl-PL" dirty="0"/>
              <a:t>, ale też </a:t>
            </a:r>
            <a:r>
              <a:rPr lang="pl-PL" dirty="0" smtClean="0">
                <a:solidFill>
                  <a:srgbClr val="FF0000"/>
                </a:solidFill>
              </a:rPr>
              <a:t>emocjonalne </a:t>
            </a:r>
            <a:r>
              <a:rPr lang="pl-PL" dirty="0" smtClean="0"/>
              <a:t>i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motoryczne</a:t>
            </a:r>
            <a:r>
              <a:rPr lang="pl-PL" dirty="0" smtClean="0"/>
              <a:t>, co zwiększa </a:t>
            </a:r>
            <a:r>
              <a:rPr lang="pl-PL" dirty="0"/>
              <a:t>skuteczność integracyjną muzyki.</a:t>
            </a:r>
            <a:endParaRPr lang="en-US" dirty="0"/>
          </a:p>
        </p:txBody>
      </p:sp>
      <p:pic>
        <p:nvPicPr>
          <p:cNvPr id="3074" name="Picture 2" descr="C:\Users\piotr\Pictures\Obrazki\synchronizatio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381" y="4005064"/>
            <a:ext cx="4429748" cy="251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49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Konsolidacja 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emocje wywoływane podczas rozpoznawania relacji </a:t>
            </a:r>
            <a:r>
              <a:rPr lang="pl-PL" dirty="0" smtClean="0"/>
              <a:t>tonalnych wpływają </a:t>
            </a:r>
            <a:r>
              <a:rPr lang="pl-PL" dirty="0"/>
              <a:t>wtórnie także na nieświadomą ocenę relacji społecznych </a:t>
            </a:r>
            <a:r>
              <a:rPr lang="pl-PL" dirty="0" smtClean="0"/>
              <a:t>oraz, w </a:t>
            </a:r>
            <a:r>
              <a:rPr lang="pl-PL" dirty="0"/>
              <a:t>konsekwencji, na podejmowanie decyzji</a:t>
            </a:r>
            <a:endParaRPr lang="en-US" dirty="0"/>
          </a:p>
        </p:txBody>
      </p:sp>
      <p:pic>
        <p:nvPicPr>
          <p:cNvPr id="4098" name="Picture 2" descr="C:\Users\piotr\Pictures\Obrazki\live-commu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61048"/>
            <a:ext cx="3445396" cy="239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824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Scenariusz </a:t>
            </a:r>
            <a:endParaRPr lang="en-US" dirty="0"/>
          </a:p>
        </p:txBody>
      </p:sp>
      <p:pic>
        <p:nvPicPr>
          <p:cNvPr id="7170" name="Picture 2" descr="C:\Users\piotr\Pictures\Obrazki\The-evolution-of-man-and-musicians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634" y="2104451"/>
            <a:ext cx="5358731" cy="351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737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Zanim powstał IT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Uczenie się statystyczne</a:t>
            </a:r>
          </a:p>
          <a:p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Pamięć robocza</a:t>
            </a:r>
          </a:p>
          <a:p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Predykcja </a:t>
            </a:r>
          </a:p>
          <a:p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Percepcja kategorialna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Rozpoznawanie podobieństwa oktawowego</a:t>
            </a:r>
          </a:p>
          <a:p>
            <a:r>
              <a:rPr lang="pl-PL" dirty="0" err="1" smtClean="0"/>
              <a:t>Vocal</a:t>
            </a:r>
            <a:r>
              <a:rPr lang="pl-PL" dirty="0" smtClean="0"/>
              <a:t> learning</a:t>
            </a:r>
          </a:p>
          <a:p>
            <a:r>
              <a:rPr lang="pl-PL" dirty="0" smtClean="0"/>
              <a:t>Kategoryzacja chrom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67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Jak mogła wyewoluować predyspozycja do tworzenia hierarchii dźwięków</a:t>
            </a:r>
            <a:endParaRPr lang="en-US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</a:t>
            </a:r>
            <a:r>
              <a:rPr lang="pl-PL" dirty="0" smtClean="0"/>
              <a:t> okolicznościach pozbawionych hierarchii?</a:t>
            </a:r>
          </a:p>
          <a:p>
            <a:endParaRPr lang="pl-PL" dirty="0" smtClean="0"/>
          </a:p>
          <a:p>
            <a:pPr marL="0" indent="0" algn="ctr">
              <a:buNone/>
            </a:pPr>
            <a:r>
              <a:rPr lang="pl-PL" sz="11500" b="1" dirty="0" smtClean="0"/>
              <a:t>???</a:t>
            </a:r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8958169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Efekt Baldwina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wywołana </a:t>
            </a:r>
            <a:r>
              <a:rPr lang="pl-PL" dirty="0"/>
              <a:t>środowiskowo cecha adaptacyjna (adaptacja </a:t>
            </a:r>
            <a:r>
              <a:rPr lang="pl-PL" dirty="0" smtClean="0"/>
              <a:t>fenotypowa – </a:t>
            </a:r>
            <a:r>
              <a:rPr lang="pl-PL" i="1" dirty="0" err="1"/>
              <a:t>phenotypic</a:t>
            </a:r>
            <a:r>
              <a:rPr lang="pl-PL" i="1" dirty="0"/>
              <a:t> </a:t>
            </a:r>
            <a:r>
              <a:rPr lang="pl-PL" i="1" dirty="0" err="1"/>
              <a:t>adaptation</a:t>
            </a:r>
            <a:r>
              <a:rPr lang="pl-PL" dirty="0"/>
              <a:t>) przechodzi pod kontrolę genetyczną w </a:t>
            </a:r>
            <a:r>
              <a:rPr lang="pl-PL" dirty="0" smtClean="0"/>
              <a:t>następstwie </a:t>
            </a:r>
            <a:r>
              <a:rPr lang="en-US" dirty="0" err="1" smtClean="0"/>
              <a:t>działania</a:t>
            </a:r>
            <a:r>
              <a:rPr lang="en-US" dirty="0" smtClean="0"/>
              <a:t> </a:t>
            </a:r>
            <a:r>
              <a:rPr lang="en-US" dirty="0" err="1"/>
              <a:t>doboru</a:t>
            </a:r>
            <a:r>
              <a:rPr lang="en-US" dirty="0"/>
              <a:t> </a:t>
            </a:r>
            <a:r>
              <a:rPr lang="en-US" dirty="0" err="1"/>
              <a:t>naturalnego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9960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Kolejność zdarzeń 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1.) Organizmy adaptują się do środowiska dzięki modyfikacjom wywołanym środowiskowo 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powstanie tzw. adaptacji </a:t>
            </a:r>
            <a:r>
              <a:rPr lang="pl-PL" dirty="0" err="1" smtClean="0"/>
              <a:t>fenotywopwej</a:t>
            </a:r>
            <a:endParaRPr lang="pl-PL" dirty="0" smtClean="0"/>
          </a:p>
          <a:p>
            <a:endParaRPr lang="pl-PL" b="1" dirty="0" smtClean="0"/>
          </a:p>
          <a:p>
            <a:pPr marL="0" indent="0">
              <a:buNone/>
            </a:pPr>
            <a:r>
              <a:rPr lang="pl-PL" b="1" dirty="0" smtClean="0"/>
              <a:t>Adaptacja </a:t>
            </a:r>
            <a:r>
              <a:rPr lang="pl-PL" b="1" dirty="0"/>
              <a:t>fenotypowa </a:t>
            </a:r>
            <a:r>
              <a:rPr lang="pl-PL" dirty="0" smtClean="0"/>
              <a:t>– niedziedziczna </a:t>
            </a:r>
            <a:r>
              <a:rPr lang="pl-PL" dirty="0"/>
              <a:t>cecha organizmu, która </a:t>
            </a:r>
            <a:r>
              <a:rPr lang="pl-PL" dirty="0" smtClean="0"/>
              <a:t>wywołana została </a:t>
            </a:r>
            <a:r>
              <a:rPr lang="pl-PL" dirty="0"/>
              <a:t>środowiskowo i zwiększa szanse przetrwania i reprodukcji organizmu w </a:t>
            </a:r>
            <a:r>
              <a:rPr lang="pl-PL" dirty="0" smtClean="0"/>
              <a:t>tym </a:t>
            </a:r>
            <a:r>
              <a:rPr lang="en-US" dirty="0" err="1" smtClean="0"/>
              <a:t>środowisku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541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Kolejność zdarzeń c.d.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2.) Presja środowiska, która wywołała adaptację fenotypową utrzymuje się przez setki pokoleń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piotr\Pictures\Obrazki\zeg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12976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7877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Kolejność zdarzeń c.d.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3.) powstająca w każdym pokoleniu adaptacja fenotypowa jest kosztowna:</a:t>
            </a:r>
          </a:p>
          <a:p>
            <a:pPr marL="0" indent="0">
              <a:buNone/>
            </a:pPr>
            <a:endParaRPr lang="pl-PL" dirty="0"/>
          </a:p>
          <a:p>
            <a:pPr>
              <a:buFontTx/>
              <a:buChar char="-"/>
            </a:pPr>
            <a:r>
              <a:rPr lang="pl-PL" dirty="0" smtClean="0"/>
              <a:t>wymaga zużycia dużej ilości energii,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wymaga poświęcenia dużej ilości czasu itp.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859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Kolejność zdarzeń c.d.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4.) Powstaje przypadkowa mutacja (lub rekombinacja)  [w klasycznym efekcie Baldwina] lub ekspresja istniejącej wariancji genu [w asymilacji genetycznej </a:t>
            </a:r>
            <a:r>
              <a:rPr lang="pl-PL" dirty="0" err="1" smtClean="0"/>
              <a:t>Waddingtona</a:t>
            </a:r>
            <a:r>
              <a:rPr lang="pl-PL" dirty="0" smtClean="0"/>
              <a:t>], która </a:t>
            </a:r>
            <a:r>
              <a:rPr lang="pl-PL" b="1" dirty="0" smtClean="0"/>
              <a:t>ułatwia</a:t>
            </a:r>
            <a:r>
              <a:rPr lang="pl-PL" dirty="0" smtClean="0"/>
              <a:t> adaptację organizmu do wyzwania środowiskowego wymuszającego adaptację fenotypową.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36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Propozycja W. </a:t>
            </a:r>
            <a:r>
              <a:rPr lang="pl-PL" dirty="0" err="1" smtClean="0"/>
              <a:t>Tecumseha</a:t>
            </a:r>
            <a:r>
              <a:rPr lang="pl-PL" dirty="0" smtClean="0"/>
              <a:t> Fitcha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1841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718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Kolejność zdarzeń c.d.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5.) Dobór naturalny zaczyna preferować osobniki z ową mutacją.</a:t>
            </a:r>
            <a:endParaRPr lang="en-US" dirty="0"/>
          </a:p>
        </p:txBody>
      </p:sp>
      <p:pic>
        <p:nvPicPr>
          <p:cNvPr id="2050" name="Picture 2" descr="C:\Users\piotr\Pictures\Obrazki\dna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79" y="2924944"/>
            <a:ext cx="4762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0909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Kolejność zdarzeń c.d.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6.) Nowa cecha upowszechnia się w całej populacji.</a:t>
            </a:r>
            <a:endParaRPr lang="en-US" dirty="0"/>
          </a:p>
        </p:txBody>
      </p:sp>
      <p:pic>
        <p:nvPicPr>
          <p:cNvPr id="3074" name="Picture 2" descr="C:\Users\piotr\Pictures\Obrazki\populac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83739"/>
            <a:ext cx="7343378" cy="350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236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Kultura „muzyczna” jako środowisko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pl-PL" dirty="0" smtClean="0"/>
              <a:t>Przed-językowa i przed-muzyczna forma komunikacji = środowisko selekcyjne (nisza kulturowa)</a:t>
            </a:r>
          </a:p>
        </p:txBody>
      </p:sp>
      <p:pic>
        <p:nvPicPr>
          <p:cNvPr id="2050" name="Picture 2" descr="C:\Users\piotr\Pictures\Obrazki\singing-cave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679" y="3482427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9201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Tonalność „nieinstynktowna”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Dzięki zdolności do uczenia się wokalnego </a:t>
            </a:r>
            <a:r>
              <a:rPr lang="pl-PL" i="1" dirty="0" err="1" smtClean="0"/>
              <a:t>homininy</a:t>
            </a:r>
            <a:r>
              <a:rPr lang="pl-PL" i="1" dirty="0" smtClean="0"/>
              <a:t> </a:t>
            </a:r>
            <a:r>
              <a:rPr lang="pl-PL" dirty="0" smtClean="0"/>
              <a:t>mogły „skonstruować” hierarchię wysokości dźwięków</a:t>
            </a:r>
          </a:p>
          <a:p>
            <a:endParaRPr lang="pl-PL" dirty="0" smtClean="0"/>
          </a:p>
          <a:p>
            <a:r>
              <a:rPr lang="pl-PL" dirty="0" smtClean="0"/>
              <a:t>Początkowo hierarchia ta była innowacją kulturową</a:t>
            </a:r>
          </a:p>
          <a:p>
            <a:endParaRPr lang="pl-PL" dirty="0" smtClean="0"/>
          </a:p>
          <a:p>
            <a:r>
              <a:rPr lang="pl-PL" dirty="0" smtClean="0"/>
              <a:t>Ustalony porządek dźwięków (klas wysokości) staje się rytuałem podobnym do pieśni ptaków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70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Kolejne pokolenia uczą się mozolnie rytuału (sekwencji dźwięków)</a:t>
            </a:r>
            <a:endParaRPr lang="en-US" dirty="0"/>
          </a:p>
        </p:txBody>
      </p:sp>
      <p:pic>
        <p:nvPicPr>
          <p:cNvPr id="4098" name="Picture 2" descr="C:\Users\piotr\Pictures\Obrazki\cavemen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40263"/>
            <a:ext cx="3744416" cy="416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7791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Moment przełomowy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Prędzej czy później pojawiają się „uczniowie”, którzy uczą się sprawniej dzięki przypadkowej, dziedzicznej predyspozycji </a:t>
            </a:r>
          </a:p>
          <a:p>
            <a:endParaRPr lang="pl-PL" dirty="0" smtClean="0"/>
          </a:p>
          <a:p>
            <a:r>
              <a:rPr lang="pl-PL" dirty="0" smtClean="0"/>
              <a:t>To co było osiągane pierwotnie przez liczne mozolne powtórki nagle staje się instynktowną reakcją na bodźce muzyczne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514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iotr\Pictures\Obrazki\Instynkt-tonalny-oklad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993" y="332656"/>
            <a:ext cx="4356991" cy="62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633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Podejście wielokomponentowe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Muzykalność jako</a:t>
            </a:r>
            <a:r>
              <a:rPr lang="pl-PL" dirty="0" smtClean="0"/>
              <a:t> konglomerat wielu elementów</a:t>
            </a:r>
          </a:p>
          <a:p>
            <a:endParaRPr lang="pl-PL" dirty="0" smtClean="0"/>
          </a:p>
          <a:p>
            <a:r>
              <a:rPr lang="pl-PL" dirty="0" smtClean="0"/>
              <a:t>Żaden gatunek poza człowiekiem nie jest w pełni muzykalny</a:t>
            </a:r>
          </a:p>
          <a:p>
            <a:endParaRPr lang="pl-PL" dirty="0" smtClean="0"/>
          </a:p>
          <a:p>
            <a:r>
              <a:rPr lang="pl-PL" dirty="0" smtClean="0"/>
              <a:t>Są gatunki, które wykazują się pewnymi cechami muzykalności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84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Pytanie o elementy składowe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Muzyczna wysokość dźwięku</a:t>
            </a:r>
          </a:p>
          <a:p>
            <a:endParaRPr lang="pl-PL" dirty="0" smtClean="0"/>
          </a:p>
          <a:p>
            <a:r>
              <a:rPr lang="pl-PL" dirty="0" smtClean="0"/>
              <a:t>Puls muzyczny</a:t>
            </a:r>
          </a:p>
          <a:p>
            <a:endParaRPr lang="pl-PL" dirty="0" smtClean="0"/>
          </a:p>
          <a:p>
            <a:r>
              <a:rPr lang="pl-PL" dirty="0" smtClean="0"/>
              <a:t>Synchronizacja </a:t>
            </a:r>
            <a:r>
              <a:rPr lang="pl-PL" dirty="0" err="1" smtClean="0"/>
              <a:t>muzyczno</a:t>
            </a:r>
            <a:r>
              <a:rPr lang="pl-PL" dirty="0" smtClean="0"/>
              <a:t>/ruchowa</a:t>
            </a:r>
          </a:p>
          <a:p>
            <a:endParaRPr lang="pl-PL" i="1" dirty="0" smtClean="0"/>
          </a:p>
          <a:p>
            <a:r>
              <a:rPr lang="pl-PL" i="1" dirty="0" err="1" smtClean="0"/>
              <a:t>Vocal</a:t>
            </a:r>
            <a:r>
              <a:rPr lang="pl-PL" i="1" dirty="0" smtClean="0"/>
              <a:t> learning</a:t>
            </a:r>
          </a:p>
          <a:p>
            <a:endParaRPr lang="pl-PL" dirty="0" smtClean="0"/>
          </a:p>
          <a:p>
            <a:r>
              <a:rPr lang="pl-PL" dirty="0" smtClean="0"/>
              <a:t>Syntaktyka muzyczna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9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Perspektywa </a:t>
            </a:r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</a:rPr>
              <a:t>Tinbergenowska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poziomy wyjaśniania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2144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685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C000"/>
                </a:solidFill>
              </a:rPr>
              <a:t>Porównania międzygatunkowe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Pytanie o charakter podobieństwa </a:t>
            </a:r>
          </a:p>
          <a:p>
            <a:endParaRPr lang="pl-PL" dirty="0"/>
          </a:p>
          <a:p>
            <a:pPr lvl="1"/>
            <a:r>
              <a:rPr lang="pl-PL" dirty="0" smtClean="0"/>
              <a:t>Homologia</a:t>
            </a:r>
          </a:p>
          <a:p>
            <a:pPr lvl="1"/>
            <a:endParaRPr lang="pl-PL" dirty="0"/>
          </a:p>
          <a:p>
            <a:pPr lvl="1"/>
            <a:r>
              <a:rPr lang="pl-PL" dirty="0" smtClean="0"/>
              <a:t>Analogia (</a:t>
            </a:r>
            <a:r>
              <a:rPr lang="pl-PL" dirty="0" err="1" smtClean="0"/>
              <a:t>homoplazja</a:t>
            </a:r>
            <a:r>
              <a:rPr lang="pl-PL" dirty="0" smtClean="0"/>
              <a:t>)</a:t>
            </a:r>
          </a:p>
          <a:p>
            <a:pPr lvl="1"/>
            <a:endParaRPr lang="pl-PL" dirty="0"/>
          </a:p>
          <a:p>
            <a:pPr lvl="1"/>
            <a:r>
              <a:rPr lang="pl-PL" dirty="0" smtClean="0"/>
              <a:t>Głęboka homologia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43483"/>
            <a:ext cx="4279948" cy="262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50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Perspektywa ekologiczna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Porównanie wewnątrzgatunkowe czyli w tym wypadku międzypopulacyjne u ludzi</a:t>
            </a:r>
          </a:p>
          <a:p>
            <a:endParaRPr lang="pl-PL" dirty="0"/>
          </a:p>
          <a:p>
            <a:r>
              <a:rPr lang="pl-PL" b="1" dirty="0" smtClean="0"/>
              <a:t>ETNOMUZYKOLOGIA</a:t>
            </a:r>
          </a:p>
          <a:p>
            <a:endParaRPr lang="pl-PL" dirty="0"/>
          </a:p>
          <a:p>
            <a:r>
              <a:rPr lang="pl-PL" dirty="0" smtClean="0"/>
              <a:t>Podobieństwa i różnice </a:t>
            </a:r>
          </a:p>
          <a:p>
            <a:pPr lvl="1"/>
            <a:r>
              <a:rPr lang="pl-PL" dirty="0" smtClean="0"/>
              <a:t>Funkcje muzyki</a:t>
            </a:r>
          </a:p>
          <a:p>
            <a:pPr lvl="1"/>
            <a:r>
              <a:rPr lang="pl-PL" dirty="0" smtClean="0"/>
              <a:t>Elementy strukturalne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3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1259</Words>
  <Application>Microsoft Office PowerPoint</Application>
  <PresentationFormat>Pokaz na ekranie (4:3)</PresentationFormat>
  <Paragraphs>267</Paragraphs>
  <Slides>46</Slides>
  <Notes>46</Notes>
  <HiddenSlides>0</HiddenSlides>
  <MMClips>3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46</vt:i4>
      </vt:variant>
    </vt:vector>
  </HeadingPairs>
  <TitlesOfParts>
    <vt:vector size="49" baseType="lpstr">
      <vt:lpstr>Arial</vt:lpstr>
      <vt:lpstr>Calibri</vt:lpstr>
      <vt:lpstr>Motyw pakietu Office</vt:lpstr>
      <vt:lpstr>O ewolucyjnych źródłach  muzyki tonalnej 16 maja 2016</vt:lpstr>
      <vt:lpstr>Co to takiego muzyka tonalna?</vt:lpstr>
      <vt:lpstr>Jak badać ewolucyjne źródła muzyki?</vt:lpstr>
      <vt:lpstr>Propozycja W. Tecumseha Fitcha</vt:lpstr>
      <vt:lpstr>Podejście wielokomponentowe</vt:lpstr>
      <vt:lpstr>Pytanie o elementy składowe</vt:lpstr>
      <vt:lpstr>Perspektywa Tinbergenowska poziomy wyjaśniania</vt:lpstr>
      <vt:lpstr>Porównania międzygatunkowe</vt:lpstr>
      <vt:lpstr>Perspektywa ekologiczna</vt:lpstr>
      <vt:lpstr>Tonalność ?</vt:lpstr>
      <vt:lpstr>Tonalność jako specyficzne zjawisko muzyczne</vt:lpstr>
      <vt:lpstr>Ważne cechy tonalności</vt:lpstr>
      <vt:lpstr>Uczenie się reguł tonalnych</vt:lpstr>
      <vt:lpstr>Kilka cech specyficznych</vt:lpstr>
      <vt:lpstr>Ontogeneza </vt:lpstr>
      <vt:lpstr>Emocje </vt:lpstr>
      <vt:lpstr>Dziedziczna mnemotechnika?</vt:lpstr>
      <vt:lpstr>Tonalność a muzyka pozaeuropejska</vt:lpstr>
      <vt:lpstr>Tonalność obecna w:</vt:lpstr>
      <vt:lpstr>Tonalność a syntaktyka</vt:lpstr>
      <vt:lpstr>Różne odmiany syntaktyki</vt:lpstr>
      <vt:lpstr>Rekurencyjność </vt:lpstr>
      <vt:lpstr>Syntaktyka u innych gatunków</vt:lpstr>
      <vt:lpstr>Zjawisko „bliskości”</vt:lpstr>
      <vt:lpstr>Czy tonalność jest adaptacyjna?</vt:lpstr>
      <vt:lpstr>Synchronizacja spektralna jako mechanizm konsolidacyjny</vt:lpstr>
      <vt:lpstr>Synchronizacja spektralna</vt:lpstr>
      <vt:lpstr>Rozpoznawanie relacji tonalnych</vt:lpstr>
      <vt:lpstr>Synchronizacja spektralna c.d.</vt:lpstr>
      <vt:lpstr>Zatem </vt:lpstr>
      <vt:lpstr>Konsolidacja </vt:lpstr>
      <vt:lpstr>Scenariusz </vt:lpstr>
      <vt:lpstr>Zanim powstał IT</vt:lpstr>
      <vt:lpstr>Jak mogła wyewoluować predyspozycja do tworzenia hierarchii dźwięków</vt:lpstr>
      <vt:lpstr>Efekt Baldwina</vt:lpstr>
      <vt:lpstr>Kolejność zdarzeń </vt:lpstr>
      <vt:lpstr>Kolejność zdarzeń c.d.</vt:lpstr>
      <vt:lpstr>Kolejność zdarzeń c.d.</vt:lpstr>
      <vt:lpstr>Kolejność zdarzeń c.d.</vt:lpstr>
      <vt:lpstr>Kolejność zdarzeń c.d.</vt:lpstr>
      <vt:lpstr>Kolejność zdarzeń c.d.</vt:lpstr>
      <vt:lpstr>Kultura „muzyczna” jako środowisko</vt:lpstr>
      <vt:lpstr>Tonalność „nieinstynktowna”</vt:lpstr>
      <vt:lpstr>Kolejne pokolenia uczą się mozolnie rytuału (sekwencji dźwięków)</vt:lpstr>
      <vt:lpstr>Moment przełomowy</vt:lpstr>
      <vt:lpstr>Prezentacja programu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</dc:creator>
  <cp:lastModifiedBy>Adam S</cp:lastModifiedBy>
  <cp:revision>15</cp:revision>
  <dcterms:created xsi:type="dcterms:W3CDTF">2016-02-21T09:59:19Z</dcterms:created>
  <dcterms:modified xsi:type="dcterms:W3CDTF">2016-05-17T15:16:10Z</dcterms:modified>
</cp:coreProperties>
</file>