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2" r:id="rId2"/>
    <p:sldId id="303" r:id="rId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3C965A-0FF6-4021-99CE-50A28CEFE327}" type="datetimeFigureOut">
              <a:rPr lang="pl-PL" smtClean="0"/>
              <a:t>24.10.2022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0617CE-FB5B-4818-A723-2F7F4AB1BD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6165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01FEF7-4538-4C8F-A271-7F2BD6FD19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1F08680-FCAF-470F-88E3-205325AE2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186984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3E11D2-5510-40A2-8084-8110C5A76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BE65FDA-6D89-4EAE-8D2E-FA0A633144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E5626E7-AAFF-4783-95A7-AF501CB5AA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8C5003-DC38-4C53-93E4-8F372E140079}" type="datetimeFigureOut">
              <a:rPr lang="pl-PL" smtClean="0"/>
              <a:t>24.10.2022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D98B412-56C3-4C93-91E3-61B5AB59D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1A35C48-6869-421C-A71C-2E3F36923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A9BE-6DC8-486F-806B-826D16289D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154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A17F4E3C-A4B9-49C2-BC59-D35392ACDD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E98A150-D7C5-4C8F-8182-E8B5A02975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6B47872-AEEB-4924-B8EF-8E023A0FB6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8C5003-DC38-4C53-93E4-8F372E140079}" type="datetimeFigureOut">
              <a:rPr lang="pl-PL" smtClean="0"/>
              <a:t>24.10.2022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7EF5E1C-2701-48FC-B23A-015ECA93E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B101680-B524-4089-86EA-DF30126CD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A9BE-6DC8-486F-806B-826D16289D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802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23C644-A156-4A48-B96F-DD56FC5FA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8747"/>
            <a:ext cx="10515600" cy="1325563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9B1EE17-C6ED-4311-83A0-5B01FCA0C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314" y="1825625"/>
            <a:ext cx="10532486" cy="4209415"/>
          </a:xfrm>
        </p:spPr>
        <p:txBody>
          <a:bodyPr/>
          <a:lstStyle/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21F7AFA4-249E-4125-8E4F-F2341E845E15}"/>
              </a:ext>
            </a:extLst>
          </p:cNvPr>
          <p:cNvSpPr/>
          <p:nvPr userDrawn="1"/>
        </p:nvSpPr>
        <p:spPr>
          <a:xfrm>
            <a:off x="754812" y="248747"/>
            <a:ext cx="66502" cy="132556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25516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7D76C0-2356-4EBA-9AFE-2CF0626F1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0D35600-917A-40BB-8E48-A1DAD7F30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76DB2C2-FD4D-4617-BA86-EDABD46C63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8C5003-DC38-4C53-93E4-8F372E140079}" type="datetimeFigureOut">
              <a:rPr lang="pl-PL" smtClean="0"/>
              <a:t>24.10.2022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91DA30E-641B-4491-936B-757B217F5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936E874-6BC5-48C2-8981-034EF6372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A9BE-6DC8-486F-806B-826D16289D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3040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8D76C1-EA38-46F0-98D9-9147AD6C4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CCC83B7-D116-4A2C-8CD8-AB5F4C9EDA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C7AB6F1-9E46-4B98-ACA9-B10AB23CF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CCA0422-D7EC-4CBB-9359-36D4761611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8C5003-DC38-4C53-93E4-8F372E140079}" type="datetimeFigureOut">
              <a:rPr lang="pl-PL" smtClean="0"/>
              <a:t>24.10.2022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E90D58B-1C53-4AA9-A31D-0FA888327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CDFB0E4-DBD2-465B-9F2A-708DD0068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A9BE-6DC8-486F-806B-826D16289D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1122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1A46AC-325D-4DA2-88B6-E9844640E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2C28A69-60CD-46B5-B71C-5CF022793F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4DA96A8-2496-4241-992D-DB788E883C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18D285C-74DF-4658-A183-BE791B6A29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DB66545-D7B9-4D9C-8851-573B2B6A99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079E7C6-D2A4-4A4E-95CC-BC574AED4E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8C5003-DC38-4C53-93E4-8F372E140079}" type="datetimeFigureOut">
              <a:rPr lang="pl-PL" smtClean="0"/>
              <a:t>24.10.2022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E6918DA9-5523-470D-BE7E-454E4297E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A29E473E-A821-4CA0-86C6-430CCC4B3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A9BE-6DC8-486F-806B-826D16289D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0274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8454E6-B5B5-4504-B120-3A1F9A080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60E9462A-8B45-4D18-A809-14BED20173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8C5003-DC38-4C53-93E4-8F372E140079}" type="datetimeFigureOut">
              <a:rPr lang="pl-PL" smtClean="0"/>
              <a:t>24.10.2022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D2C3132A-6145-41EA-9938-196629C74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24849FE-8465-4B0D-A179-5871A8425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A9BE-6DC8-486F-806B-826D16289D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0571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6F0FFDA8-23AF-4DDC-84C4-3E1923910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8C5003-DC38-4C53-93E4-8F372E140079}" type="datetimeFigureOut">
              <a:rPr lang="pl-PL" smtClean="0"/>
              <a:t>24.10.2022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74B29F06-8DC5-4940-B6F2-19ED3747A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24E755F-0F34-4C80-A7F4-55307705A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A9BE-6DC8-486F-806B-826D16289D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9133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3C2AE0-79F6-479E-8DEC-14AB8481D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C7DF724-67D4-431B-BA17-52DEC45C6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36296EF-4471-40C8-B3BB-29BCCA8359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94A9E04-61C0-43A5-BA5E-9391811225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8C5003-DC38-4C53-93E4-8F372E140079}" type="datetimeFigureOut">
              <a:rPr lang="pl-PL" smtClean="0"/>
              <a:t>24.10.2022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BA04BA3-67B0-40D9-A99C-9744B5D2B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56A6E23-EC39-4FD2-A852-DB3B905DD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A9BE-6DC8-486F-806B-826D16289D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532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17D2BE-8914-492E-856F-127BD7569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4874D600-3B01-4B17-BF92-EBD9EEF4B1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48E65B0-0064-4ADE-B63F-163582EFA9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3AD2F3E-7D04-43F8-9CE8-82F6D21046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8C5003-DC38-4C53-93E4-8F372E140079}" type="datetimeFigureOut">
              <a:rPr lang="pl-PL" smtClean="0"/>
              <a:t>24.10.2022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CEF6BDB-FD64-46B1-B9B3-5BCC5E3E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72C81EA-C849-43C0-9809-54582CDDA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A9BE-6DC8-486F-806B-826D16289D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651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5BF1D0F8-A187-4CC2-B12F-C1F019F3D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28D095C-D358-4A74-895D-DF379ED04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ED03DB6-5867-4769-8FF6-45F161A536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E4BD36E-1D5F-4DD8-A253-64D2C75967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8A9BE-6DC8-486F-806B-826D16289D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554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e.poznan.pl/pl/wspolpraca,c10/wspolpraca-z-zagranica,c74/ects,c138/przedmioty-obowiazkowe-od-maja-2022,a105324.html" TargetMode="External"/><Relationship Id="rId2" Type="http://schemas.openxmlformats.org/officeDocument/2006/relationships/hyperlink" Target="https://ue.poznan.pl/pl/wspolpraca,c10/wspolpraca-z-zagranica,c74/ects,c138/learning-agreement-2021-2022,a102707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279A886-D40C-498B-BDD9-2377834D37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64066" y="190501"/>
            <a:ext cx="9803934" cy="1527175"/>
          </a:xfrm>
        </p:spPr>
        <p:txBody>
          <a:bodyPr>
            <a:normAutofit/>
          </a:bodyPr>
          <a:lstStyle/>
          <a:p>
            <a:pPr eaLnBrk="1" hangingPunct="1"/>
            <a:r>
              <a:rPr lang="pl-PL" altLang="pl-PL" sz="3800" dirty="0">
                <a:solidFill>
                  <a:schemeClr val="accent5">
                    <a:lumMod val="75000"/>
                  </a:schemeClr>
                </a:solidFill>
              </a:rPr>
              <a:t>Learning Agreement</a:t>
            </a:r>
            <a:br>
              <a:rPr lang="pl-PL" altLang="pl-PL" sz="38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altLang="pl-PL" sz="1600" dirty="0">
                <a:solidFill>
                  <a:schemeClr val="accent5">
                    <a:lumMod val="75000"/>
                  </a:schemeClr>
                </a:solidFill>
                <a:hlinkClick r:id="rId2"/>
              </a:rPr>
              <a:t>https://ue.poznan.pl/pl/wspolpraca,c10/wspolpraca-z-zagranica,c74/ects,c138/learning-agreement-2021-2022,a102707.html</a:t>
            </a:r>
            <a:r>
              <a:rPr lang="pl-PL" altLang="pl-PL" sz="1600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29ED259-A911-45F7-83CD-B18A279DB2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88565" y="1812022"/>
            <a:ext cx="11403435" cy="5045978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pl-PL" altLang="pl-PL" sz="2600" dirty="0">
                <a:solidFill>
                  <a:schemeClr val="accent6">
                    <a:lumMod val="50000"/>
                  </a:schemeClr>
                </a:solidFill>
              </a:rPr>
              <a:t>wypełniany przez studenta</a:t>
            </a:r>
          </a:p>
          <a:p>
            <a:pPr eaLnBrk="1" hangingPunct="1"/>
            <a:r>
              <a:rPr lang="pl-PL" altLang="pl-PL" sz="2600" dirty="0">
                <a:solidFill>
                  <a:schemeClr val="accent6">
                    <a:lumMod val="50000"/>
                  </a:schemeClr>
                </a:solidFill>
              </a:rPr>
              <a:t>podpis koordynatora ECTS uczelni macierzystej, przyjmującej + studenta</a:t>
            </a:r>
          </a:p>
          <a:p>
            <a:pPr eaLnBrk="1" hangingPunct="1"/>
            <a:r>
              <a:rPr lang="pl-PL" altLang="pl-PL" sz="2600" dirty="0">
                <a:solidFill>
                  <a:schemeClr val="accent6">
                    <a:lumMod val="50000"/>
                  </a:schemeClr>
                </a:solidFill>
              </a:rPr>
              <a:t>określa ścieżkę studiów realizowaną podczas wyjazdu</a:t>
            </a:r>
          </a:p>
          <a:p>
            <a:pPr eaLnBrk="1" hangingPunct="1"/>
            <a:r>
              <a:rPr lang="pl-PL" altLang="pl-PL" sz="2600" dirty="0">
                <a:solidFill>
                  <a:schemeClr val="accent6">
                    <a:lumMod val="50000"/>
                  </a:schemeClr>
                </a:solidFill>
              </a:rPr>
              <a:t>wyboru przedmiotów podczas wyjazdu dokonuje student w konsultacji z odpowiednim dla danego kierunku koordynatorem ECTS</a:t>
            </a:r>
          </a:p>
          <a:p>
            <a:pPr lvl="1"/>
            <a:r>
              <a:rPr lang="pl-PL" altLang="pl-PL" sz="2200" b="1" dirty="0">
                <a:solidFill>
                  <a:schemeClr val="accent6">
                    <a:lumMod val="50000"/>
                  </a:schemeClr>
                </a:solidFill>
              </a:rPr>
              <a:t>30 ECTS/semestr </a:t>
            </a:r>
            <a:r>
              <a:rPr lang="pl-PL" altLang="pl-PL" sz="2200" dirty="0">
                <a:solidFill>
                  <a:schemeClr val="accent6">
                    <a:lumMod val="50000"/>
                  </a:schemeClr>
                </a:solidFill>
              </a:rPr>
              <a:t>(minimum 20)</a:t>
            </a:r>
          </a:p>
          <a:p>
            <a:pPr lvl="1"/>
            <a:r>
              <a:rPr lang="pl-PL" altLang="pl-PL" sz="2200" b="1" dirty="0">
                <a:solidFill>
                  <a:schemeClr val="accent6">
                    <a:lumMod val="50000"/>
                  </a:schemeClr>
                </a:solidFill>
              </a:rPr>
              <a:t>przedmioty obowiązkowe </a:t>
            </a:r>
            <a:r>
              <a:rPr lang="pl-PL" altLang="pl-PL" sz="1600" dirty="0">
                <a:solidFill>
                  <a:schemeClr val="accent6">
                    <a:lumMod val="50000"/>
                  </a:schemeClr>
                </a:solidFill>
              </a:rPr>
              <a:t>(Uchwała nr 52 (2021/2022) Rady Programowej w Uniwersytecie Ekonomicznym w Poznaniu z dnia 13 maja 2022) - </a:t>
            </a:r>
            <a:r>
              <a:rPr lang="pl-PL" altLang="pl-PL" sz="1600" dirty="0">
                <a:solidFill>
                  <a:schemeClr val="accent6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https://ue.poznan.pl/pl/wspolpraca,c10/wspolpraca-z-zagranica,c74/ects,c138/przedmioty-obowiazkowe-od-maja-2022,a105324.html</a:t>
            </a:r>
            <a:r>
              <a:rPr lang="pl-PL" altLang="pl-PL" sz="1600" dirty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lvl="1"/>
            <a:r>
              <a:rPr lang="pl-PL" altLang="pl-PL" sz="2200" b="1" dirty="0">
                <a:solidFill>
                  <a:schemeClr val="accent6">
                    <a:lumMod val="50000"/>
                  </a:schemeClr>
                </a:solidFill>
              </a:rPr>
              <a:t>zrealizowane za granicą LUB zdane po powrocie (+deklaracja zaliczenia przedmiotów określająca sposób zaliczenia + sylabus przedmiotu do BOS w przypadku realizacji za granicą)</a:t>
            </a:r>
          </a:p>
          <a:p>
            <a:pPr lvl="1"/>
            <a:r>
              <a:rPr lang="pl-PL" altLang="pl-PL" sz="2200" b="1" dirty="0">
                <a:solidFill>
                  <a:schemeClr val="accent6">
                    <a:lumMod val="50000"/>
                  </a:schemeClr>
                </a:solidFill>
              </a:rPr>
              <a:t>lektorat podczas wyjazdu </a:t>
            </a:r>
            <a:r>
              <a:rPr lang="pl-PL" altLang="pl-PL" sz="2200" dirty="0">
                <a:solidFill>
                  <a:schemeClr val="accent6">
                    <a:lumMod val="50000"/>
                  </a:schemeClr>
                </a:solidFill>
              </a:rPr>
              <a:t>(nie można wybierać języka, w którym odbywają się pozostałe wykłady)</a:t>
            </a:r>
          </a:p>
          <a:p>
            <a:pPr lvl="1"/>
            <a:r>
              <a:rPr lang="pl-PL" altLang="pl-PL" sz="2200" b="1" dirty="0">
                <a:solidFill>
                  <a:schemeClr val="accent6">
                    <a:lumMod val="50000"/>
                  </a:schemeClr>
                </a:solidFill>
              </a:rPr>
              <a:t>II język obcy w semestrze z egzaminem (konieczność zdania egzaminu lub zaliczenie za granicą)</a:t>
            </a:r>
          </a:p>
          <a:p>
            <a:pPr lvl="1"/>
            <a:r>
              <a:rPr lang="pl-PL" altLang="pl-PL" sz="2200" dirty="0">
                <a:solidFill>
                  <a:schemeClr val="accent6">
                    <a:lumMod val="50000"/>
                  </a:schemeClr>
                </a:solidFill>
              </a:rPr>
              <a:t>w tabeli „</a:t>
            </a:r>
            <a:r>
              <a:rPr lang="pl-PL" altLang="pl-PL" sz="2200" i="1" dirty="0" err="1">
                <a:solidFill>
                  <a:schemeClr val="accent6">
                    <a:lumMod val="50000"/>
                  </a:schemeClr>
                </a:solidFill>
              </a:rPr>
              <a:t>Recognition</a:t>
            </a:r>
            <a:r>
              <a:rPr lang="pl-PL" altLang="pl-PL" sz="22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pl-PL" altLang="pl-PL" sz="2200" i="1" dirty="0" err="1">
                <a:solidFill>
                  <a:schemeClr val="accent6">
                    <a:lumMod val="50000"/>
                  </a:schemeClr>
                </a:solidFill>
              </a:rPr>
              <a:t>at</a:t>
            </a:r>
            <a:r>
              <a:rPr lang="pl-PL" altLang="pl-PL" sz="2200" i="1" dirty="0">
                <a:solidFill>
                  <a:schemeClr val="accent6">
                    <a:lumMod val="50000"/>
                  </a:schemeClr>
                </a:solidFill>
              </a:rPr>
              <a:t> the </a:t>
            </a:r>
            <a:r>
              <a:rPr lang="pl-PL" altLang="pl-PL" sz="2200" i="1" dirty="0" err="1">
                <a:solidFill>
                  <a:schemeClr val="accent6">
                    <a:lumMod val="50000"/>
                  </a:schemeClr>
                </a:solidFill>
              </a:rPr>
              <a:t>sending</a:t>
            </a:r>
            <a:r>
              <a:rPr lang="pl-PL" altLang="pl-PL" sz="22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pl-PL" altLang="pl-PL" sz="2200" i="1" dirty="0" err="1">
                <a:solidFill>
                  <a:schemeClr val="accent6">
                    <a:lumMod val="50000"/>
                  </a:schemeClr>
                </a:solidFill>
              </a:rPr>
              <a:t>institution</a:t>
            </a:r>
            <a:r>
              <a:rPr lang="pl-PL" altLang="pl-PL" sz="2200" dirty="0">
                <a:solidFill>
                  <a:schemeClr val="accent6">
                    <a:lumMod val="50000"/>
                  </a:schemeClr>
                </a:solidFill>
              </a:rPr>
              <a:t>” wpisujemy wszystkie przedmioty nieobowiązkowe na UEP z danego semestru (w tym seminarium) oraz te obowiązkowe, które zostaną zaliczone na podstawie przedmiotów zrealizowanych na uczelni zagranicznej</a:t>
            </a:r>
          </a:p>
          <a:p>
            <a:pPr marL="0" indent="0" eaLnBrk="1" hangingPunct="1">
              <a:buNone/>
            </a:pPr>
            <a:endParaRPr lang="en-US" altLang="pl-PL" sz="2000" b="1" dirty="0"/>
          </a:p>
          <a:p>
            <a:pPr eaLnBrk="1" hangingPunct="1"/>
            <a:endParaRPr lang="en-US" altLang="pl-PL" b="1" dirty="0">
              <a:solidFill>
                <a:schemeClr val="tx1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pl-PL" altLang="pl-PL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A43415-F0E8-DDDE-C629-69E21DE16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801015-BCDD-909E-ACD1-2D940D991B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8DFA6EB2-A5CB-E6A7-AC0A-EFF9CC3A88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985" y="0"/>
            <a:ext cx="106578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62091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Ciepły niebiesk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26399</TotalTime>
  <Words>215</Words>
  <Application>Microsoft Office PowerPoint</Application>
  <PresentationFormat>Panoramiczny</PresentationFormat>
  <Paragraphs>12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Motyw pakietu Office</vt:lpstr>
      <vt:lpstr>Learning Agreement https://ue.poznan.pl/pl/wspolpraca,c10/wspolpraca-z-zagranica,c74/ects,c138/learning-agreement-2021-2022,a102707.html 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Economics</dc:title>
  <dc:creator>Grzegorz Mazur</dc:creator>
  <cp:lastModifiedBy>Grzegorz Mazur</cp:lastModifiedBy>
  <cp:revision>351</cp:revision>
  <dcterms:created xsi:type="dcterms:W3CDTF">2018-09-17T09:58:10Z</dcterms:created>
  <dcterms:modified xsi:type="dcterms:W3CDTF">2022-10-24T21:54:25Z</dcterms:modified>
</cp:coreProperties>
</file>