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799" r:id="rId5"/>
    <p:sldId id="798" r:id="rId6"/>
    <p:sldId id="852" r:id="rId7"/>
    <p:sldId id="851" r:id="rId8"/>
    <p:sldId id="853" r:id="rId9"/>
    <p:sldId id="855" r:id="rId10"/>
    <p:sldId id="849" r:id="rId11"/>
    <p:sldId id="800" r:id="rId12"/>
    <p:sldId id="847" r:id="rId13"/>
    <p:sldId id="801" r:id="rId14"/>
    <p:sldId id="850" r:id="rId15"/>
    <p:sldId id="802" r:id="rId16"/>
    <p:sldId id="25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stynaswiatowiec-szczepanska\Documents\JUSTYNA\Komisja%20ds%20studio&#769;w\Pe&#322;nomocnictwo\Ocena%20celo&#769;w%20kszta&#322;cenia%202021-22\Ocena%20I%20edycja_wszystk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stynaswiatowiec-szczepanska\Downloads\Wyniki%20ankiety%20dotycza&#808;cej%20samooceny%20kompetencji%20-%202023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stynaswiatowiec-szczepanska\Downloads\Wyniki%20ankiety%20dotycza&#808;cej%20samooceny%20kompetencji%20-%202023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stynaswiatowiec-szczepanska\Documents\JUSTYNA\Komisja%20ds%20studio&#769;w\Pe&#322;nomocnictwo\Ocena%20celo&#769;w%20kszta&#322;cenia%202021-22\Ocena%20zbiorcza%20do%20prezentacji%20-%2028.11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stynaswiatowiec-szczepanska\Documents\JUSTYNA\Komisja%20ds%20studio&#769;w\Pe&#322;nomocnictwo\Horyzonty%20Dydaktyki%202023\Ocena%20I%20edycja_wszystk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5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1E5-473E-8A36-A0F2ED78ABA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5-473E-8A36-A0F2ED78ABA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5-473E-8A36-A0F2ED78AB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('Ocena I s_stacj.'!$GU$7,'Ocena I s_stacj.'!$GU$10,'Ocena I s_stacj.'!$GU$13)</c:f>
              <c:numCache>
                <c:formatCode>0.00</c:formatCode>
                <c:ptCount val="3"/>
                <c:pt idx="0">
                  <c:v>1.6897691500073047</c:v>
                </c:pt>
                <c:pt idx="1">
                  <c:v>2.0864019335848791</c:v>
                </c:pt>
                <c:pt idx="2">
                  <c:v>1.832392500147382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E5-473E-8A36-A0F2ED78A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8"/>
        <c:overlap val="-100"/>
        <c:axId val="502114015"/>
        <c:axId val="964128527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1E5-473E-8A36-A0F2ED78ABA1}"/>
              </c:ext>
            </c:extLst>
          </c:dPt>
          <c:dLbls>
            <c:dLbl>
              <c:idx val="0"/>
              <c:layout>
                <c:manualLayout>
                  <c:x val="-4.0779027121585078E-2"/>
                  <c:y val="-4.9586394251994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E5-473E-8A36-A0F2ED78ABA1}"/>
                </c:ext>
              </c:extLst>
            </c:dLbl>
            <c:dLbl>
              <c:idx val="1"/>
              <c:layout>
                <c:manualLayout>
                  <c:x val="-3.0992060612404719E-2"/>
                  <c:y val="-4.9586394251994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E5-473E-8A36-A0F2ED78ABA1}"/>
                </c:ext>
              </c:extLst>
            </c:dLbl>
            <c:dLbl>
              <c:idx val="2"/>
              <c:layout>
                <c:manualLayout>
                  <c:x val="-1.7942771933497435E-2"/>
                  <c:y val="-4.9586394251994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905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E5-473E-8A36-A0F2ED78A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('Ocena I s_stacj.'!$GV$7,'Ocena I s_stacj.'!$GV$10,'Ocena I s_stacj.'!$GV$13)</c:f>
              <c:numCache>
                <c:formatCode>0%</c:formatCode>
                <c:ptCount val="3"/>
                <c:pt idx="0">
                  <c:v>0.64646345883282463</c:v>
                </c:pt>
                <c:pt idx="1">
                  <c:v>0.87215728814551374</c:v>
                </c:pt>
                <c:pt idx="2">
                  <c:v>0.88915568950051715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E5-473E-8A36-A0F2ED78A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3402671"/>
        <c:axId val="967348479"/>
      </c:lineChart>
      <c:catAx>
        <c:axId val="502114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4128527"/>
        <c:crosses val="autoZero"/>
        <c:auto val="1"/>
        <c:lblAlgn val="ctr"/>
        <c:lblOffset val="100"/>
        <c:noMultiLvlLbl val="0"/>
      </c:catAx>
      <c:valAx>
        <c:axId val="96412852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/>
                  <a:t>Średnia ocena w skali od 0 do 3</a:t>
                </a:r>
              </a:p>
            </c:rich>
          </c:tx>
          <c:layout>
            <c:manualLayout>
              <c:xMode val="edge"/>
              <c:yMode val="edge"/>
              <c:x val="8.2024856403074831E-3"/>
              <c:y val="0.11340056965786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2114015"/>
        <c:crosses val="autoZero"/>
        <c:crossBetween val="between"/>
      </c:valAx>
      <c:valAx>
        <c:axId val="9673484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Udział studentów w ocenie 2 i 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3402671"/>
        <c:crosses val="max"/>
        <c:crossBetween val="between"/>
      </c:valAx>
      <c:catAx>
        <c:axId val="963402671"/>
        <c:scaling>
          <c:orientation val="minMax"/>
        </c:scaling>
        <c:delete val="1"/>
        <c:axPos val="b"/>
        <c:majorTickMark val="out"/>
        <c:minorTickMark val="none"/>
        <c:tickLblPos val="nextTo"/>
        <c:crossAx val="9673484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5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0-438A-8C81-1723E81EC28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0-438A-8C81-1723E81EC28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F0-438A-8C81-1723E81EC2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('I stopień'!$A$175,'I stopień'!$A$181,'I stopień'!$A$186)</c:f>
              <c:strCache>
                <c:ptCount val="3"/>
                <c:pt idx="0">
                  <c:v>UMIEJĘTNOŚĆ ANALITYCZNEGO MYŚLENIA</c:v>
                </c:pt>
                <c:pt idx="1">
                  <c:v>KOMUNIKACJA I PRACA ZESPOŁOWA</c:v>
                </c:pt>
                <c:pt idx="2">
                  <c:v>ETYKA I SPOŁECZNA ODPOWIEDZIALNOŚĆ</c:v>
                </c:pt>
              </c:strCache>
            </c:strRef>
          </c:cat>
          <c:val>
            <c:numRef>
              <c:f>('I stopień'!$F$175,'I stopień'!$F$181,'I stopień'!$F$186)</c:f>
              <c:numCache>
                <c:formatCode>0.00</c:formatCode>
                <c:ptCount val="3"/>
                <c:pt idx="0">
                  <c:v>1.4967032967032965</c:v>
                </c:pt>
                <c:pt idx="1">
                  <c:v>1.903846153846154</c:v>
                </c:pt>
                <c:pt idx="2">
                  <c:v>1.9267399267399268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F0-438A-8C81-1723E81EC2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8"/>
        <c:overlap val="-100"/>
        <c:axId val="502114015"/>
        <c:axId val="964128527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092475567748062E-2"/>
                  <c:y val="-5.9538909417877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F0-438A-8C81-1723E81EC283}"/>
                </c:ext>
              </c:extLst>
            </c:dLbl>
            <c:dLbl>
              <c:idx val="1"/>
              <c:layout>
                <c:manualLayout>
                  <c:x val="-2.161123025513904E-2"/>
                  <c:y val="-5.74732202725345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8848075081628E-2"/>
                      <c:h val="9.5395437760839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4F0-438A-8C81-1723E81EC283}"/>
                </c:ext>
              </c:extLst>
            </c:dLbl>
            <c:dLbl>
              <c:idx val="2"/>
              <c:layout>
                <c:manualLayout>
                  <c:x val="-4.6309779118155975E-3"/>
                  <c:y val="-5.2434456928838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905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F0-438A-8C81-1723E81EC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('I stopień'!$G$175,'I stopień'!$G$181,'I stopień'!$G$186)</c:f>
              <c:numCache>
                <c:formatCode>0%</c:formatCode>
                <c:ptCount val="3"/>
                <c:pt idx="0">
                  <c:v>0.46813186813186808</c:v>
                </c:pt>
                <c:pt idx="1">
                  <c:v>0.71153846153846145</c:v>
                </c:pt>
                <c:pt idx="2">
                  <c:v>0.69597069597069605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4F0-438A-8C81-1723E81EC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3402671"/>
        <c:axId val="967348479"/>
      </c:lineChart>
      <c:catAx>
        <c:axId val="502114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4128527"/>
        <c:crosses val="autoZero"/>
        <c:auto val="1"/>
        <c:lblAlgn val="ctr"/>
        <c:lblOffset val="100"/>
        <c:noMultiLvlLbl val="0"/>
      </c:catAx>
      <c:valAx>
        <c:axId val="96412852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/>
                  <a:t>Średnia ocena w skali od 0 do 3</a:t>
                </a:r>
              </a:p>
            </c:rich>
          </c:tx>
          <c:layout>
            <c:manualLayout>
              <c:xMode val="edge"/>
              <c:yMode val="edge"/>
              <c:x val="0"/>
              <c:y val="0.12858533132796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2114015"/>
        <c:crosses val="autoZero"/>
        <c:crossBetween val="between"/>
      </c:valAx>
      <c:valAx>
        <c:axId val="9673484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Udział studentów w ocenie 2 i 3</a:t>
                </a:r>
              </a:p>
            </c:rich>
          </c:tx>
          <c:layout>
            <c:manualLayout>
              <c:xMode val="edge"/>
              <c:yMode val="edge"/>
              <c:x val="0.96812343537367018"/>
              <c:y val="0.139692412044000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3402671"/>
        <c:crosses val="max"/>
        <c:crossBetween val="between"/>
      </c:valAx>
      <c:catAx>
        <c:axId val="963402671"/>
        <c:scaling>
          <c:orientation val="minMax"/>
        </c:scaling>
        <c:delete val="1"/>
        <c:axPos val="b"/>
        <c:majorTickMark val="out"/>
        <c:minorTickMark val="none"/>
        <c:tickLblPos val="nextTo"/>
        <c:crossAx val="9673484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5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3-45AA-BE38-D6B8BA786EB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3-45AA-BE38-D6B8BA786E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63-45AA-BE38-D6B8BA786E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('II stopień '!$F$190,'II stopień '!$F$196,'II stopień '!$F$203)</c:f>
              <c:numCache>
                <c:formatCode>0.00</c:formatCode>
                <c:ptCount val="3"/>
                <c:pt idx="0">
                  <c:v>1.8222222222222222</c:v>
                </c:pt>
                <c:pt idx="1">
                  <c:v>2.2654320987654319</c:v>
                </c:pt>
                <c:pt idx="2">
                  <c:v>2.2962962962962963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63-45AA-BE38-D6B8BA786E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8"/>
        <c:overlap val="-100"/>
        <c:axId val="502114015"/>
        <c:axId val="964128527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473649899302687E-2"/>
                  <c:y val="-5.8625011336541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3-45AA-BE38-D6B8BA786EBC}"/>
                </c:ext>
              </c:extLst>
            </c:dLbl>
            <c:dLbl>
              <c:idx val="1"/>
              <c:layout>
                <c:manualLayout>
                  <c:x val="-1.2035482706836994E-2"/>
                  <c:y val="-4.4386624211510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63-45AA-BE38-D6B8BA786EBC}"/>
                </c:ext>
              </c:extLst>
            </c:dLbl>
            <c:dLbl>
              <c:idx val="2"/>
              <c:layout>
                <c:manualLayout>
                  <c:x val="-1.9972293686918663E-2"/>
                  <c:y val="-5.5808286927024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905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63-45AA-BE38-D6B8BA786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('II stopień '!$G$190,'II stopień '!$G$196,'II stopień '!$G$203)</c:f>
              <c:numCache>
                <c:formatCode>0%</c:formatCode>
                <c:ptCount val="3"/>
                <c:pt idx="0">
                  <c:v>0.68148148148148147</c:v>
                </c:pt>
                <c:pt idx="1">
                  <c:v>0.85802469135802462</c:v>
                </c:pt>
                <c:pt idx="2">
                  <c:v>0.83950617283950624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563-45AA-BE38-D6B8BA786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709647"/>
        <c:axId val="854573199"/>
      </c:lineChart>
      <c:catAx>
        <c:axId val="502114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4128527"/>
        <c:crosses val="autoZero"/>
        <c:auto val="1"/>
        <c:lblAlgn val="ctr"/>
        <c:lblOffset val="100"/>
        <c:noMultiLvlLbl val="0"/>
      </c:catAx>
      <c:valAx>
        <c:axId val="96412852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/>
                  <a:t>Średnia ocena w skali od 0 do 3</a:t>
                </a:r>
              </a:p>
            </c:rich>
          </c:tx>
          <c:layout>
            <c:manualLayout>
              <c:xMode val="edge"/>
              <c:yMode val="edge"/>
              <c:x val="5.8341230059405138E-3"/>
              <c:y val="0.10985873956766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2114015"/>
        <c:crosses val="autoZero"/>
        <c:crossBetween val="between"/>
      </c:valAx>
      <c:valAx>
        <c:axId val="85457319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b="1" dirty="0"/>
                  <a:t>Udział studentów w ocenie 2 i 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4709647"/>
        <c:crosses val="max"/>
        <c:crossBetween val="between"/>
      </c:valAx>
      <c:catAx>
        <c:axId val="584709647"/>
        <c:scaling>
          <c:orientation val="minMax"/>
        </c:scaling>
        <c:delete val="1"/>
        <c:axPos val="b"/>
        <c:majorTickMark val="out"/>
        <c:minorTickMark val="none"/>
        <c:tickLblPos val="nextTo"/>
        <c:crossAx val="8545731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1A371"/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1A2-4194-A093-D844486C39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1A2-4194-A093-D844486C39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1A2-4194-A093-D844486C394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1A2-4194-A093-D844486C394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1A2-4194-A093-D844486C394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1A2-4194-A093-D844486C3941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A1A2-4194-A093-D844486C394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F-A1A2-4194-A093-D844486C394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1-A1A2-4194-A093-D844486C3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 stopień stacjonarne'!$B$7:$B$15</c:f>
              <c:strCache>
                <c:ptCount val="9"/>
                <c:pt idx="0">
                  <c:v>Umiejętność analitycznego myślenia</c:v>
                </c:pt>
                <c:pt idx="1">
                  <c:v>Student rozumie strukturę i elementy problemu gospodarczego</c:v>
                </c:pt>
                <c:pt idx="2">
                  <c:v>Student właściwie wykorzystuje techniki, metody i modele analityczne</c:v>
                </c:pt>
                <c:pt idx="3">
                  <c:v>Komunikacja i praca zespołowa</c:v>
                </c:pt>
                <c:pt idx="4">
                  <c:v>Student rozumie i stosuje zasady pracy grupowej</c:v>
                </c:pt>
                <c:pt idx="5">
                  <c:v>Student skutecznie komunikuje się w formie ustnej i pisemnej</c:v>
                </c:pt>
                <c:pt idx="6">
                  <c:v>Etyka i społeczna odpowiedzialność</c:v>
                </c:pt>
                <c:pt idx="7">
                  <c:v>Student rozumie społeczną odpowiedzialność biznesu</c:v>
                </c:pt>
                <c:pt idx="8">
                  <c:v>Student stosuje etyczne standardy akademickie i biznesowe</c:v>
                </c:pt>
              </c:strCache>
            </c:strRef>
          </c:cat>
          <c:val>
            <c:numRef>
              <c:f>'I stopień stacjonarne'!$C$7:$C$15</c:f>
              <c:numCache>
                <c:formatCode>0%</c:formatCode>
                <c:ptCount val="9"/>
                <c:pt idx="0">
                  <c:v>0.87</c:v>
                </c:pt>
                <c:pt idx="1">
                  <c:v>0.79</c:v>
                </c:pt>
                <c:pt idx="2">
                  <c:v>0.89</c:v>
                </c:pt>
                <c:pt idx="3">
                  <c:v>0.92</c:v>
                </c:pt>
                <c:pt idx="4">
                  <c:v>0.92</c:v>
                </c:pt>
                <c:pt idx="5">
                  <c:v>0.92</c:v>
                </c:pt>
                <c:pt idx="6">
                  <c:v>0.86</c:v>
                </c:pt>
                <c:pt idx="7">
                  <c:v>0.88</c:v>
                </c:pt>
                <c:pt idx="8">
                  <c:v>0.85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2-A1A2-4194-A093-D844486C39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3"/>
        <c:axId val="1429329711"/>
        <c:axId val="1429749183"/>
      </c:barChart>
      <c:catAx>
        <c:axId val="142932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9749183"/>
        <c:crosses val="autoZero"/>
        <c:auto val="1"/>
        <c:lblAlgn val="ctr"/>
        <c:lblOffset val="100"/>
        <c:noMultiLvlLbl val="0"/>
      </c:catAx>
      <c:valAx>
        <c:axId val="142974918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932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'Ocena I s_stacj.'!$A$7</c:f>
              <c:strCache>
                <c:ptCount val="1"/>
                <c:pt idx="0">
                  <c:v>CG1_1</c:v>
                </c:pt>
              </c:strCache>
            </c:strRef>
          </c:tx>
          <c:spPr>
            <a:solidFill>
              <a:srgbClr val="11A37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'Ocena I s_stacj.'!$C$6:$N$6</c:f>
              <c:strCache>
                <c:ptCount val="12"/>
                <c:pt idx="0">
                  <c:v>E</c:v>
                </c:pt>
                <c:pt idx="1">
                  <c:v>KPE</c:v>
                </c:pt>
                <c:pt idx="2">
                  <c:v>PS</c:v>
                </c:pt>
                <c:pt idx="3">
                  <c:v>FAI</c:v>
                </c:pt>
                <c:pt idx="4">
                  <c:v>FIN</c:v>
                </c:pt>
                <c:pt idx="5">
                  <c:v>IiE</c:v>
                </c:pt>
                <c:pt idx="6">
                  <c:v>MSG</c:v>
                </c:pt>
                <c:pt idx="7">
                  <c:v>GT</c:v>
                </c:pt>
                <c:pt idx="8">
                  <c:v>JiRP</c:v>
                </c:pt>
                <c:pt idx="9">
                  <c:v>ZiP</c:v>
                </c:pt>
                <c:pt idx="10">
                  <c:v>RiFB</c:v>
                </c:pt>
                <c:pt idx="11">
                  <c:v>Z</c:v>
                </c:pt>
              </c:strCache>
            </c:strRef>
          </c:cat>
          <c:val>
            <c:numRef>
              <c:f>'Ocena I s_stacj.'!$C$7:$N$7</c:f>
              <c:numCache>
                <c:formatCode>0%</c:formatCode>
                <c:ptCount val="12"/>
                <c:pt idx="0">
                  <c:v>0.84000000000000008</c:v>
                </c:pt>
                <c:pt idx="1">
                  <c:v>1</c:v>
                </c:pt>
                <c:pt idx="2">
                  <c:v>0.77500000000000002</c:v>
                </c:pt>
                <c:pt idx="3">
                  <c:v>0.60000000000000009</c:v>
                </c:pt>
                <c:pt idx="4">
                  <c:v>0.2</c:v>
                </c:pt>
                <c:pt idx="5">
                  <c:v>0.54</c:v>
                </c:pt>
                <c:pt idx="6">
                  <c:v>0.86</c:v>
                </c:pt>
                <c:pt idx="7">
                  <c:v>0.90500000000000003</c:v>
                </c:pt>
                <c:pt idx="8">
                  <c:v>0.625</c:v>
                </c:pt>
                <c:pt idx="9">
                  <c:v>0.33499999999999996</c:v>
                </c:pt>
                <c:pt idx="10">
                  <c:v>0.82000000000000006</c:v>
                </c:pt>
                <c:pt idx="11">
                  <c:v>0.86499999999999999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579-42A0-8EDA-6DAEA92220A4}"/>
            </c:ext>
          </c:extLst>
        </c:ser>
        <c:ser>
          <c:idx val="1"/>
          <c:order val="1"/>
          <c:tx>
            <c:strRef>
              <c:f>'Ocena I s_stacj.'!$A$10</c:f>
              <c:strCache>
                <c:ptCount val="1"/>
                <c:pt idx="0">
                  <c:v>CG1_2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'Ocena I s_stacj.'!$C$6:$N$6</c:f>
              <c:strCache>
                <c:ptCount val="12"/>
                <c:pt idx="0">
                  <c:v>E</c:v>
                </c:pt>
                <c:pt idx="1">
                  <c:v>KPE</c:v>
                </c:pt>
                <c:pt idx="2">
                  <c:v>PS</c:v>
                </c:pt>
                <c:pt idx="3">
                  <c:v>FAI</c:v>
                </c:pt>
                <c:pt idx="4">
                  <c:v>FIN</c:v>
                </c:pt>
                <c:pt idx="5">
                  <c:v>IiE</c:v>
                </c:pt>
                <c:pt idx="6">
                  <c:v>MSG</c:v>
                </c:pt>
                <c:pt idx="7">
                  <c:v>GT</c:v>
                </c:pt>
                <c:pt idx="8">
                  <c:v>JiRP</c:v>
                </c:pt>
                <c:pt idx="9">
                  <c:v>ZiP</c:v>
                </c:pt>
                <c:pt idx="10">
                  <c:v>RiFB</c:v>
                </c:pt>
                <c:pt idx="11">
                  <c:v>Z</c:v>
                </c:pt>
              </c:strCache>
            </c:strRef>
          </c:cat>
          <c:val>
            <c:numRef>
              <c:f>'Ocena I s_stacj.'!$C$10:$N$10</c:f>
              <c:numCache>
                <c:formatCode>0%</c:formatCode>
                <c:ptCount val="12"/>
                <c:pt idx="0">
                  <c:v>0.92</c:v>
                </c:pt>
                <c:pt idx="1">
                  <c:v>0.84499999999999997</c:v>
                </c:pt>
                <c:pt idx="2">
                  <c:v>0.86</c:v>
                </c:pt>
                <c:pt idx="3">
                  <c:v>0.71500000000000008</c:v>
                </c:pt>
                <c:pt idx="4">
                  <c:v>0.94500000000000006</c:v>
                </c:pt>
                <c:pt idx="5">
                  <c:v>0.77</c:v>
                </c:pt>
                <c:pt idx="6">
                  <c:v>0.80499999999999994</c:v>
                </c:pt>
                <c:pt idx="7">
                  <c:v>0.98</c:v>
                </c:pt>
                <c:pt idx="8">
                  <c:v>0.81499999999999995</c:v>
                </c:pt>
                <c:pt idx="9">
                  <c:v>0.90999999999999992</c:v>
                </c:pt>
                <c:pt idx="10">
                  <c:v>0.8</c:v>
                </c:pt>
                <c:pt idx="11">
                  <c:v>0.9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B579-42A0-8EDA-6DAEA92220A4}"/>
            </c:ext>
          </c:extLst>
        </c:ser>
        <c:ser>
          <c:idx val="2"/>
          <c:order val="2"/>
          <c:tx>
            <c:strRef>
              <c:f>'Ocena I s_stacj.'!$A$13</c:f>
              <c:strCache>
                <c:ptCount val="1"/>
                <c:pt idx="0">
                  <c:v>CG1_3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'Ocena I s_stacj.'!$C$6:$N$6</c:f>
              <c:strCache>
                <c:ptCount val="12"/>
                <c:pt idx="0">
                  <c:v>E</c:v>
                </c:pt>
                <c:pt idx="1">
                  <c:v>KPE</c:v>
                </c:pt>
                <c:pt idx="2">
                  <c:v>PS</c:v>
                </c:pt>
                <c:pt idx="3">
                  <c:v>FAI</c:v>
                </c:pt>
                <c:pt idx="4">
                  <c:v>FIN</c:v>
                </c:pt>
                <c:pt idx="5">
                  <c:v>IiE</c:v>
                </c:pt>
                <c:pt idx="6">
                  <c:v>MSG</c:v>
                </c:pt>
                <c:pt idx="7">
                  <c:v>GT</c:v>
                </c:pt>
                <c:pt idx="8">
                  <c:v>JiRP</c:v>
                </c:pt>
                <c:pt idx="9">
                  <c:v>ZiP</c:v>
                </c:pt>
                <c:pt idx="10">
                  <c:v>RiFB</c:v>
                </c:pt>
                <c:pt idx="11">
                  <c:v>Z</c:v>
                </c:pt>
              </c:strCache>
            </c:strRef>
          </c:cat>
          <c:val>
            <c:numRef>
              <c:f>'Ocena I s_stacj.'!$C$13:$N$13</c:f>
              <c:numCache>
                <c:formatCode>0%</c:formatCode>
                <c:ptCount val="12"/>
                <c:pt idx="0">
                  <c:v>0.86499999999999999</c:v>
                </c:pt>
                <c:pt idx="1">
                  <c:v>0.89</c:v>
                </c:pt>
                <c:pt idx="2">
                  <c:v>0.72</c:v>
                </c:pt>
                <c:pt idx="3">
                  <c:v>0.86</c:v>
                </c:pt>
                <c:pt idx="4">
                  <c:v>1</c:v>
                </c:pt>
                <c:pt idx="5">
                  <c:v>0.875</c:v>
                </c:pt>
                <c:pt idx="6">
                  <c:v>0.87999999999999989</c:v>
                </c:pt>
                <c:pt idx="7">
                  <c:v>0.94500000000000006</c:v>
                </c:pt>
                <c:pt idx="8">
                  <c:v>0.83499999999999996</c:v>
                </c:pt>
                <c:pt idx="9">
                  <c:v>1</c:v>
                </c:pt>
                <c:pt idx="10">
                  <c:v>0.89999999999999991</c:v>
                </c:pt>
                <c:pt idx="11">
                  <c:v>0.97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B579-42A0-8EDA-6DAEA9222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97391"/>
        <c:axId val="553437871"/>
      </c:barChart>
      <c:catAx>
        <c:axId val="54879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3437871"/>
        <c:crosses val="autoZero"/>
        <c:auto val="1"/>
        <c:lblAlgn val="ctr"/>
        <c:lblOffset val="100"/>
        <c:noMultiLvlLbl val="0"/>
      </c:catAx>
      <c:valAx>
        <c:axId val="5534378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879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8FC2A-7BFD-4933-8B42-72E56506F392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D2BC-0AB4-471A-AF94-CDB87C175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7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2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5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1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5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5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svg"/><Relationship Id="rId5" Type="http://schemas.openxmlformats.org/officeDocument/2006/relationships/image" Target="../media/image15.svg"/><Relationship Id="rId15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9.svg"/><Relationship Id="rId2" Type="http://schemas.openxmlformats.org/officeDocument/2006/relationships/image" Target="../media/image3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5.svg"/><Relationship Id="rId15" Type="http://schemas.openxmlformats.org/officeDocument/2006/relationships/image" Target="../media/image19.png"/><Relationship Id="rId10" Type="http://schemas.openxmlformats.org/officeDocument/2006/relationships/image" Target="../media/image7.sv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svg"/><Relationship Id="rId5" Type="http://schemas.openxmlformats.org/officeDocument/2006/relationships/image" Target="../media/image15.svg"/><Relationship Id="rId15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app.ue.poznan.pl/rubri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hyperlink" Target="https://app.ue.poznan.pl/rubr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5851" y="4449763"/>
            <a:ext cx="10334624" cy="1322387"/>
          </a:xfrm>
        </p:spPr>
        <p:txBody>
          <a:bodyPr/>
          <a:lstStyle/>
          <a:p>
            <a:pPr algn="r"/>
            <a:r>
              <a:rPr lang="pl-PL" sz="2300" dirty="0">
                <a:solidFill>
                  <a:schemeClr val="accent5">
                    <a:lumMod val="50000"/>
                  </a:schemeClr>
                </a:solidFill>
              </a:rPr>
              <a:t>Cele kształcenia UEP w zapewnianiu nowoczesnej dydaktyki</a:t>
            </a:r>
          </a:p>
          <a:p>
            <a:pPr algn="r"/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Autor: </a:t>
            </a:r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Justyna Majewska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35" y="6183617"/>
            <a:ext cx="1252903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DD1582FE-8DB2-4EBD-B09C-C7829A72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555" y="286712"/>
            <a:ext cx="9047300" cy="1325563"/>
          </a:xfrm>
        </p:spPr>
        <p:txBody>
          <a:bodyPr>
            <a:noAutofit/>
          </a:bodyPr>
          <a:lstStyle/>
          <a:p>
            <a:pPr algn="r"/>
            <a:r>
              <a:rPr lang="pl-PL" sz="3000" dirty="0">
                <a:solidFill>
                  <a:schemeClr val="accent5">
                    <a:lumMod val="50000"/>
                  </a:schemeClr>
                </a:solidFill>
              </a:rPr>
              <a:t>Wyniki zbiorcze – ocena studentów przez wykładowców (</a:t>
            </a:r>
            <a:r>
              <a:rPr lang="pl-PL" sz="3000" dirty="0" err="1">
                <a:solidFill>
                  <a:schemeClr val="accent5">
                    <a:lumMod val="50000"/>
                  </a:schemeClr>
                </a:solidFill>
              </a:rPr>
              <a:t>rubrics</a:t>
            </a:r>
            <a:r>
              <a:rPr lang="pl-PL" sz="3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3" name="Grafika 12" descr="Otwarta dłoń z rośliną z wypełnieniem pełnym">
            <a:extLst>
              <a:ext uri="{FF2B5EF4-FFF2-40B4-BE49-F238E27FC236}">
                <a16:creationId xmlns:a16="http://schemas.microsoft.com/office/drawing/2014/main" id="{BF300745-D881-4901-BB57-425153D55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8874" y="5179153"/>
            <a:ext cx="751466" cy="751466"/>
          </a:xfrm>
          <a:prstGeom prst="rect">
            <a:avLst/>
          </a:prstGeom>
        </p:spPr>
      </p:pic>
      <p:pic>
        <p:nvPicPr>
          <p:cNvPr id="14" name="Grafika 13" descr="Szala sprawiedliwości kontur">
            <a:extLst>
              <a:ext uri="{FF2B5EF4-FFF2-40B4-BE49-F238E27FC236}">
                <a16:creationId xmlns:a16="http://schemas.microsoft.com/office/drawing/2014/main" id="{73AAC345-9EB6-43E0-8B6A-79E46035C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0340" y="4851101"/>
            <a:ext cx="751466" cy="75146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CA795B7-C426-4DBA-A983-D1A62F28231B}"/>
              </a:ext>
            </a:extLst>
          </p:cNvPr>
          <p:cNvSpPr txBox="1"/>
          <p:nvPr/>
        </p:nvSpPr>
        <p:spPr>
          <a:xfrm>
            <a:off x="7442165" y="566513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9051"/>
                </a:solidFill>
              </a:rPr>
              <a:t>Etyka </a:t>
            </a:r>
            <a:br>
              <a:rPr lang="pl-PL" sz="1200" b="1" dirty="0">
                <a:solidFill>
                  <a:srgbClr val="009051"/>
                </a:solidFill>
              </a:rPr>
            </a:br>
            <a:r>
              <a:rPr lang="pl-PL" sz="1200" b="1" dirty="0">
                <a:solidFill>
                  <a:srgbClr val="009051"/>
                </a:solidFill>
              </a:rPr>
              <a:t>i odpowiedzialność społeczna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57A29A-0557-4253-8960-5CDB8BF21879}"/>
              </a:ext>
            </a:extLst>
          </p:cNvPr>
          <p:cNvSpPr txBox="1"/>
          <p:nvPr/>
        </p:nvSpPr>
        <p:spPr>
          <a:xfrm>
            <a:off x="2245568" y="1016651"/>
            <a:ext cx="243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stopień studiów</a:t>
            </a:r>
          </a:p>
        </p:txBody>
      </p:sp>
      <p:pic>
        <p:nvPicPr>
          <p:cNvPr id="20" name="Symbol zastępczy zawartości 4" descr="Głowa z kołami zębatymi kontur">
            <a:extLst>
              <a:ext uri="{FF2B5EF4-FFF2-40B4-BE49-F238E27FC236}">
                <a16:creationId xmlns:a16="http://schemas.microsoft.com/office/drawing/2014/main" id="{3057E3B5-B634-4B6C-8B1F-9EA51C9B8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58126" y="5067788"/>
            <a:ext cx="751466" cy="751466"/>
          </a:xfrm>
        </p:spPr>
      </p:pic>
      <p:pic>
        <p:nvPicPr>
          <p:cNvPr id="22" name="Grafika 21" descr="Żarówka i koło zębate kontur">
            <a:extLst>
              <a:ext uri="{FF2B5EF4-FFF2-40B4-BE49-F238E27FC236}">
                <a16:creationId xmlns:a16="http://schemas.microsoft.com/office/drawing/2014/main" id="{D03BAAFD-D9C9-4559-A51E-734BD9106A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60703" y="4704746"/>
            <a:ext cx="751466" cy="751466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FD4FC5-6610-4E03-98E9-494E445DEC10}"/>
              </a:ext>
            </a:extLst>
          </p:cNvPr>
          <p:cNvSpPr txBox="1"/>
          <p:nvPr/>
        </p:nvSpPr>
        <p:spPr>
          <a:xfrm>
            <a:off x="3076182" y="5449722"/>
            <a:ext cx="1840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Umiejętność analitycznego, 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krytycznego i kreatywnego myślenia</a:t>
            </a:r>
          </a:p>
        </p:txBody>
      </p:sp>
      <p:pic>
        <p:nvPicPr>
          <p:cNvPr id="24" name="Grafika 23" descr="Na zdrowie z wypełnieniem pełnym">
            <a:extLst>
              <a:ext uri="{FF2B5EF4-FFF2-40B4-BE49-F238E27FC236}">
                <a16:creationId xmlns:a16="http://schemas.microsoft.com/office/drawing/2014/main" id="{9FBD6833-2D86-4197-92F1-C70F6039F9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69478" y="5426207"/>
            <a:ext cx="751466" cy="751466"/>
          </a:xfrm>
          <a:prstGeom prst="rect">
            <a:avLst/>
          </a:prstGeom>
        </p:spPr>
      </p:pic>
      <p:pic>
        <p:nvPicPr>
          <p:cNvPr id="25" name="Grafika 24" descr="Grupowa burza mózgów kontur">
            <a:extLst>
              <a:ext uri="{FF2B5EF4-FFF2-40B4-BE49-F238E27FC236}">
                <a16:creationId xmlns:a16="http://schemas.microsoft.com/office/drawing/2014/main" id="{8CED020D-DE31-4B6D-9BB6-3203BF6963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98693" y="4852110"/>
            <a:ext cx="751466" cy="751466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02143D2-E44A-4E4F-A774-D3439636CA1F}"/>
              </a:ext>
            </a:extLst>
          </p:cNvPr>
          <p:cNvSpPr txBox="1"/>
          <p:nvPr/>
        </p:nvSpPr>
        <p:spPr>
          <a:xfrm>
            <a:off x="5576398" y="563356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70C0"/>
                </a:solidFill>
              </a:rPr>
              <a:t>Komunikacja, </a:t>
            </a:r>
            <a:br>
              <a:rPr lang="pl-PL" sz="1200" b="1" dirty="0">
                <a:solidFill>
                  <a:srgbClr val="0070C0"/>
                </a:solidFill>
              </a:rPr>
            </a:br>
            <a:r>
              <a:rPr lang="pl-PL" sz="1200" b="1" dirty="0">
                <a:solidFill>
                  <a:srgbClr val="0070C0"/>
                </a:solidFill>
              </a:rPr>
              <a:t>praca w zespole, </a:t>
            </a:r>
          </a:p>
          <a:p>
            <a:pPr algn="ctr"/>
            <a:r>
              <a:rPr lang="pl-PL" sz="1200" b="1" dirty="0">
                <a:solidFill>
                  <a:srgbClr val="0070C0"/>
                </a:solidFill>
              </a:rPr>
              <a:t>kierowanie zespołem</a:t>
            </a:r>
            <a:endParaRPr lang="pl-PL" sz="1200" dirty="0">
              <a:solidFill>
                <a:srgbClr val="0070C0"/>
              </a:solidFill>
            </a:endParaRP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CB23FC00-3B61-4E63-A9B9-DEB411542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915108"/>
              </p:ext>
            </p:extLst>
          </p:nvPr>
        </p:nvGraphicFramePr>
        <p:xfrm>
          <a:off x="2140495" y="1418037"/>
          <a:ext cx="8485464" cy="343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068DE10-AD60-4447-A286-48B50E8C6077}"/>
              </a:ext>
            </a:extLst>
          </p:cNvPr>
          <p:cNvSpPr txBox="1"/>
          <p:nvPr/>
        </p:nvSpPr>
        <p:spPr>
          <a:xfrm>
            <a:off x="335721" y="1794243"/>
            <a:ext cx="18047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Ocena każdego celu/kryterium w skali od 0 do 3</a:t>
            </a:r>
          </a:p>
          <a:p>
            <a:endParaRPr lang="pl-PL" sz="1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brak kompetencji (0)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niewielkie kompetencje (1)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odpowiednie kompetencje (2)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wybitne kompetencje (3)</a:t>
            </a:r>
          </a:p>
        </p:txBody>
      </p:sp>
    </p:spTree>
    <p:extLst>
      <p:ext uri="{BB962C8B-B14F-4D97-AF65-F5344CB8AC3E}">
        <p14:creationId xmlns:p14="http://schemas.microsoft.com/office/powerpoint/2010/main" val="176268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DD1582FE-8DB2-4EBD-B09C-C7829A72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5" y="60753"/>
            <a:ext cx="8590100" cy="1325563"/>
          </a:xfrm>
        </p:spPr>
        <p:txBody>
          <a:bodyPr>
            <a:noAutofit/>
          </a:bodyPr>
          <a:lstStyle/>
          <a:p>
            <a:r>
              <a:rPr lang="pl-PL" sz="3000" dirty="0">
                <a:solidFill>
                  <a:schemeClr val="accent5">
                    <a:lumMod val="50000"/>
                  </a:schemeClr>
                </a:solidFill>
              </a:rPr>
              <a:t>Wyniki zbiorcze – samoocena studentów 2023/2024</a:t>
            </a:r>
          </a:p>
        </p:txBody>
      </p:sp>
      <p:pic>
        <p:nvPicPr>
          <p:cNvPr id="13" name="Grafika 12" descr="Otwarta dłoń z rośliną z wypełnieniem pełnym">
            <a:extLst>
              <a:ext uri="{FF2B5EF4-FFF2-40B4-BE49-F238E27FC236}">
                <a16:creationId xmlns:a16="http://schemas.microsoft.com/office/drawing/2014/main" id="{BF300745-D881-4901-BB57-425153D55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8874" y="5179153"/>
            <a:ext cx="751466" cy="751466"/>
          </a:xfrm>
          <a:prstGeom prst="rect">
            <a:avLst/>
          </a:prstGeom>
        </p:spPr>
      </p:pic>
      <p:pic>
        <p:nvPicPr>
          <p:cNvPr id="14" name="Grafika 13" descr="Szala sprawiedliwości kontur">
            <a:extLst>
              <a:ext uri="{FF2B5EF4-FFF2-40B4-BE49-F238E27FC236}">
                <a16:creationId xmlns:a16="http://schemas.microsoft.com/office/drawing/2014/main" id="{73AAC345-9EB6-43E0-8B6A-79E46035C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0340" y="4851101"/>
            <a:ext cx="751466" cy="75146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CA795B7-C426-4DBA-A983-D1A62F28231B}"/>
              </a:ext>
            </a:extLst>
          </p:cNvPr>
          <p:cNvSpPr txBox="1"/>
          <p:nvPr/>
        </p:nvSpPr>
        <p:spPr>
          <a:xfrm>
            <a:off x="7442165" y="566513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9051"/>
                </a:solidFill>
              </a:rPr>
              <a:t>Etyka </a:t>
            </a:r>
            <a:br>
              <a:rPr lang="pl-PL" sz="1200" b="1" dirty="0">
                <a:solidFill>
                  <a:srgbClr val="009051"/>
                </a:solidFill>
              </a:rPr>
            </a:br>
            <a:r>
              <a:rPr lang="pl-PL" sz="1200" b="1" dirty="0">
                <a:solidFill>
                  <a:srgbClr val="009051"/>
                </a:solidFill>
              </a:rPr>
              <a:t>i odpowiedzialność społeczna</a:t>
            </a: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599E6D2E-7E20-4F1E-8AE1-E432D4E33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68184"/>
              </p:ext>
            </p:extLst>
          </p:nvPr>
        </p:nvGraphicFramePr>
        <p:xfrm>
          <a:off x="2099802" y="1658900"/>
          <a:ext cx="8426669" cy="307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57A29A-0557-4253-8960-5CDB8BF21879}"/>
              </a:ext>
            </a:extLst>
          </p:cNvPr>
          <p:cNvSpPr txBox="1"/>
          <p:nvPr/>
        </p:nvSpPr>
        <p:spPr>
          <a:xfrm>
            <a:off x="2225045" y="1016182"/>
            <a:ext cx="243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stopień studiów</a:t>
            </a:r>
          </a:p>
        </p:txBody>
      </p:sp>
      <p:pic>
        <p:nvPicPr>
          <p:cNvPr id="20" name="Symbol zastępczy zawartości 4" descr="Głowa z kołami zębatymi kontur">
            <a:extLst>
              <a:ext uri="{FF2B5EF4-FFF2-40B4-BE49-F238E27FC236}">
                <a16:creationId xmlns:a16="http://schemas.microsoft.com/office/drawing/2014/main" id="{3057E3B5-B634-4B6C-8B1F-9EA51C9B8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58126" y="5067788"/>
            <a:ext cx="751466" cy="751466"/>
          </a:xfrm>
        </p:spPr>
      </p:pic>
      <p:pic>
        <p:nvPicPr>
          <p:cNvPr id="22" name="Grafika 21" descr="Żarówka i koło zębate kontur">
            <a:extLst>
              <a:ext uri="{FF2B5EF4-FFF2-40B4-BE49-F238E27FC236}">
                <a16:creationId xmlns:a16="http://schemas.microsoft.com/office/drawing/2014/main" id="{D03BAAFD-D9C9-4559-A51E-734BD9106A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460703" y="4704746"/>
            <a:ext cx="751466" cy="751466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FD4FC5-6610-4E03-98E9-494E445DEC10}"/>
              </a:ext>
            </a:extLst>
          </p:cNvPr>
          <p:cNvSpPr txBox="1"/>
          <p:nvPr/>
        </p:nvSpPr>
        <p:spPr>
          <a:xfrm>
            <a:off x="3076182" y="5449722"/>
            <a:ext cx="1840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Umiejętność analitycznego, 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krytycznego i kreatywnego myślenia</a:t>
            </a:r>
          </a:p>
        </p:txBody>
      </p:sp>
      <p:pic>
        <p:nvPicPr>
          <p:cNvPr id="24" name="Grafika 23" descr="Na zdrowie z wypełnieniem pełnym">
            <a:extLst>
              <a:ext uri="{FF2B5EF4-FFF2-40B4-BE49-F238E27FC236}">
                <a16:creationId xmlns:a16="http://schemas.microsoft.com/office/drawing/2014/main" id="{9FBD6833-2D86-4197-92F1-C70F6039F9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69478" y="5426207"/>
            <a:ext cx="751466" cy="751466"/>
          </a:xfrm>
          <a:prstGeom prst="rect">
            <a:avLst/>
          </a:prstGeom>
        </p:spPr>
      </p:pic>
      <p:pic>
        <p:nvPicPr>
          <p:cNvPr id="25" name="Grafika 24" descr="Grupowa burza mózgów kontur">
            <a:extLst>
              <a:ext uri="{FF2B5EF4-FFF2-40B4-BE49-F238E27FC236}">
                <a16:creationId xmlns:a16="http://schemas.microsoft.com/office/drawing/2014/main" id="{8CED020D-DE31-4B6D-9BB6-3203BF6963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798693" y="4852110"/>
            <a:ext cx="751466" cy="751466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02143D2-E44A-4E4F-A774-D3439636CA1F}"/>
              </a:ext>
            </a:extLst>
          </p:cNvPr>
          <p:cNvSpPr txBox="1"/>
          <p:nvPr/>
        </p:nvSpPr>
        <p:spPr>
          <a:xfrm>
            <a:off x="5576398" y="563356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70C0"/>
                </a:solidFill>
              </a:rPr>
              <a:t>Komunikacja, </a:t>
            </a:r>
            <a:br>
              <a:rPr lang="pl-PL" sz="1200" b="1" dirty="0">
                <a:solidFill>
                  <a:srgbClr val="0070C0"/>
                </a:solidFill>
              </a:rPr>
            </a:br>
            <a:r>
              <a:rPr lang="pl-PL" sz="1200" b="1" dirty="0">
                <a:solidFill>
                  <a:srgbClr val="0070C0"/>
                </a:solidFill>
              </a:rPr>
              <a:t>praca w zespole, </a:t>
            </a:r>
          </a:p>
          <a:p>
            <a:pPr algn="ctr"/>
            <a:r>
              <a:rPr lang="pl-PL" sz="1200" b="1" dirty="0">
                <a:solidFill>
                  <a:srgbClr val="0070C0"/>
                </a:solidFill>
              </a:rPr>
              <a:t>kierowanie zespołem</a:t>
            </a:r>
            <a:endParaRPr lang="pl-PL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7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DD1582FE-8DB2-4EBD-B09C-C7829A72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5" y="108051"/>
            <a:ext cx="8590100" cy="1325563"/>
          </a:xfrm>
        </p:spPr>
        <p:txBody>
          <a:bodyPr>
            <a:noAutofit/>
          </a:bodyPr>
          <a:lstStyle/>
          <a:p>
            <a:r>
              <a:rPr lang="pl-PL" sz="3000" dirty="0">
                <a:solidFill>
                  <a:schemeClr val="accent5">
                    <a:lumMod val="50000"/>
                  </a:schemeClr>
                </a:solidFill>
              </a:rPr>
              <a:t>Wyniki zbiorcze – samoocena studentów 2023/2024</a:t>
            </a:r>
          </a:p>
        </p:txBody>
      </p:sp>
      <p:pic>
        <p:nvPicPr>
          <p:cNvPr id="13" name="Grafika 12" descr="Otwarta dłoń z rośliną z wypełnieniem pełnym">
            <a:extLst>
              <a:ext uri="{FF2B5EF4-FFF2-40B4-BE49-F238E27FC236}">
                <a16:creationId xmlns:a16="http://schemas.microsoft.com/office/drawing/2014/main" id="{BF300745-D881-4901-BB57-425153D55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8874" y="5179153"/>
            <a:ext cx="751466" cy="751466"/>
          </a:xfrm>
          <a:prstGeom prst="rect">
            <a:avLst/>
          </a:prstGeom>
        </p:spPr>
      </p:pic>
      <p:pic>
        <p:nvPicPr>
          <p:cNvPr id="14" name="Grafika 13" descr="Szala sprawiedliwości kontur">
            <a:extLst>
              <a:ext uri="{FF2B5EF4-FFF2-40B4-BE49-F238E27FC236}">
                <a16:creationId xmlns:a16="http://schemas.microsoft.com/office/drawing/2014/main" id="{73AAC345-9EB6-43E0-8B6A-79E46035C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0340" y="4851101"/>
            <a:ext cx="751466" cy="75146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CA795B7-C426-4DBA-A983-D1A62F28231B}"/>
              </a:ext>
            </a:extLst>
          </p:cNvPr>
          <p:cNvSpPr txBox="1"/>
          <p:nvPr/>
        </p:nvSpPr>
        <p:spPr>
          <a:xfrm>
            <a:off x="7442165" y="566513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9051"/>
                </a:solidFill>
              </a:rPr>
              <a:t>Etyka </a:t>
            </a:r>
            <a:br>
              <a:rPr lang="pl-PL" sz="1200" b="1" dirty="0">
                <a:solidFill>
                  <a:srgbClr val="009051"/>
                </a:solidFill>
              </a:rPr>
            </a:br>
            <a:r>
              <a:rPr lang="pl-PL" sz="1200" b="1" dirty="0">
                <a:solidFill>
                  <a:srgbClr val="009051"/>
                </a:solidFill>
              </a:rPr>
              <a:t>i odpowiedzialność społeczna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57A29A-0557-4253-8960-5CDB8BF21879}"/>
              </a:ext>
            </a:extLst>
          </p:cNvPr>
          <p:cNvSpPr txBox="1"/>
          <p:nvPr/>
        </p:nvSpPr>
        <p:spPr>
          <a:xfrm>
            <a:off x="2245568" y="1073072"/>
            <a:ext cx="243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 stopień studiów</a:t>
            </a:r>
          </a:p>
        </p:txBody>
      </p:sp>
      <p:pic>
        <p:nvPicPr>
          <p:cNvPr id="20" name="Symbol zastępczy zawartości 4" descr="Głowa z kołami zębatymi kontur">
            <a:extLst>
              <a:ext uri="{FF2B5EF4-FFF2-40B4-BE49-F238E27FC236}">
                <a16:creationId xmlns:a16="http://schemas.microsoft.com/office/drawing/2014/main" id="{3057E3B5-B634-4B6C-8B1F-9EA51C9B8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58126" y="5067788"/>
            <a:ext cx="751466" cy="751466"/>
          </a:xfrm>
        </p:spPr>
      </p:pic>
      <p:pic>
        <p:nvPicPr>
          <p:cNvPr id="22" name="Grafika 21" descr="Żarówka i koło zębate kontur">
            <a:extLst>
              <a:ext uri="{FF2B5EF4-FFF2-40B4-BE49-F238E27FC236}">
                <a16:creationId xmlns:a16="http://schemas.microsoft.com/office/drawing/2014/main" id="{D03BAAFD-D9C9-4559-A51E-734BD9106A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60703" y="4704746"/>
            <a:ext cx="751466" cy="751466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FD4FC5-6610-4E03-98E9-494E445DEC10}"/>
              </a:ext>
            </a:extLst>
          </p:cNvPr>
          <p:cNvSpPr txBox="1"/>
          <p:nvPr/>
        </p:nvSpPr>
        <p:spPr>
          <a:xfrm>
            <a:off x="3076182" y="5449722"/>
            <a:ext cx="1840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Umiejętność analitycznego, 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14124">
                    <a:lumMod val="75000"/>
                  </a:srgbClr>
                </a:solidFill>
                <a:latin typeface="Calibri" panose="020F0502020204030204"/>
              </a:rPr>
              <a:t>krytycznego i kreatywnego myślenia</a:t>
            </a:r>
          </a:p>
        </p:txBody>
      </p:sp>
      <p:pic>
        <p:nvPicPr>
          <p:cNvPr id="24" name="Grafika 23" descr="Na zdrowie z wypełnieniem pełnym">
            <a:extLst>
              <a:ext uri="{FF2B5EF4-FFF2-40B4-BE49-F238E27FC236}">
                <a16:creationId xmlns:a16="http://schemas.microsoft.com/office/drawing/2014/main" id="{9FBD6833-2D86-4197-92F1-C70F6039F9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69478" y="5426207"/>
            <a:ext cx="751466" cy="751466"/>
          </a:xfrm>
          <a:prstGeom prst="rect">
            <a:avLst/>
          </a:prstGeom>
        </p:spPr>
      </p:pic>
      <p:pic>
        <p:nvPicPr>
          <p:cNvPr id="25" name="Grafika 24" descr="Grupowa burza mózgów kontur">
            <a:extLst>
              <a:ext uri="{FF2B5EF4-FFF2-40B4-BE49-F238E27FC236}">
                <a16:creationId xmlns:a16="http://schemas.microsoft.com/office/drawing/2014/main" id="{8CED020D-DE31-4B6D-9BB6-3203BF6963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98693" y="4852110"/>
            <a:ext cx="751466" cy="751466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02143D2-E44A-4E4F-A774-D3439636CA1F}"/>
              </a:ext>
            </a:extLst>
          </p:cNvPr>
          <p:cNvSpPr txBox="1"/>
          <p:nvPr/>
        </p:nvSpPr>
        <p:spPr>
          <a:xfrm>
            <a:off x="5576398" y="5633566"/>
            <a:ext cx="1963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70C0"/>
                </a:solidFill>
              </a:rPr>
              <a:t>Komunikacja, </a:t>
            </a:r>
            <a:br>
              <a:rPr lang="pl-PL" sz="1200" b="1" dirty="0">
                <a:solidFill>
                  <a:srgbClr val="0070C0"/>
                </a:solidFill>
              </a:rPr>
            </a:br>
            <a:r>
              <a:rPr lang="pl-PL" sz="1200" b="1" dirty="0">
                <a:solidFill>
                  <a:srgbClr val="0070C0"/>
                </a:solidFill>
              </a:rPr>
              <a:t>praca w zespole, </a:t>
            </a:r>
          </a:p>
          <a:p>
            <a:pPr algn="ctr"/>
            <a:r>
              <a:rPr lang="pl-PL" sz="1200" b="1" dirty="0">
                <a:solidFill>
                  <a:srgbClr val="0070C0"/>
                </a:solidFill>
              </a:rPr>
              <a:t>kierowanie zespołem</a:t>
            </a:r>
            <a:endParaRPr lang="pl-PL" sz="1200" dirty="0">
              <a:solidFill>
                <a:srgbClr val="0070C0"/>
              </a:solidFill>
            </a:endParaRPr>
          </a:p>
        </p:txBody>
      </p:sp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E2772800-901C-4FC5-AE9E-A66A79AD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31710"/>
              </p:ext>
            </p:extLst>
          </p:nvPr>
        </p:nvGraphicFramePr>
        <p:xfrm>
          <a:off x="2081047" y="1574304"/>
          <a:ext cx="8590100" cy="323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48603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7921D95-0846-4A85-AD95-0202B35F0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85412"/>
              </p:ext>
            </p:extLst>
          </p:nvPr>
        </p:nvGraphicFramePr>
        <p:xfrm>
          <a:off x="1353086" y="1826070"/>
          <a:ext cx="8855206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C84BE27-D1A0-4F90-B2AF-FF25C3A8F734}"/>
              </a:ext>
            </a:extLst>
          </p:cNvPr>
          <p:cNvCxnSpPr>
            <a:cxnSpLocks/>
          </p:cNvCxnSpPr>
          <p:nvPr/>
        </p:nvCxnSpPr>
        <p:spPr>
          <a:xfrm flipV="1">
            <a:off x="8165954" y="2096814"/>
            <a:ext cx="0" cy="3048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1">
            <a:extLst>
              <a:ext uri="{FF2B5EF4-FFF2-40B4-BE49-F238E27FC236}">
                <a16:creationId xmlns:a16="http://schemas.microsoft.com/office/drawing/2014/main" id="{866ACFBE-5E8F-492C-A734-04AA9DB6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5" y="155349"/>
            <a:ext cx="8590100" cy="132556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Średnia ocen – cele kształcenia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574E811-C8CA-4FF5-BC1B-EE7F9598A5CB}"/>
              </a:ext>
            </a:extLst>
          </p:cNvPr>
          <p:cNvSpPr txBox="1"/>
          <p:nvPr/>
        </p:nvSpPr>
        <p:spPr>
          <a:xfrm>
            <a:off x="2294214" y="1222604"/>
            <a:ext cx="243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stopień studiów</a:t>
            </a:r>
          </a:p>
        </p:txBody>
      </p:sp>
    </p:spTree>
    <p:extLst>
      <p:ext uri="{BB962C8B-B14F-4D97-AF65-F5344CB8AC3E}">
        <p14:creationId xmlns:p14="http://schemas.microsoft.com/office/powerpoint/2010/main" val="35812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1C5374EC-E56A-4613-BE1C-DFB7D8F23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026791"/>
              </p:ext>
            </p:extLst>
          </p:nvPr>
        </p:nvGraphicFramePr>
        <p:xfrm>
          <a:off x="1566914" y="1845404"/>
          <a:ext cx="8832199" cy="376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C954141-9692-42C4-B036-97569789A4D9}"/>
              </a:ext>
            </a:extLst>
          </p:cNvPr>
          <p:cNvCxnSpPr>
            <a:cxnSpLocks/>
          </p:cNvCxnSpPr>
          <p:nvPr/>
        </p:nvCxnSpPr>
        <p:spPr>
          <a:xfrm flipH="1">
            <a:off x="2084669" y="2427872"/>
            <a:ext cx="81288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>
            <a:extLst>
              <a:ext uri="{FF2B5EF4-FFF2-40B4-BE49-F238E27FC236}">
                <a16:creationId xmlns:a16="http://schemas.microsoft.com/office/drawing/2014/main" id="{AE1C4177-6343-48E6-88F8-3E905E78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203" y="44046"/>
            <a:ext cx="9047300" cy="132556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Główne cele kształcenia wg programów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B9AAE5-C85D-4D77-826B-06CC184F0CEB}"/>
              </a:ext>
            </a:extLst>
          </p:cNvPr>
          <p:cNvSpPr txBox="1"/>
          <p:nvPr/>
        </p:nvSpPr>
        <p:spPr>
          <a:xfrm>
            <a:off x="1971021" y="1118760"/>
            <a:ext cx="243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stopień studiów</a:t>
            </a:r>
          </a:p>
        </p:txBody>
      </p:sp>
    </p:spTree>
    <p:extLst>
      <p:ext uri="{BB962C8B-B14F-4D97-AF65-F5344CB8AC3E}">
        <p14:creationId xmlns:p14="http://schemas.microsoft.com/office/powerpoint/2010/main" val="194513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Wnioski i wyzwania na przyszłość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jaki sposób wspomagać, tworzyć warunki do rozwijania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kompetencji przyszłości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UEP?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jaki sposób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oceniać stopień osiągania celów kształcenia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(kompetencyjnych) w UEP?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Włączanie i konfrontowanie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perspektywy różnych interesariuszy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(studenci, nauczyciele akademiccy, przedsiębiorcy, absolwenci, instytucje, itp. –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ocena bezpośrednia i pośrednia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Dziękujemy za obecność!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justyna.majewska@ue.poznan.pl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Cele kształcenia (cele kompetencyjne)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Są efektem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refleksji uczelni nad kompetencjami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w tym umiejętnościami i postawami, których nabycia oczekuje się od studentów w wyniku ukończenia danego programu kształcenia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Stanowią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mapę drogową dla rozwoju/doskonalenia programów kształcenia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i są fundamentem, na którym zbudowana jest ocena programu</a:t>
            </a: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Zapewniają nowoczesną dydaktykę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(cel strategiczny UEP 2025-2028)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Future of Jobs Report 2025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World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Forum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Education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Sustainable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Development (ESD) –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UNESCO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0FF5E7AF-8034-4230-8562-A8BC9152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93" y="0"/>
            <a:ext cx="4837014" cy="6858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6C6F489E-54F1-4F07-8E21-5956AAC0C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E5C48478-3B4B-4927-A496-7DE17EDEA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7" r="6150"/>
          <a:stretch/>
        </p:blipFill>
        <p:spPr>
          <a:xfrm>
            <a:off x="3972910" y="0"/>
            <a:ext cx="4165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A523588-DE10-44B0-B554-4FF93CBEAD37}"/>
              </a:ext>
            </a:extLst>
          </p:cNvPr>
          <p:cNvSpPr txBox="1">
            <a:spLocks/>
          </p:cNvSpPr>
          <p:nvPr/>
        </p:nvSpPr>
        <p:spPr>
          <a:xfrm>
            <a:off x="2867021" y="14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Główne cele kształcenia UEP</a:t>
            </a:r>
          </a:p>
        </p:txBody>
      </p:sp>
      <p:pic>
        <p:nvPicPr>
          <p:cNvPr id="9" name="Symbol zastępczy zawartości 4" descr="Głowa z kołami zębatymi kontur">
            <a:extLst>
              <a:ext uri="{FF2B5EF4-FFF2-40B4-BE49-F238E27FC236}">
                <a16:creationId xmlns:a16="http://schemas.microsoft.com/office/drawing/2014/main" id="{37C2E5E8-4441-4D68-99A6-A6560E0E8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71538" y="1969124"/>
            <a:ext cx="914400" cy="914400"/>
          </a:xfrm>
          <a:prstGeom prst="rect">
            <a:avLst/>
          </a:prstGeom>
        </p:spPr>
      </p:pic>
      <p:pic>
        <p:nvPicPr>
          <p:cNvPr id="10" name="Grafika 9" descr="Żarówka i koło zębate kontur">
            <a:extLst>
              <a:ext uri="{FF2B5EF4-FFF2-40B4-BE49-F238E27FC236}">
                <a16:creationId xmlns:a16="http://schemas.microsoft.com/office/drawing/2014/main" id="{475604EA-1641-473F-9E1C-7E87BAC3B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4746" y="1164340"/>
            <a:ext cx="914400" cy="914400"/>
          </a:xfrm>
          <a:prstGeom prst="rect">
            <a:avLst/>
          </a:prstGeom>
        </p:spPr>
      </p:pic>
      <p:pic>
        <p:nvPicPr>
          <p:cNvPr id="11" name="Grafika 10" descr="Na zdrowie z wypełnieniem pełnym">
            <a:extLst>
              <a:ext uri="{FF2B5EF4-FFF2-40B4-BE49-F238E27FC236}">
                <a16:creationId xmlns:a16="http://schemas.microsoft.com/office/drawing/2014/main" id="{7F9D74B0-2737-453A-9C5E-73FC2690E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95236" y="1972153"/>
            <a:ext cx="914400" cy="914400"/>
          </a:xfrm>
          <a:prstGeom prst="rect">
            <a:avLst/>
          </a:prstGeom>
        </p:spPr>
      </p:pic>
      <p:pic>
        <p:nvPicPr>
          <p:cNvPr id="12" name="Grafika 11" descr="Grupowa burza mózgów kontur">
            <a:extLst>
              <a:ext uri="{FF2B5EF4-FFF2-40B4-BE49-F238E27FC236}">
                <a16:creationId xmlns:a16="http://schemas.microsoft.com/office/drawing/2014/main" id="{125CE81C-9910-483A-90DA-689B388BDC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24743" y="1100652"/>
            <a:ext cx="914400" cy="914400"/>
          </a:xfrm>
          <a:prstGeom prst="rect">
            <a:avLst/>
          </a:prstGeom>
        </p:spPr>
      </p:pic>
      <p:pic>
        <p:nvPicPr>
          <p:cNvPr id="13" name="Grafika 12" descr="Otwarta dłoń z rośliną z wypełnieniem pełnym">
            <a:extLst>
              <a:ext uri="{FF2B5EF4-FFF2-40B4-BE49-F238E27FC236}">
                <a16:creationId xmlns:a16="http://schemas.microsoft.com/office/drawing/2014/main" id="{8C9236A5-EA4B-44AE-8945-4DB7FCF59D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88566" y="1235667"/>
            <a:ext cx="914400" cy="914400"/>
          </a:xfrm>
          <a:prstGeom prst="rect">
            <a:avLst/>
          </a:prstGeom>
        </p:spPr>
      </p:pic>
      <p:pic>
        <p:nvPicPr>
          <p:cNvPr id="14" name="Grafika 13" descr="Szala sprawiedliwości kontur">
            <a:extLst>
              <a:ext uri="{FF2B5EF4-FFF2-40B4-BE49-F238E27FC236}">
                <a16:creationId xmlns:a16="http://schemas.microsoft.com/office/drawing/2014/main" id="{FFEE4624-0617-4D92-8ECF-23442C7523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115410" y="1957454"/>
            <a:ext cx="914400" cy="9144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38EAD8C-4C14-45E1-9B0D-190333A76875}"/>
              </a:ext>
            </a:extLst>
          </p:cNvPr>
          <p:cNvSpPr txBox="1"/>
          <p:nvPr/>
        </p:nvSpPr>
        <p:spPr>
          <a:xfrm>
            <a:off x="2270575" y="3038482"/>
            <a:ext cx="23974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Umiejętność analitycznego, 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krytycznego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i kreatywnego myślenia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3B1AB6C-0F45-484C-9A95-4364D2F24AB3}"/>
              </a:ext>
            </a:extLst>
          </p:cNvPr>
          <p:cNvSpPr txBox="1"/>
          <p:nvPr/>
        </p:nvSpPr>
        <p:spPr>
          <a:xfrm>
            <a:off x="5114010" y="3067564"/>
            <a:ext cx="1963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Komunikacja,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praca w zespole, </a:t>
            </a:r>
          </a:p>
          <a:p>
            <a:pPr algn="ctr"/>
            <a:r>
              <a:rPr lang="pl-PL" b="1" dirty="0">
                <a:solidFill>
                  <a:srgbClr val="0070C0"/>
                </a:solidFill>
              </a:rPr>
              <a:t>kierowanie zespołem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CF2C82F-F374-456A-8443-107C36DD7E71}"/>
              </a:ext>
            </a:extLst>
          </p:cNvPr>
          <p:cNvSpPr txBox="1"/>
          <p:nvPr/>
        </p:nvSpPr>
        <p:spPr>
          <a:xfrm>
            <a:off x="7512470" y="3186992"/>
            <a:ext cx="2120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9051"/>
                </a:solidFill>
              </a:rPr>
              <a:t>Etyka </a:t>
            </a:r>
            <a:br>
              <a:rPr lang="pl-PL" b="1" dirty="0">
                <a:solidFill>
                  <a:srgbClr val="009051"/>
                </a:solidFill>
              </a:rPr>
            </a:br>
            <a:r>
              <a:rPr lang="pl-PL" b="1" dirty="0">
                <a:solidFill>
                  <a:srgbClr val="009051"/>
                </a:solidFill>
              </a:rPr>
              <a:t>i społeczna odpowiedzialność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FAE48A2-61FA-4ACA-B842-EC9346DDAA3A}"/>
              </a:ext>
            </a:extLst>
          </p:cNvPr>
          <p:cNvSpPr txBox="1"/>
          <p:nvPr/>
        </p:nvSpPr>
        <p:spPr>
          <a:xfrm>
            <a:off x="1839310" y="4843153"/>
            <a:ext cx="8513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Cele kształcenia UEP odnoszą się do kompetencji stanowiących połączenie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wiedzy, umiejętności, postaw i cech osobistych, </a:t>
            </a:r>
          </a:p>
          <a:p>
            <a:pPr algn="ctr">
              <a:defRPr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które umożliwiają skuteczne osiąganie celów lub spełnianie określonych standardów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87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1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480" y="6404859"/>
            <a:ext cx="823058" cy="347073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E0EF7DB2-712C-4DBB-B7EE-697A261E0A5C}"/>
              </a:ext>
            </a:extLst>
          </p:cNvPr>
          <p:cNvGrpSpPr/>
          <p:nvPr/>
        </p:nvGrpSpPr>
        <p:grpSpPr>
          <a:xfrm>
            <a:off x="4842740" y="252123"/>
            <a:ext cx="6366535" cy="5890691"/>
            <a:chOff x="449809" y="560987"/>
            <a:chExt cx="8374163" cy="6264467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84E6C4EA-8BD5-4FC7-A382-E0E4CCB9F39B}"/>
                </a:ext>
              </a:extLst>
            </p:cNvPr>
            <p:cNvGrpSpPr/>
            <p:nvPr/>
          </p:nvGrpSpPr>
          <p:grpSpPr>
            <a:xfrm>
              <a:off x="1001972" y="3768782"/>
              <a:ext cx="7227157" cy="2337485"/>
              <a:chOff x="655888" y="5194993"/>
              <a:chExt cx="4992590" cy="2599472"/>
            </a:xfrm>
          </p:grpSpPr>
          <p:sp>
            <p:nvSpPr>
              <p:cNvPr id="14" name="Pole tekstowe 19">
                <a:extLst>
                  <a:ext uri="{FF2B5EF4-FFF2-40B4-BE49-F238E27FC236}">
                    <a16:creationId xmlns:a16="http://schemas.microsoft.com/office/drawing/2014/main" id="{D5A2DE66-1D31-4AFB-9097-688D1CDF390A}"/>
                  </a:ext>
                </a:extLst>
              </p:cNvPr>
              <p:cNvSpPr txBox="1"/>
              <p:nvPr/>
            </p:nvSpPr>
            <p:spPr>
              <a:xfrm>
                <a:off x="655888" y="5194993"/>
                <a:ext cx="1308456" cy="2584876"/>
              </a:xfrm>
              <a:prstGeom prst="rect">
                <a:avLst/>
              </a:prstGeom>
              <a:solidFill>
                <a:schemeClr val="lt1"/>
              </a:solidFill>
              <a:ln w="38100">
                <a:solidFill>
                  <a:srgbClr val="44722C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pl-PL" sz="800" dirty="0"/>
                  <a:t/>
                </a:r>
                <a:br>
                  <a:rPr lang="pl-PL" sz="800" dirty="0"/>
                </a:br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CG1_1: Umiejętność analitycznego myślenia</a:t>
                </a: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CG2_1: Umiejętność kreatywnego i krytycznego myślenia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/>
                </a:r>
                <a:b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</a:br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CG3_1: Umiejętność kreatywnego i krytycznego myślenia</a:t>
                </a:r>
              </a:p>
            </p:txBody>
          </p:sp>
          <p:sp>
            <p:nvSpPr>
              <p:cNvPr id="15" name="Pole tekstowe 20">
                <a:extLst>
                  <a:ext uri="{FF2B5EF4-FFF2-40B4-BE49-F238E27FC236}">
                    <a16:creationId xmlns:a16="http://schemas.microsoft.com/office/drawing/2014/main" id="{5621376C-86F4-45DF-9673-71E9B5D9DF53}"/>
                  </a:ext>
                </a:extLst>
              </p:cNvPr>
              <p:cNvSpPr txBox="1"/>
              <p:nvPr/>
            </p:nvSpPr>
            <p:spPr>
              <a:xfrm>
                <a:off x="2492665" y="5248982"/>
                <a:ext cx="1308456" cy="2545023"/>
              </a:xfrm>
              <a:prstGeom prst="rect">
                <a:avLst/>
              </a:prstGeom>
              <a:solidFill>
                <a:schemeClr val="lt1"/>
              </a:solidFill>
              <a:ln w="38100">
                <a:solidFill>
                  <a:srgbClr val="44722C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CG1_2: Komunikacja i praca zespołowa</a:t>
                </a: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CG2_2: Przywództwo i komunikacja</a:t>
                </a:r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9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900" b="1" i="1" dirty="0"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CG3_2: Znajomość metod badawczych w danej dyscyplinie</a:t>
                </a: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Pole tekstowe 21">
                <a:extLst>
                  <a:ext uri="{FF2B5EF4-FFF2-40B4-BE49-F238E27FC236}">
                    <a16:creationId xmlns:a16="http://schemas.microsoft.com/office/drawing/2014/main" id="{CB8C751F-569C-4060-8382-94A0E9AF1804}"/>
                  </a:ext>
                </a:extLst>
              </p:cNvPr>
              <p:cNvSpPr txBox="1"/>
              <p:nvPr/>
            </p:nvSpPr>
            <p:spPr>
              <a:xfrm>
                <a:off x="4340022" y="5263760"/>
                <a:ext cx="1308456" cy="2530705"/>
              </a:xfrm>
              <a:prstGeom prst="rect">
                <a:avLst/>
              </a:prstGeom>
              <a:solidFill>
                <a:schemeClr val="lt1"/>
              </a:solidFill>
              <a:ln w="38100">
                <a:solidFill>
                  <a:srgbClr val="44722C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sz="800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dirty="0">
                  <a:ea typeface="Times New Roman" panose="02020603050405020304" pitchFamily="18" charset="0"/>
                </a:endParaRPr>
              </a:p>
              <a:p>
                <a:pPr algn="ctr"/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CG1_3: Etyka i społeczna odpowiedzialność</a:t>
                </a: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b="1" i="1" dirty="0">
                  <a:ea typeface="Times New Roman" panose="02020603050405020304" pitchFamily="18" charset="0"/>
                </a:endParaRPr>
              </a:p>
              <a:p>
                <a:pPr algn="ctr"/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CG2_3: Etyka i społeczna odpowiedzialność</a:t>
                </a:r>
              </a:p>
              <a:p>
                <a:pPr algn="ctr"/>
                <a:endParaRPr lang="pl-PL" sz="800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i="1" dirty="0">
                  <a:ea typeface="Times New Roman" panose="02020603050405020304" pitchFamily="18" charset="0"/>
                </a:endParaRPr>
              </a:p>
              <a:p>
                <a:pPr algn="ctr"/>
                <a:endParaRPr lang="pl-PL" sz="800" i="1" dirty="0">
                  <a:ea typeface="Times New Roman" panose="02020603050405020304" pitchFamily="18" charset="0"/>
                </a:endParaRPr>
              </a:p>
              <a:p>
                <a:pPr algn="ctr"/>
                <a:r>
                  <a:rPr lang="pl-PL" sz="950" b="1" dirty="0">
                    <a:solidFill>
                      <a:schemeClr val="accent5">
                        <a:lumMod val="50000"/>
                      </a:schemeClr>
                    </a:solidFill>
                  </a:rPr>
                  <a:t>CG3_3: Etyka i społeczna odpowiedzialność nauki</a:t>
                </a:r>
              </a:p>
              <a:p>
                <a:pPr algn="ctr"/>
                <a:endParaRPr lang="pl-PL" sz="95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endParaRPr lang="pl-PL" sz="800" dirty="0"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" name="Trójkąt 16">
              <a:extLst>
                <a:ext uri="{FF2B5EF4-FFF2-40B4-BE49-F238E27FC236}">
                  <a16:creationId xmlns:a16="http://schemas.microsoft.com/office/drawing/2014/main" id="{6055AE8B-D62B-442B-B864-4A6507A76399}"/>
                </a:ext>
              </a:extLst>
            </p:cNvPr>
            <p:cNvSpPr/>
            <p:nvPr/>
          </p:nvSpPr>
          <p:spPr>
            <a:xfrm>
              <a:off x="449809" y="560987"/>
              <a:ext cx="8359560" cy="2333794"/>
            </a:xfrm>
            <a:prstGeom prst="triangle">
              <a:avLst>
                <a:gd name="adj" fmla="val 50000"/>
              </a:avLst>
            </a:prstGeom>
            <a:solidFill>
              <a:srgbClr val="44722C"/>
            </a:solidFill>
            <a:ln w="38100">
              <a:solidFill>
                <a:srgbClr val="447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sz="2000" b="1" dirty="0"/>
                <a:t>MISJA, WIZJA,  WARTOŚCI </a:t>
              </a:r>
              <a:br>
                <a:rPr lang="pl-PL" sz="2000" b="1" dirty="0"/>
              </a:br>
              <a:r>
                <a:rPr lang="pl-PL" sz="2000" b="1" dirty="0"/>
                <a:t>I STRATEGIA UEP</a:t>
              </a: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FA795F9A-C766-49D2-9658-60E13113E08C}"/>
                </a:ext>
              </a:extLst>
            </p:cNvPr>
            <p:cNvSpPr/>
            <p:nvPr/>
          </p:nvSpPr>
          <p:spPr>
            <a:xfrm>
              <a:off x="678000" y="2865277"/>
              <a:ext cx="2529599" cy="957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47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>
                  <a:solidFill>
                    <a:srgbClr val="C00000"/>
                  </a:solidFill>
                </a:rPr>
                <a:t>Umiejętność analitycznego, </a:t>
              </a:r>
            </a:p>
            <a:p>
              <a:pPr algn="ctr"/>
              <a:r>
                <a:rPr lang="pl-PL" sz="1400" b="1" dirty="0">
                  <a:solidFill>
                    <a:srgbClr val="C00000"/>
                  </a:solidFill>
                </a:rPr>
                <a:t>krytycznego i kreatywnego myślenia</a:t>
              </a: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7D6AEFBC-2838-449F-B932-237EDAB541D2}"/>
                </a:ext>
              </a:extLst>
            </p:cNvPr>
            <p:cNvSpPr/>
            <p:nvPr/>
          </p:nvSpPr>
          <p:spPr>
            <a:xfrm>
              <a:off x="812964" y="6080766"/>
              <a:ext cx="7633252" cy="359843"/>
            </a:xfrm>
            <a:prstGeom prst="rect">
              <a:avLst/>
            </a:prstGeom>
            <a:solidFill>
              <a:srgbClr val="44722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65FB3EA-A007-49FE-B37C-CFDC7C6F872A}"/>
                </a:ext>
              </a:extLst>
            </p:cNvPr>
            <p:cNvSpPr/>
            <p:nvPr/>
          </p:nvSpPr>
          <p:spPr>
            <a:xfrm>
              <a:off x="464413" y="6465611"/>
              <a:ext cx="8359559" cy="359843"/>
            </a:xfrm>
            <a:prstGeom prst="rect">
              <a:avLst/>
            </a:prstGeom>
            <a:solidFill>
              <a:srgbClr val="44722C"/>
            </a:solidFill>
            <a:ln w="38100">
              <a:solidFill>
                <a:srgbClr val="447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1D32CF-BE0E-44B1-803F-1A98B72517DD}"/>
              </a:ext>
            </a:extLst>
          </p:cNvPr>
          <p:cNvSpPr txBox="1"/>
          <p:nvPr/>
        </p:nvSpPr>
        <p:spPr>
          <a:xfrm>
            <a:off x="484058" y="1767978"/>
            <a:ext cx="37011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Cele kompetencyjne </a:t>
            </a:r>
          </a:p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są efektem refleksji uczelni nad kompetencjami, w tym umiejętnościami i postawami, których nabycia oczekuje się od studentów w wyniku ukończenia danego programu kształcenia</a:t>
            </a:r>
            <a:endParaRPr lang="pl-PL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15F6E71-9E2C-47AB-A520-71E3D73B0622}"/>
              </a:ext>
            </a:extLst>
          </p:cNvPr>
          <p:cNvSpPr txBox="1"/>
          <p:nvPr/>
        </p:nvSpPr>
        <p:spPr>
          <a:xfrm>
            <a:off x="0" y="3364892"/>
            <a:ext cx="20854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  <a:t>Zarządzenie nr 19/2025 Rektora Uniwersytetu Ekonomicznego w Poznaniu </a:t>
            </a:r>
            <a:b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  <a:t>z dnia 13 marca 2025 roku </a:t>
            </a:r>
            <a:b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200" b="1" i="1" dirty="0">
                <a:solidFill>
                  <a:schemeClr val="accent5">
                    <a:lumMod val="50000"/>
                  </a:schemeClr>
                </a:solidFill>
              </a:rPr>
              <a:t>w sprawie celów kształcenia </a:t>
            </a:r>
            <a: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  <a:t>na studiach pierwszego i drugiego stopnia oraz w Szkole Doktorskiej oraz </a:t>
            </a:r>
            <a:r>
              <a:rPr lang="pl-PL" sz="1200" b="1" i="1" dirty="0">
                <a:solidFill>
                  <a:schemeClr val="accent5">
                    <a:lumMod val="50000"/>
                  </a:schemeClr>
                </a:solidFill>
              </a:rPr>
              <a:t>procesu oceny stopnia ich osiągnięcia</a:t>
            </a:r>
          </a:p>
          <a:p>
            <a:pPr algn="ctr"/>
            <a: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200" i="1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3A2A99B-D054-469E-9C88-567ED3CED2EA}"/>
              </a:ext>
            </a:extLst>
          </p:cNvPr>
          <p:cNvSpPr/>
          <p:nvPr/>
        </p:nvSpPr>
        <p:spPr>
          <a:xfrm>
            <a:off x="2812655" y="3489944"/>
            <a:ext cx="8265059" cy="505579"/>
          </a:xfrm>
          <a:prstGeom prst="rect">
            <a:avLst/>
          </a:prstGeom>
          <a:noFill/>
          <a:ln w="28575">
            <a:solidFill>
              <a:srgbClr val="06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Studia pierwszego stopnia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BF40EF57-AEBF-4798-8021-E301C891E65A}"/>
              </a:ext>
            </a:extLst>
          </p:cNvPr>
          <p:cNvSpPr/>
          <p:nvPr/>
        </p:nvSpPr>
        <p:spPr>
          <a:xfrm>
            <a:off x="2832792" y="4102604"/>
            <a:ext cx="8265059" cy="527151"/>
          </a:xfrm>
          <a:prstGeom prst="rect">
            <a:avLst/>
          </a:prstGeom>
          <a:noFill/>
          <a:ln w="28575">
            <a:solidFill>
              <a:srgbClr val="06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Studia drugiego stopnia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0AEC796-21E5-4757-840A-CF36BC1BF7A2}"/>
              </a:ext>
            </a:extLst>
          </p:cNvPr>
          <p:cNvSpPr/>
          <p:nvPr/>
        </p:nvSpPr>
        <p:spPr>
          <a:xfrm>
            <a:off x="2832792" y="4736835"/>
            <a:ext cx="8265059" cy="527151"/>
          </a:xfrm>
          <a:prstGeom prst="rect">
            <a:avLst/>
          </a:prstGeom>
          <a:noFill/>
          <a:ln w="28575">
            <a:solidFill>
              <a:srgbClr val="06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Szkoła Doktorska</a:t>
            </a:r>
          </a:p>
        </p:txBody>
      </p:sp>
      <p:sp>
        <p:nvSpPr>
          <p:cNvPr id="24" name="Strzałka w dół 6">
            <a:extLst>
              <a:ext uri="{FF2B5EF4-FFF2-40B4-BE49-F238E27FC236}">
                <a16:creationId xmlns:a16="http://schemas.microsoft.com/office/drawing/2014/main" id="{D5C09504-4EE6-406A-AEA1-9EDC82820B18}"/>
              </a:ext>
            </a:extLst>
          </p:cNvPr>
          <p:cNvSpPr/>
          <p:nvPr/>
        </p:nvSpPr>
        <p:spPr>
          <a:xfrm rot="16200000">
            <a:off x="2077264" y="3970403"/>
            <a:ext cx="588242" cy="702145"/>
          </a:xfrm>
          <a:prstGeom prst="downArrow">
            <a:avLst/>
          </a:prstGeom>
          <a:solidFill>
            <a:srgbClr val="44722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4654641-B1D2-4A39-8777-F8D1DB7378A4}"/>
              </a:ext>
            </a:extLst>
          </p:cNvPr>
          <p:cNvSpPr/>
          <p:nvPr/>
        </p:nvSpPr>
        <p:spPr>
          <a:xfrm>
            <a:off x="7048220" y="2423273"/>
            <a:ext cx="1923151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447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70C0"/>
                </a:solidFill>
              </a:rPr>
              <a:t>Komunikacja, </a:t>
            </a:r>
            <a:br>
              <a:rPr lang="pl-PL" sz="1400" b="1" dirty="0">
                <a:solidFill>
                  <a:srgbClr val="0070C0"/>
                </a:solidFill>
              </a:rPr>
            </a:br>
            <a:r>
              <a:rPr lang="pl-PL" sz="1400" b="1" dirty="0">
                <a:solidFill>
                  <a:srgbClr val="0070C0"/>
                </a:solidFill>
              </a:rPr>
              <a:t>praca w zespole, </a:t>
            </a:r>
          </a:p>
          <a:p>
            <a:pPr algn="ctr"/>
            <a:r>
              <a:rPr lang="pl-PL" sz="1400" b="1" dirty="0">
                <a:solidFill>
                  <a:srgbClr val="0070C0"/>
                </a:solidFill>
              </a:rPr>
              <a:t>kierowanie zespołem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B927FC9-12C8-4F34-A905-0806A1074403}"/>
              </a:ext>
            </a:extLst>
          </p:cNvPr>
          <p:cNvSpPr/>
          <p:nvPr/>
        </p:nvSpPr>
        <p:spPr>
          <a:xfrm>
            <a:off x="9080539" y="2418924"/>
            <a:ext cx="1923151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447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9051"/>
                </a:solidFill>
              </a:rPr>
              <a:t>Etyka </a:t>
            </a:r>
            <a:br>
              <a:rPr lang="pl-PL" sz="1400" b="1" dirty="0">
                <a:solidFill>
                  <a:srgbClr val="009051"/>
                </a:solidFill>
              </a:rPr>
            </a:br>
            <a:r>
              <a:rPr lang="pl-PL" sz="1400" b="1" dirty="0">
                <a:solidFill>
                  <a:srgbClr val="009051"/>
                </a:solidFill>
              </a:rPr>
              <a:t>i odpowiedzialność społeczna</a:t>
            </a:r>
          </a:p>
        </p:txBody>
      </p:sp>
      <p:sp>
        <p:nvSpPr>
          <p:cNvPr id="27" name="Strzałka w dół 6">
            <a:extLst>
              <a:ext uri="{FF2B5EF4-FFF2-40B4-BE49-F238E27FC236}">
                <a16:creationId xmlns:a16="http://schemas.microsoft.com/office/drawing/2014/main" id="{821FB58D-79E1-41A6-B41E-07F75660BF55}"/>
              </a:ext>
            </a:extLst>
          </p:cNvPr>
          <p:cNvSpPr/>
          <p:nvPr/>
        </p:nvSpPr>
        <p:spPr>
          <a:xfrm rot="16200000">
            <a:off x="4233978" y="2535349"/>
            <a:ext cx="588242" cy="702145"/>
          </a:xfrm>
          <a:prstGeom prst="downArrow">
            <a:avLst/>
          </a:prstGeom>
          <a:solidFill>
            <a:srgbClr val="44722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093D27C0-FFC3-4D82-AABF-40E33BE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14" y="475921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Cele kształcenia UEP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001D7F8-68C6-4176-B789-118E052A3CCA}"/>
              </a:ext>
            </a:extLst>
          </p:cNvPr>
          <p:cNvSpPr txBox="1"/>
          <p:nvPr/>
        </p:nvSpPr>
        <p:spPr>
          <a:xfrm>
            <a:off x="25961" y="5211219"/>
            <a:ext cx="26999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(poprzednio: Zarządzenie nr 94/2021)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4158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2" y="-2864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DF8BDDFE-5606-4D5C-B44D-BF3B5C28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57" y="37764"/>
            <a:ext cx="9047300" cy="132556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Główne i szczegółowe cele kształcenia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BB61D31-3F3B-472C-BA2F-4E3E3138EFE3}"/>
              </a:ext>
            </a:extLst>
          </p:cNvPr>
          <p:cNvGrpSpPr/>
          <p:nvPr/>
        </p:nvGrpSpPr>
        <p:grpSpPr>
          <a:xfrm>
            <a:off x="1838188" y="1447538"/>
            <a:ext cx="9205556" cy="4447171"/>
            <a:chOff x="387206" y="1650095"/>
            <a:chExt cx="9205556" cy="444717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0EAFF97-6BD1-4C19-9583-140740053884}"/>
                </a:ext>
              </a:extLst>
            </p:cNvPr>
            <p:cNvSpPr/>
            <p:nvPr/>
          </p:nvSpPr>
          <p:spPr>
            <a:xfrm>
              <a:off x="387206" y="2941741"/>
              <a:ext cx="3176677" cy="111049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4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CG1_1. Umiejętność analitycznego myślenia</a:t>
              </a:r>
            </a:p>
            <a:p>
              <a:pPr algn="ctr">
                <a:defRPr/>
              </a:pPr>
              <a:r>
                <a:rPr lang="pl-PL" sz="11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Absolwent potrafi zastosować wiedzę i umiejętności charakterystyczne dla swojego kierunku studiów do rozwiązywania problemów gospodarczych</a:t>
              </a:r>
              <a:endParaRPr lang="pl-PL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55C9DD8C-6DBE-4DFC-B685-18C81819011A}"/>
                </a:ext>
              </a:extLst>
            </p:cNvPr>
            <p:cNvSpPr/>
            <p:nvPr/>
          </p:nvSpPr>
          <p:spPr>
            <a:xfrm>
              <a:off x="3866862" y="2925257"/>
              <a:ext cx="2448273" cy="111049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4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CG1_2. Komunikacja i praca zespołowa</a:t>
              </a:r>
            </a:p>
            <a:p>
              <a:pPr algn="ctr">
                <a:defRPr/>
              </a:pPr>
              <a:r>
                <a:rPr lang="pl-PL" sz="1100" i="1" dirty="0">
                  <a:solidFill>
                    <a:srgbClr val="000000"/>
                  </a:solidFill>
                  <a:cs typeface="Arial"/>
                </a:rPr>
                <a:t>Absolwent skutecznie komunikuje się </a:t>
              </a:r>
              <a:br>
                <a:rPr lang="pl-PL" sz="1100" i="1" dirty="0">
                  <a:solidFill>
                    <a:srgbClr val="000000"/>
                  </a:solidFill>
                  <a:cs typeface="Arial"/>
                </a:rPr>
              </a:br>
              <a:r>
                <a:rPr lang="pl-PL" sz="1100" i="1" dirty="0">
                  <a:solidFill>
                    <a:srgbClr val="000000"/>
                  </a:solidFill>
                  <a:cs typeface="Arial"/>
                </a:rPr>
                <a:t>w środowisku biznesowym i potrafi działać w zespole</a:t>
              </a:r>
              <a:endParaRPr lang="pl-PL" sz="12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242BA3A2-6D27-481F-942B-8A6570034F28}"/>
                </a:ext>
              </a:extLst>
            </p:cNvPr>
            <p:cNvSpPr/>
            <p:nvPr/>
          </p:nvSpPr>
          <p:spPr>
            <a:xfrm>
              <a:off x="6550419" y="2932075"/>
              <a:ext cx="3042343" cy="11036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400" b="1" dirty="0">
                  <a:solidFill>
                    <a:srgbClr val="009051"/>
                  </a:solidFill>
                </a:rPr>
                <a:t>CG1_3. Etyka i społeczna odpowiedzialność</a:t>
              </a:r>
            </a:p>
            <a:p>
              <a:pPr algn="ctr">
                <a:defRPr/>
              </a:pPr>
              <a:r>
                <a:rPr lang="pl-PL" sz="1100" i="1" dirty="0">
                  <a:solidFill>
                    <a:srgbClr val="000000"/>
                  </a:solidFill>
                  <a:cs typeface="Arial"/>
                </a:rPr>
                <a:t>Absolwent postępuje etycznie i popiera działania wspierające zrównoważony rozwój w relacjach </a:t>
              </a:r>
              <a:br>
                <a:rPr lang="pl-PL" sz="1100" i="1" dirty="0">
                  <a:solidFill>
                    <a:srgbClr val="000000"/>
                  </a:solidFill>
                  <a:cs typeface="Arial"/>
                </a:rPr>
              </a:br>
              <a:r>
                <a:rPr lang="pl-PL" sz="1100" i="1" dirty="0">
                  <a:solidFill>
                    <a:srgbClr val="000000"/>
                  </a:solidFill>
                  <a:cs typeface="Arial"/>
                </a:rPr>
                <a:t>z szerokim gronem interesariuszy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81AE1E0-8986-4853-8D44-3E4124F507AA}"/>
                </a:ext>
              </a:extLst>
            </p:cNvPr>
            <p:cNvSpPr/>
            <p:nvPr/>
          </p:nvSpPr>
          <p:spPr>
            <a:xfrm>
              <a:off x="3650839" y="1650095"/>
              <a:ext cx="2880320" cy="64807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2200" b="1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pierwszy stopień</a:t>
              </a: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724E5034-B4E2-4A4F-9DAA-8A2BFC1ADD27}"/>
                </a:ext>
              </a:extLst>
            </p:cNvPr>
            <p:cNvSpPr/>
            <p:nvPr/>
          </p:nvSpPr>
          <p:spPr>
            <a:xfrm>
              <a:off x="2135290" y="4530018"/>
              <a:ext cx="1996326" cy="58393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CS1_1.1. rozumie strukturę </a:t>
              </a:r>
              <a:br>
                <a:rPr lang="pl-PL" sz="1100" dirty="0">
                  <a:solidFill>
                    <a:srgbClr val="000000"/>
                  </a:solidFill>
                  <a:cs typeface="Arial"/>
                </a:rPr>
              </a:b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i elementy problemu gospodarczego</a:t>
              </a: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4913787-5C89-441D-A6CB-0745276CC3F6}"/>
                </a:ext>
              </a:extLst>
            </p:cNvPr>
            <p:cNvSpPr/>
            <p:nvPr/>
          </p:nvSpPr>
          <p:spPr>
            <a:xfrm>
              <a:off x="2155566" y="5206864"/>
              <a:ext cx="1976051" cy="54708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CS1_1.2. właściwie wykorzystuje techniki, metody </a:t>
              </a:r>
              <a:br>
                <a:rPr lang="pl-PL" sz="1100" dirty="0">
                  <a:solidFill>
                    <a:srgbClr val="000000"/>
                  </a:solidFill>
                  <a:cs typeface="Arial"/>
                </a:rPr>
              </a:b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i modele analityczne</a:t>
              </a:r>
            </a:p>
          </p:txBody>
        </p: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B8006E67-1159-48C4-AF58-92568B3CBC22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4045419"/>
              <a:ext cx="0" cy="1522502"/>
            </a:xfrm>
            <a:prstGeom prst="line">
              <a:avLst/>
            </a:prstGeom>
            <a:ln w="12700">
              <a:headEnd type="triangl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9F826BD1-D6EC-4A2D-869E-4389F6834A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4775834"/>
              <a:ext cx="4320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B033AED0-0B7D-4739-8BAA-BB5021C2830C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79" y="5567921"/>
              <a:ext cx="4320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686848C2-D318-4E8F-AFC4-04E2E4752352}"/>
                </a:ext>
              </a:extLst>
            </p:cNvPr>
            <p:cNvSpPr/>
            <p:nvPr/>
          </p:nvSpPr>
          <p:spPr>
            <a:xfrm>
              <a:off x="4787154" y="4566560"/>
              <a:ext cx="1742023" cy="54739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CS1_2.1. rozumie i stosuje zasady pracy grupowej</a:t>
              </a: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A3407A24-335E-422E-B950-B1F0FB5B7CBD}"/>
                </a:ext>
              </a:extLst>
            </p:cNvPr>
            <p:cNvSpPr/>
            <p:nvPr/>
          </p:nvSpPr>
          <p:spPr>
            <a:xfrm>
              <a:off x="4787154" y="5231261"/>
              <a:ext cx="1742021" cy="54708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CS1_2.2. skutecznie komunikuje się w formie ustnej i pisemnej</a:t>
              </a:r>
            </a:p>
          </p:txBody>
        </p: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E2EA35F4-09DF-490A-9967-E7DB13E781FA}"/>
                </a:ext>
              </a:extLst>
            </p:cNvPr>
            <p:cNvCxnSpPr>
              <a:cxnSpLocks/>
            </p:cNvCxnSpPr>
            <p:nvPr/>
          </p:nvCxnSpPr>
          <p:spPr>
            <a:xfrm>
              <a:off x="4341271" y="4045419"/>
              <a:ext cx="0" cy="1512057"/>
            </a:xfrm>
            <a:prstGeom prst="line">
              <a:avLst/>
            </a:prstGeom>
            <a:ln w="12700">
              <a:headEnd type="triangl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328A6A72-7A55-4046-807B-6A7C98A940B0}"/>
                </a:ext>
              </a:extLst>
            </p:cNvPr>
            <p:cNvCxnSpPr>
              <a:cxnSpLocks/>
            </p:cNvCxnSpPr>
            <p:nvPr/>
          </p:nvCxnSpPr>
          <p:spPr>
            <a:xfrm>
              <a:off x="4341271" y="4775834"/>
              <a:ext cx="4320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46AA44FD-F5C6-414E-BF07-205E67102DAC}"/>
                </a:ext>
              </a:extLst>
            </p:cNvPr>
            <p:cNvCxnSpPr>
              <a:cxnSpLocks/>
            </p:cNvCxnSpPr>
            <p:nvPr/>
          </p:nvCxnSpPr>
          <p:spPr>
            <a:xfrm>
              <a:off x="4341271" y="5567143"/>
              <a:ext cx="4320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7776E5CC-ECB0-443F-9422-C9500AFDA025}"/>
                </a:ext>
              </a:extLst>
            </p:cNvPr>
            <p:cNvSpPr/>
            <p:nvPr/>
          </p:nvSpPr>
          <p:spPr>
            <a:xfrm>
              <a:off x="7182178" y="4474506"/>
              <a:ext cx="2277878" cy="67409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CS1_3.1. rozumie i docenia zasady zrównoważonego rozwoju i ich zastosowanie w biznesie</a:t>
              </a:r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1E996A10-13DC-40A4-AC4D-EFC7AAA267B8}"/>
                </a:ext>
              </a:extLst>
            </p:cNvPr>
            <p:cNvSpPr/>
            <p:nvPr/>
          </p:nvSpPr>
          <p:spPr>
            <a:xfrm>
              <a:off x="7192919" y="5285886"/>
              <a:ext cx="2277879" cy="67409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l-PL" sz="1200" dirty="0">
                  <a:solidFill>
                    <a:srgbClr val="000000"/>
                  </a:solidFill>
                  <a:cs typeface="Arial"/>
                </a:rPr>
                <a:t>CS1_ 3.2. </a:t>
              </a:r>
              <a:r>
                <a:rPr lang="pl-PL" sz="1100" dirty="0">
                  <a:solidFill>
                    <a:srgbClr val="000000"/>
                  </a:solidFill>
                  <a:cs typeface="Arial"/>
                </a:rPr>
                <a:t>stosuje etyczne standardy akademickie i biznesowe, uwzględniając aspekty środowiskowe i społeczne</a:t>
              </a:r>
            </a:p>
          </p:txBody>
        </p: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DCDA8C3C-B967-4491-A29B-735A358711F9}"/>
                </a:ext>
              </a:extLst>
            </p:cNvPr>
            <p:cNvCxnSpPr>
              <a:cxnSpLocks/>
            </p:cNvCxnSpPr>
            <p:nvPr/>
          </p:nvCxnSpPr>
          <p:spPr>
            <a:xfrm>
              <a:off x="6750131" y="4035752"/>
              <a:ext cx="0" cy="1531391"/>
            </a:xfrm>
            <a:prstGeom prst="line">
              <a:avLst/>
            </a:prstGeom>
            <a:ln w="12700">
              <a:headEnd type="triangl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25CD0B17-B930-47CC-9128-26FCAB22028A}"/>
                </a:ext>
              </a:extLst>
            </p:cNvPr>
            <p:cNvCxnSpPr>
              <a:cxnSpLocks/>
            </p:cNvCxnSpPr>
            <p:nvPr/>
          </p:nvCxnSpPr>
          <p:spPr>
            <a:xfrm>
              <a:off x="6750131" y="4775834"/>
              <a:ext cx="4320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983C93FF-05BF-43B6-819E-652442D58024}"/>
                </a:ext>
              </a:extLst>
            </p:cNvPr>
            <p:cNvCxnSpPr>
              <a:cxnSpLocks/>
            </p:cNvCxnSpPr>
            <p:nvPr/>
          </p:nvCxnSpPr>
          <p:spPr>
            <a:xfrm>
              <a:off x="6750131" y="5567143"/>
              <a:ext cx="43204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3C770D3-EC11-4DC4-B0A9-B98F4ADEE6A1}"/>
                </a:ext>
              </a:extLst>
            </p:cNvPr>
            <p:cNvSpPr txBox="1"/>
            <p:nvPr/>
          </p:nvSpPr>
          <p:spPr>
            <a:xfrm>
              <a:off x="423647" y="4474506"/>
              <a:ext cx="11687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1400" b="1" dirty="0">
                  <a:solidFill>
                    <a:schemeClr val="accent5">
                      <a:lumMod val="50000"/>
                    </a:schemeClr>
                  </a:solidFill>
                </a:rPr>
                <a:t>Cele szczegółowe </a:t>
              </a:r>
              <a:r>
                <a:rPr lang="pl-PL" sz="1400" dirty="0">
                  <a:solidFill>
                    <a:schemeClr val="accent5">
                      <a:lumMod val="50000"/>
                    </a:schemeClr>
                  </a:solidFill>
                </a:rPr>
                <a:t>oceniane m.in. za pomocą </a:t>
              </a:r>
              <a:r>
                <a:rPr lang="pl-PL" sz="1400" b="1" dirty="0" err="1">
                  <a:solidFill>
                    <a:schemeClr val="accent5">
                      <a:lumMod val="50000"/>
                    </a:schemeClr>
                  </a:solidFill>
                </a:rPr>
                <a:t>rubrics</a:t>
              </a:r>
              <a:endParaRPr lang="pl-PL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4E08B292-4374-4B10-8C24-E19981E85E3B}"/>
                </a:ext>
              </a:extLst>
            </p:cNvPr>
            <p:cNvCxnSpPr>
              <a:cxnSpLocks/>
            </p:cNvCxnSpPr>
            <p:nvPr/>
          </p:nvCxnSpPr>
          <p:spPr>
            <a:xfrm>
              <a:off x="1974416" y="2622822"/>
              <a:ext cx="609717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629071AD-8EF1-47C9-A28D-68F7C65A678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1974417" y="2622823"/>
              <a:ext cx="1128" cy="31891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C99DADFC-BA5E-47A1-9518-E103E51BD2DA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8071591" y="2622821"/>
              <a:ext cx="0" cy="3092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25A474DB-C019-41D4-B993-5E39887D9D86}"/>
                </a:ext>
              </a:extLst>
            </p:cNvPr>
            <p:cNvCxnSpPr>
              <a:cxnSpLocks/>
              <a:stCxn id="13" idx="2"/>
              <a:endCxn id="11" idx="0"/>
            </p:cNvCxnSpPr>
            <p:nvPr/>
          </p:nvCxnSpPr>
          <p:spPr>
            <a:xfrm>
              <a:off x="5090999" y="2298167"/>
              <a:ext cx="0" cy="627090"/>
            </a:xfrm>
            <a:prstGeom prst="line">
              <a:avLst/>
            </a:prstGeom>
            <a:ln w="12700">
              <a:headEnd type="triangl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B5C00623-5821-4C9E-90A1-2EAC4020353E}"/>
                </a:ext>
              </a:extLst>
            </p:cNvPr>
            <p:cNvSpPr/>
            <p:nvPr/>
          </p:nvSpPr>
          <p:spPr>
            <a:xfrm>
              <a:off x="387206" y="4247322"/>
              <a:ext cx="9205556" cy="18499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D2E5D9D-7BEF-45F4-9BEA-8E6E8CC46C23}"/>
              </a:ext>
            </a:extLst>
          </p:cNvPr>
          <p:cNvSpPr txBox="1"/>
          <p:nvPr/>
        </p:nvSpPr>
        <p:spPr>
          <a:xfrm>
            <a:off x="311633" y="4047445"/>
            <a:ext cx="1256592" cy="184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1" dirty="0" err="1">
                <a:solidFill>
                  <a:schemeClr val="accent5">
                    <a:lumMod val="50000"/>
                  </a:schemeClr>
                </a:solidFill>
              </a:rPr>
              <a:t>rubrics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– zestaw kryteriów do oceny przyjętych celów i wyników nauczania</a:t>
            </a:r>
          </a:p>
        </p:txBody>
      </p:sp>
    </p:spTree>
    <p:extLst>
      <p:ext uri="{BB962C8B-B14F-4D97-AF65-F5344CB8AC3E}">
        <p14:creationId xmlns:p14="http://schemas.microsoft.com/office/powerpoint/2010/main" val="116655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61D20ACD-2D9E-220A-11FE-55E6865A44B7}"/>
              </a:ext>
            </a:extLst>
          </p:cNvPr>
          <p:cNvGrpSpPr/>
          <p:nvPr/>
        </p:nvGrpSpPr>
        <p:grpSpPr>
          <a:xfrm>
            <a:off x="2175641" y="591206"/>
            <a:ext cx="7543800" cy="5289331"/>
            <a:chOff x="0" y="-2"/>
            <a:chExt cx="8487123" cy="4829432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7D740972-6726-4FCF-B435-4DBA3E6055C6}"/>
                </a:ext>
              </a:extLst>
            </p:cNvPr>
            <p:cNvSpPr/>
            <p:nvPr/>
          </p:nvSpPr>
          <p:spPr>
            <a:xfrm>
              <a:off x="2915949" y="-2"/>
              <a:ext cx="2664000" cy="12969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 </a:t>
              </a:r>
              <a:r>
                <a:rPr lang="en-US" sz="1200" b="1" dirty="0">
                  <a:solidFill>
                    <a:schemeClr val="tx1"/>
                  </a:solidFill>
                </a:rPr>
                <a:t>1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–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określenie, co student powinien wiedzieć i umieć po ukończeniu studiów - ustalenie </a:t>
              </a:r>
              <a:r>
                <a:rPr lang="pl-PL" sz="1200" b="1" dirty="0">
                  <a:solidFill>
                    <a:srgbClr val="C00000"/>
                  </a:solidFill>
                </a:rPr>
                <a:t>celów głównych (CG) i celów szczegółowych (CS) </a:t>
              </a: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61747D3-0E30-4015-BAF4-7BCAD2F492A4}"/>
                </a:ext>
              </a:extLst>
            </p:cNvPr>
            <p:cNvSpPr/>
            <p:nvPr/>
          </p:nvSpPr>
          <p:spPr>
            <a:xfrm>
              <a:off x="5823123" y="1077656"/>
              <a:ext cx="2664000" cy="103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 2</a:t>
              </a:r>
              <a:r>
                <a:rPr lang="en-US" sz="1200" b="1" dirty="0">
                  <a:solidFill>
                    <a:schemeClr val="tx1"/>
                  </a:solidFill>
                </a:rPr>
                <a:t> –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określenie metod </a:t>
              </a:r>
              <a:b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i narzędzi </a:t>
              </a:r>
              <a:r>
                <a:rPr lang="pl-PL" sz="1200" b="1" dirty="0">
                  <a:solidFill>
                    <a:srgbClr val="C00000"/>
                  </a:solidFill>
                </a:rPr>
                <a:t>oceny osiągnięcia efektów uczenia się 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- opracowanie </a:t>
              </a:r>
              <a:r>
                <a:rPr lang="pl-PL" sz="1200" b="1" i="1" dirty="0" err="1">
                  <a:solidFill>
                    <a:schemeClr val="accent5">
                      <a:lumMod val="50000"/>
                    </a:schemeClr>
                  </a:solidFill>
                </a:rPr>
                <a:t>rubrics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, kwestionariuszy ankiety, formularzy oceny</a:t>
              </a:r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E9704F8C-1D14-4B40-AA9A-1C930C97F299}"/>
                </a:ext>
              </a:extLst>
            </p:cNvPr>
            <p:cNvSpPr/>
            <p:nvPr/>
          </p:nvSpPr>
          <p:spPr>
            <a:xfrm>
              <a:off x="5823123" y="2712922"/>
              <a:ext cx="2664000" cy="103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</a:t>
              </a:r>
              <a:r>
                <a:rPr lang="en-US" sz="1200" b="1" dirty="0">
                  <a:solidFill>
                    <a:schemeClr val="tx1"/>
                  </a:solidFill>
                </a:rPr>
                <a:t> 3 –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gromadzenie i analiza danych - projektowanie map programów studiów; </a:t>
              </a:r>
              <a:b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pomiar, analiza i raportowanie</a:t>
              </a: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F598B541-EC16-4955-96FD-DE92B04863AB}"/>
                </a:ext>
              </a:extLst>
            </p:cNvPr>
            <p:cNvSpPr/>
            <p:nvPr/>
          </p:nvSpPr>
          <p:spPr>
            <a:xfrm>
              <a:off x="2915949" y="3798230"/>
              <a:ext cx="2664000" cy="103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</a:t>
              </a:r>
              <a:r>
                <a:rPr lang="en-US" sz="1200" b="1" dirty="0">
                  <a:solidFill>
                    <a:schemeClr val="tx1"/>
                  </a:solidFill>
                </a:rPr>
                <a:t> 4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–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 zalecane korekty programu i rekomendowane ulepszenia w celu zamknięcia pętli ewaluacji</a:t>
              </a:r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41D4BBDB-CAFB-45E3-9A00-15FD3B139268}"/>
                </a:ext>
              </a:extLst>
            </p:cNvPr>
            <p:cNvSpPr/>
            <p:nvPr/>
          </p:nvSpPr>
          <p:spPr>
            <a:xfrm>
              <a:off x="8846" y="2724529"/>
              <a:ext cx="2664000" cy="103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pl-PL" sz="1200" b="1" dirty="0">
                  <a:solidFill>
                    <a:schemeClr val="tx1"/>
                  </a:solidFill>
                </a:rPr>
                <a:t>5 </a:t>
              </a:r>
              <a:r>
                <a:rPr lang="en-US" sz="1200" b="1" dirty="0">
                  <a:solidFill>
                    <a:schemeClr val="tx1"/>
                  </a:solidFill>
                </a:rPr>
                <a:t>–</a:t>
              </a:r>
              <a:r>
                <a:rPr lang="pl-PL" sz="1200" b="1" dirty="0">
                  <a:solidFill>
                    <a:schemeClr val="tx1"/>
                  </a:solidFill>
                </a:rPr>
                <a:t> 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wdrożenie zaleceń zmian do programów i praktyki nauczania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281BFE81-7EE8-4132-9B12-F22CCB3C9420}"/>
                </a:ext>
              </a:extLst>
            </p:cNvPr>
            <p:cNvSpPr/>
            <p:nvPr/>
          </p:nvSpPr>
          <p:spPr>
            <a:xfrm>
              <a:off x="0" y="1077656"/>
              <a:ext cx="2664000" cy="103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tx1"/>
                  </a:solidFill>
                </a:rPr>
                <a:t>Etap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pl-PL" sz="1200" b="1" dirty="0">
                  <a:solidFill>
                    <a:schemeClr val="tx1"/>
                  </a:solidFill>
                </a:rPr>
                <a:t>6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–</a:t>
              </a: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 drugie gromadzenie </a:t>
              </a:r>
              <a:b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i analiza danych (zamknięcie pętli) - ocena skuteczności zmian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200" b="1" dirty="0">
                  <a:solidFill>
                    <a:schemeClr val="accent5">
                      <a:lumMod val="50000"/>
                    </a:schemeClr>
                  </a:solidFill>
                </a:rPr>
                <a:t>koniec cyklu 1 i początek cyklu 2</a:t>
              </a:r>
            </a:p>
          </p:txBody>
        </p:sp>
        <p:sp>
          <p:nvSpPr>
            <p:cNvPr id="16" name="Wygięta strzałka 47112445">
              <a:extLst>
                <a:ext uri="{FF2B5EF4-FFF2-40B4-BE49-F238E27FC236}">
                  <a16:creationId xmlns:a16="http://schemas.microsoft.com/office/drawing/2014/main" id="{E39DEAE8-52B6-5EC8-353B-FEA86D6FD213}"/>
                </a:ext>
              </a:extLst>
            </p:cNvPr>
            <p:cNvSpPr/>
            <p:nvPr/>
          </p:nvSpPr>
          <p:spPr>
            <a:xfrm rot="5400000">
              <a:off x="6080738" y="-149895"/>
              <a:ext cx="726760" cy="1728340"/>
            </a:xfrm>
            <a:prstGeom prst="bentArrow">
              <a:avLst>
                <a:gd name="adj1" fmla="val 23111"/>
                <a:gd name="adj2" fmla="val 33410"/>
                <a:gd name="adj3" fmla="val 2500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Wygięta strzałka 1077123558">
              <a:extLst>
                <a:ext uri="{FF2B5EF4-FFF2-40B4-BE49-F238E27FC236}">
                  <a16:creationId xmlns:a16="http://schemas.microsoft.com/office/drawing/2014/main" id="{14B36F2C-1DC1-CFB1-C224-1D9C9701AA53}"/>
                </a:ext>
              </a:extLst>
            </p:cNvPr>
            <p:cNvSpPr/>
            <p:nvPr/>
          </p:nvSpPr>
          <p:spPr>
            <a:xfrm rot="16200000">
              <a:off x="1738104" y="3193556"/>
              <a:ext cx="573171" cy="1782518"/>
            </a:xfrm>
            <a:prstGeom prst="bentArrow">
              <a:avLst>
                <a:gd name="adj1" fmla="val 23111"/>
                <a:gd name="adj2" fmla="val 30059"/>
                <a:gd name="adj3" fmla="val 26676"/>
                <a:gd name="adj4" fmla="val 4039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Wygięta strzałka 987119686">
              <a:extLst>
                <a:ext uri="{FF2B5EF4-FFF2-40B4-BE49-F238E27FC236}">
                  <a16:creationId xmlns:a16="http://schemas.microsoft.com/office/drawing/2014/main" id="{765D2181-9181-A182-8CD9-7BEEEC053CCB}"/>
                </a:ext>
              </a:extLst>
            </p:cNvPr>
            <p:cNvSpPr/>
            <p:nvPr/>
          </p:nvSpPr>
          <p:spPr>
            <a:xfrm rot="10800000">
              <a:off x="5579947" y="3725768"/>
              <a:ext cx="1593325" cy="726762"/>
            </a:xfrm>
            <a:prstGeom prst="bentArrow">
              <a:avLst>
                <a:gd name="adj1" fmla="val 22607"/>
                <a:gd name="adj2" fmla="val 24446"/>
                <a:gd name="adj3" fmla="val 21582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Strzałka w prawo 963059195">
              <a:extLst>
                <a:ext uri="{FF2B5EF4-FFF2-40B4-BE49-F238E27FC236}">
                  <a16:creationId xmlns:a16="http://schemas.microsoft.com/office/drawing/2014/main" id="{29A39AC6-2F1D-82EF-097E-41351A447F85}"/>
                </a:ext>
              </a:extLst>
            </p:cNvPr>
            <p:cNvSpPr/>
            <p:nvPr/>
          </p:nvSpPr>
          <p:spPr>
            <a:xfrm rot="5400000">
              <a:off x="6798835" y="2203473"/>
              <a:ext cx="604064" cy="414830"/>
            </a:xfrm>
            <a:prstGeom prst="rightArrow">
              <a:avLst>
                <a:gd name="adj1" fmla="val 37309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Strzałka w prawo 1780672079">
              <a:extLst>
                <a:ext uri="{FF2B5EF4-FFF2-40B4-BE49-F238E27FC236}">
                  <a16:creationId xmlns:a16="http://schemas.microsoft.com/office/drawing/2014/main" id="{4D0BCA9B-9693-640A-D627-3698CB554A77}"/>
                </a:ext>
              </a:extLst>
            </p:cNvPr>
            <p:cNvSpPr/>
            <p:nvPr/>
          </p:nvSpPr>
          <p:spPr>
            <a:xfrm rot="16200000">
              <a:off x="1038813" y="2203473"/>
              <a:ext cx="604065" cy="414830"/>
            </a:xfrm>
            <a:prstGeom prst="rightArrow">
              <a:avLst>
                <a:gd name="adj1" fmla="val 37309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Wygięta strzałka 36263754">
              <a:extLst>
                <a:ext uri="{FF2B5EF4-FFF2-40B4-BE49-F238E27FC236}">
                  <a16:creationId xmlns:a16="http://schemas.microsoft.com/office/drawing/2014/main" id="{4C62D640-D465-3018-6FB2-E7F7192505BF}"/>
                </a:ext>
              </a:extLst>
            </p:cNvPr>
            <p:cNvSpPr/>
            <p:nvPr/>
          </p:nvSpPr>
          <p:spPr>
            <a:xfrm>
              <a:off x="1187610" y="163053"/>
              <a:ext cx="1728339" cy="897363"/>
            </a:xfrm>
            <a:prstGeom prst="bentArrow">
              <a:avLst>
                <a:gd name="adj1" fmla="val 18524"/>
                <a:gd name="adj2" fmla="val 24394"/>
                <a:gd name="adj3" fmla="val 19567"/>
                <a:gd name="adj4" fmla="val 4375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B78A7E7-6E24-446A-96C8-81A643485F3F}"/>
              </a:ext>
            </a:extLst>
          </p:cNvPr>
          <p:cNvSpPr txBox="1"/>
          <p:nvPr/>
        </p:nvSpPr>
        <p:spPr>
          <a:xfrm>
            <a:off x="4496027" y="2750384"/>
            <a:ext cx="2855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„Zamykanie pętli”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C22DECB-882C-44D9-9698-F55FEBBB05F1}"/>
              </a:ext>
            </a:extLst>
          </p:cNvPr>
          <p:cNvSpPr txBox="1"/>
          <p:nvPr/>
        </p:nvSpPr>
        <p:spPr>
          <a:xfrm>
            <a:off x="3489605" y="6321045"/>
            <a:ext cx="48132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Źródło: J. Światowiec-Szczepańska i in. (2025), </a:t>
            </a:r>
            <a:r>
              <a:rPr lang="en-US" sz="1100" i="1" dirty="0"/>
              <a:t>Embedding Sustainability in Higher Education: Institutional Change through the Assurance of Learning Framework</a:t>
            </a:r>
            <a:r>
              <a:rPr lang="pl-PL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625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4E62F737-810A-4649-A488-B71A2FA4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57" y="37764"/>
            <a:ext cx="9047300" cy="132556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Aplikacja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rubrics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6A6E32E-FF80-4DA6-B2DB-239FA6BE6296}"/>
              </a:ext>
            </a:extLst>
          </p:cNvPr>
          <p:cNvSpPr txBox="1"/>
          <p:nvPr/>
        </p:nvSpPr>
        <p:spPr>
          <a:xfrm>
            <a:off x="6393021" y="826488"/>
            <a:ext cx="3277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i="1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https://app.ue.poznan.pl/rubrics</a:t>
            </a:r>
            <a:endParaRPr lang="pl-PL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D3E0B41-12BD-4D0E-8137-2B4666B66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067" y="1401091"/>
            <a:ext cx="8615855" cy="45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BC2635-1C30-4188-9BF0-06DE5EB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4E62F737-810A-4649-A488-B71A2FA4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57" y="37764"/>
            <a:ext cx="9047300" cy="132556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Aplikacja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rubrics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6A6E32E-FF80-4DA6-B2DB-239FA6BE6296}"/>
              </a:ext>
            </a:extLst>
          </p:cNvPr>
          <p:cNvSpPr txBox="1"/>
          <p:nvPr/>
        </p:nvSpPr>
        <p:spPr>
          <a:xfrm>
            <a:off x="6393021" y="826488"/>
            <a:ext cx="3277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i="1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https://app.ue.poznan.pl/rubrics</a:t>
            </a:r>
            <a:endParaRPr lang="pl-PL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6948AAA-C3A8-4B82-9D21-A0E380A56E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t="18613" r="1207"/>
          <a:stretch/>
        </p:blipFill>
        <p:spPr>
          <a:xfrm>
            <a:off x="1241273" y="1458368"/>
            <a:ext cx="8936943" cy="40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5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874</Words>
  <Application>Microsoft Office PowerPoint</Application>
  <PresentationFormat>Panoramiczny</PresentationFormat>
  <Paragraphs>128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Cele kształcenia (cele kompetencyjne)</vt:lpstr>
      <vt:lpstr>Prezentacja programu PowerPoint</vt:lpstr>
      <vt:lpstr>Prezentacja programu PowerPoint</vt:lpstr>
      <vt:lpstr>Cele kształcenia UEP</vt:lpstr>
      <vt:lpstr>Główne i szczegółowe cele kształcenia</vt:lpstr>
      <vt:lpstr>Prezentacja programu PowerPoint</vt:lpstr>
      <vt:lpstr>Aplikacja rubrics</vt:lpstr>
      <vt:lpstr>Aplikacja rubrics</vt:lpstr>
      <vt:lpstr>Wyniki zbiorcze – ocena studentów przez wykładowców (rubrics)</vt:lpstr>
      <vt:lpstr>Wyniki zbiorcze – samoocena studentów 2023/2024</vt:lpstr>
      <vt:lpstr>Wyniki zbiorcze – samoocena studentów 2023/2024</vt:lpstr>
      <vt:lpstr>Średnia ocen – cele kształcenia</vt:lpstr>
      <vt:lpstr>Główne cele kształcenia wg programów</vt:lpstr>
      <vt:lpstr>Wnioski i wyzwania na przyszłość</vt:lpstr>
      <vt:lpstr>Dziękujemy za obecność!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Płatek</dc:creator>
  <cp:lastModifiedBy>Żuliana Woziwodzka</cp:lastModifiedBy>
  <cp:revision>62</cp:revision>
  <dcterms:created xsi:type="dcterms:W3CDTF">2025-03-11T09:34:00Z</dcterms:created>
  <dcterms:modified xsi:type="dcterms:W3CDTF">2025-04-14T07:33:44Z</dcterms:modified>
</cp:coreProperties>
</file>