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62" r:id="rId6"/>
    <p:sldId id="263" r:id="rId7"/>
    <p:sldId id="265" r:id="rId8"/>
    <p:sldId id="264" r:id="rId9"/>
    <p:sldId id="266" r:id="rId10"/>
    <p:sldId id="267" r:id="rId11"/>
    <p:sldId id="268" r:id="rId12"/>
    <p:sldId id="259"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4D77623-7EAE-4A5B-84C2-21F844D110D1}" type="datetimeFigureOut">
              <a:rPr lang="pl-PL" smtClean="0"/>
              <a:t>14.04.2025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9453BA-5F59-40EC-AB73-5F893B18BC89}" type="slidenum">
              <a:rPr lang="pl-PL" smtClean="0"/>
              <a:t>‹#›</a:t>
            </a:fld>
            <a:endParaRPr lang="pl-PL"/>
          </a:p>
        </p:txBody>
      </p:sp>
    </p:spTree>
    <p:extLst>
      <p:ext uri="{BB962C8B-B14F-4D97-AF65-F5344CB8AC3E}">
        <p14:creationId xmlns:p14="http://schemas.microsoft.com/office/powerpoint/2010/main" val="412916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4D77623-7EAE-4A5B-84C2-21F844D110D1}" type="datetimeFigureOut">
              <a:rPr lang="pl-PL" smtClean="0"/>
              <a:t>14.04.2025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9453BA-5F59-40EC-AB73-5F893B18BC89}" type="slidenum">
              <a:rPr lang="pl-PL" smtClean="0"/>
              <a:t>‹#›</a:t>
            </a:fld>
            <a:endParaRPr lang="pl-PL"/>
          </a:p>
        </p:txBody>
      </p:sp>
    </p:spTree>
    <p:extLst>
      <p:ext uri="{BB962C8B-B14F-4D97-AF65-F5344CB8AC3E}">
        <p14:creationId xmlns:p14="http://schemas.microsoft.com/office/powerpoint/2010/main" val="200911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4D77623-7EAE-4A5B-84C2-21F844D110D1}" type="datetimeFigureOut">
              <a:rPr lang="pl-PL" smtClean="0"/>
              <a:t>14.04.2025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9453BA-5F59-40EC-AB73-5F893B18BC89}" type="slidenum">
              <a:rPr lang="pl-PL" smtClean="0"/>
              <a:t>‹#›</a:t>
            </a:fld>
            <a:endParaRPr lang="pl-PL"/>
          </a:p>
        </p:txBody>
      </p:sp>
    </p:spTree>
    <p:extLst>
      <p:ext uri="{BB962C8B-B14F-4D97-AF65-F5344CB8AC3E}">
        <p14:creationId xmlns:p14="http://schemas.microsoft.com/office/powerpoint/2010/main" val="400628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4D77623-7EAE-4A5B-84C2-21F844D110D1}" type="datetimeFigureOut">
              <a:rPr lang="pl-PL" smtClean="0"/>
              <a:t>14.04.2025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9453BA-5F59-40EC-AB73-5F893B18BC89}" type="slidenum">
              <a:rPr lang="pl-PL" smtClean="0"/>
              <a:t>‹#›</a:t>
            </a:fld>
            <a:endParaRPr lang="pl-PL"/>
          </a:p>
        </p:txBody>
      </p:sp>
    </p:spTree>
    <p:extLst>
      <p:ext uri="{BB962C8B-B14F-4D97-AF65-F5344CB8AC3E}">
        <p14:creationId xmlns:p14="http://schemas.microsoft.com/office/powerpoint/2010/main" val="160401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04D77623-7EAE-4A5B-84C2-21F844D110D1}" type="datetimeFigureOut">
              <a:rPr lang="pl-PL" smtClean="0"/>
              <a:t>14.04.2025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9453BA-5F59-40EC-AB73-5F893B18BC89}" type="slidenum">
              <a:rPr lang="pl-PL" smtClean="0"/>
              <a:t>‹#›</a:t>
            </a:fld>
            <a:endParaRPr lang="pl-PL"/>
          </a:p>
        </p:txBody>
      </p:sp>
    </p:spTree>
    <p:extLst>
      <p:ext uri="{BB962C8B-B14F-4D97-AF65-F5344CB8AC3E}">
        <p14:creationId xmlns:p14="http://schemas.microsoft.com/office/powerpoint/2010/main" val="164150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4D77623-7EAE-4A5B-84C2-21F844D110D1}" type="datetimeFigureOut">
              <a:rPr lang="pl-PL" smtClean="0"/>
              <a:t>14.04.2025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69453BA-5F59-40EC-AB73-5F893B18BC89}" type="slidenum">
              <a:rPr lang="pl-PL" smtClean="0"/>
              <a:t>‹#›</a:t>
            </a:fld>
            <a:endParaRPr lang="pl-PL"/>
          </a:p>
        </p:txBody>
      </p:sp>
    </p:spTree>
    <p:extLst>
      <p:ext uri="{BB962C8B-B14F-4D97-AF65-F5344CB8AC3E}">
        <p14:creationId xmlns:p14="http://schemas.microsoft.com/office/powerpoint/2010/main" val="115850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4D77623-7EAE-4A5B-84C2-21F844D110D1}" type="datetimeFigureOut">
              <a:rPr lang="pl-PL" smtClean="0"/>
              <a:t>14.04.2025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69453BA-5F59-40EC-AB73-5F893B18BC89}" type="slidenum">
              <a:rPr lang="pl-PL" smtClean="0"/>
              <a:t>‹#›</a:t>
            </a:fld>
            <a:endParaRPr lang="pl-PL"/>
          </a:p>
        </p:txBody>
      </p:sp>
    </p:spTree>
    <p:extLst>
      <p:ext uri="{BB962C8B-B14F-4D97-AF65-F5344CB8AC3E}">
        <p14:creationId xmlns:p14="http://schemas.microsoft.com/office/powerpoint/2010/main" val="176110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4D77623-7EAE-4A5B-84C2-21F844D110D1}" type="datetimeFigureOut">
              <a:rPr lang="pl-PL" smtClean="0"/>
              <a:t>14.04.2025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69453BA-5F59-40EC-AB73-5F893B18BC89}" type="slidenum">
              <a:rPr lang="pl-PL" smtClean="0"/>
              <a:t>‹#›</a:t>
            </a:fld>
            <a:endParaRPr lang="pl-PL"/>
          </a:p>
        </p:txBody>
      </p:sp>
    </p:spTree>
    <p:extLst>
      <p:ext uri="{BB962C8B-B14F-4D97-AF65-F5344CB8AC3E}">
        <p14:creationId xmlns:p14="http://schemas.microsoft.com/office/powerpoint/2010/main" val="335056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4D77623-7EAE-4A5B-84C2-21F844D110D1}" type="datetimeFigureOut">
              <a:rPr lang="pl-PL" smtClean="0"/>
              <a:t>14.04.2025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69453BA-5F59-40EC-AB73-5F893B18BC89}" type="slidenum">
              <a:rPr lang="pl-PL" smtClean="0"/>
              <a:t>‹#›</a:t>
            </a:fld>
            <a:endParaRPr lang="pl-PL"/>
          </a:p>
        </p:txBody>
      </p:sp>
    </p:spTree>
    <p:extLst>
      <p:ext uri="{BB962C8B-B14F-4D97-AF65-F5344CB8AC3E}">
        <p14:creationId xmlns:p14="http://schemas.microsoft.com/office/powerpoint/2010/main" val="371429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04D77623-7EAE-4A5B-84C2-21F844D110D1}" type="datetimeFigureOut">
              <a:rPr lang="pl-PL" smtClean="0"/>
              <a:t>14.04.2025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69453BA-5F59-40EC-AB73-5F893B18BC89}" type="slidenum">
              <a:rPr lang="pl-PL" smtClean="0"/>
              <a:t>‹#›</a:t>
            </a:fld>
            <a:endParaRPr lang="pl-PL"/>
          </a:p>
        </p:txBody>
      </p:sp>
    </p:spTree>
    <p:extLst>
      <p:ext uri="{BB962C8B-B14F-4D97-AF65-F5344CB8AC3E}">
        <p14:creationId xmlns:p14="http://schemas.microsoft.com/office/powerpoint/2010/main" val="423423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04D77623-7EAE-4A5B-84C2-21F844D110D1}" type="datetimeFigureOut">
              <a:rPr lang="pl-PL" smtClean="0"/>
              <a:t>14.04.2025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69453BA-5F59-40EC-AB73-5F893B18BC89}" type="slidenum">
              <a:rPr lang="pl-PL" smtClean="0"/>
              <a:t>‹#›</a:t>
            </a:fld>
            <a:endParaRPr lang="pl-PL"/>
          </a:p>
        </p:txBody>
      </p:sp>
    </p:spTree>
    <p:extLst>
      <p:ext uri="{BB962C8B-B14F-4D97-AF65-F5344CB8AC3E}">
        <p14:creationId xmlns:p14="http://schemas.microsoft.com/office/powerpoint/2010/main" val="287896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77623-7EAE-4A5B-84C2-21F844D110D1}" type="datetimeFigureOut">
              <a:rPr lang="pl-PL" smtClean="0"/>
              <a:t>14.04.2025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453BA-5F59-40EC-AB73-5F893B18BC89}" type="slidenum">
              <a:rPr lang="pl-PL" smtClean="0"/>
              <a:t>‹#›</a:t>
            </a:fld>
            <a:endParaRPr lang="pl-PL"/>
          </a:p>
        </p:txBody>
      </p:sp>
    </p:spTree>
    <p:extLst>
      <p:ext uri="{BB962C8B-B14F-4D97-AF65-F5344CB8AC3E}">
        <p14:creationId xmlns:p14="http://schemas.microsoft.com/office/powerpoint/2010/main" val="344259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ctrTitle"/>
          </p:nvPr>
        </p:nvSpPr>
        <p:spPr/>
        <p:txBody>
          <a:bodyPr/>
          <a:lstStyle/>
          <a:p>
            <a:r>
              <a:rPr lang="pl-PL" dirty="0" smtClean="0"/>
              <a:t> </a:t>
            </a:r>
            <a:endParaRPr lang="pl-PL" dirty="0"/>
          </a:p>
        </p:txBody>
      </p:sp>
      <p:sp>
        <p:nvSpPr>
          <p:cNvPr id="3" name="Podtytuł 2"/>
          <p:cNvSpPr>
            <a:spLocks noGrp="1"/>
          </p:cNvSpPr>
          <p:nvPr>
            <p:ph type="subTitle" idx="1"/>
          </p:nvPr>
        </p:nvSpPr>
        <p:spPr>
          <a:xfrm>
            <a:off x="1085851" y="4449763"/>
            <a:ext cx="10334624" cy="1322387"/>
          </a:xfrm>
        </p:spPr>
        <p:txBody>
          <a:bodyPr/>
          <a:lstStyle/>
          <a:p>
            <a:pPr algn="r"/>
            <a:r>
              <a:rPr lang="pl-PL" sz="2300" dirty="0">
                <a:solidFill>
                  <a:schemeClr val="accent5">
                    <a:lumMod val="50000"/>
                  </a:schemeClr>
                </a:solidFill>
              </a:rPr>
              <a:t>Jak bycie Mistrzem Gry może rozwijać </a:t>
            </a:r>
            <a:r>
              <a:rPr lang="pl-PL" sz="2300" dirty="0" smtClean="0">
                <a:solidFill>
                  <a:schemeClr val="accent5">
                    <a:lumMod val="50000"/>
                  </a:schemeClr>
                </a:solidFill>
              </a:rPr>
              <a:t>nasze </a:t>
            </a:r>
            <a:r>
              <a:rPr lang="pl-PL" sz="2300" dirty="0">
                <a:solidFill>
                  <a:schemeClr val="accent5">
                    <a:lumMod val="50000"/>
                  </a:schemeClr>
                </a:solidFill>
              </a:rPr>
              <a:t>kompetencje </a:t>
            </a:r>
            <a:r>
              <a:rPr lang="pl-PL" sz="2300" dirty="0" smtClean="0">
                <a:solidFill>
                  <a:schemeClr val="accent5">
                    <a:lumMod val="50000"/>
                  </a:schemeClr>
                </a:solidFill>
              </a:rPr>
              <a:t/>
            </a:r>
            <a:br>
              <a:rPr lang="pl-PL" sz="2300" dirty="0" smtClean="0">
                <a:solidFill>
                  <a:schemeClr val="accent5">
                    <a:lumMod val="50000"/>
                  </a:schemeClr>
                </a:solidFill>
              </a:rPr>
            </a:br>
            <a:r>
              <a:rPr lang="pl-PL" sz="2300" dirty="0" smtClean="0">
                <a:solidFill>
                  <a:schemeClr val="accent5">
                    <a:lumMod val="50000"/>
                  </a:schemeClr>
                </a:solidFill>
              </a:rPr>
              <a:t>przyszłości </a:t>
            </a:r>
            <a:r>
              <a:rPr lang="pl-PL" sz="2300" dirty="0">
                <a:solidFill>
                  <a:schemeClr val="accent5">
                    <a:lumMod val="50000"/>
                  </a:schemeClr>
                </a:solidFill>
              </a:rPr>
              <a:t>jako dydaktyków? </a:t>
            </a:r>
            <a:endParaRPr lang="pl-PL" sz="2300" dirty="0" smtClean="0">
              <a:solidFill>
                <a:schemeClr val="accent5">
                  <a:lumMod val="50000"/>
                </a:schemeClr>
              </a:solidFill>
            </a:endParaRPr>
          </a:p>
          <a:p>
            <a:pPr algn="r"/>
            <a:r>
              <a:rPr lang="pl-PL" sz="1800" dirty="0" smtClean="0">
                <a:solidFill>
                  <a:schemeClr val="accent5">
                    <a:lumMod val="50000"/>
                  </a:schemeClr>
                </a:solidFill>
              </a:rPr>
              <a:t>Autor: </a:t>
            </a:r>
            <a:r>
              <a:rPr lang="pl-PL" sz="1800" b="1" dirty="0" smtClean="0">
                <a:solidFill>
                  <a:schemeClr val="accent5">
                    <a:lumMod val="50000"/>
                  </a:schemeClr>
                </a:solidFill>
              </a:rPr>
              <a:t>Tomasz Stroiński</a:t>
            </a:r>
            <a:endParaRPr lang="pl-PL" sz="1800" b="1" dirty="0">
              <a:solidFill>
                <a:schemeClr val="accent5">
                  <a:lumMod val="50000"/>
                </a:schemeClr>
              </a:solidFill>
            </a:endParaRPr>
          </a:p>
        </p:txBody>
      </p:sp>
      <p:pic>
        <p:nvPicPr>
          <p:cNvPr id="5" name="Obraz 4"/>
          <p:cNvPicPr>
            <a:picLocks noChangeAspect="1"/>
          </p:cNvPicPr>
          <p:nvPr/>
        </p:nvPicPr>
        <p:blipFill>
          <a:blip r:embed="rId3"/>
          <a:stretch>
            <a:fillRect/>
          </a:stretch>
        </p:blipFill>
        <p:spPr>
          <a:xfrm>
            <a:off x="6234235" y="6183617"/>
            <a:ext cx="1252903" cy="528333"/>
          </a:xfrm>
          <a:prstGeom prst="rect">
            <a:avLst/>
          </a:prstGeom>
        </p:spPr>
      </p:pic>
    </p:spTree>
    <p:extLst>
      <p:ext uri="{BB962C8B-B14F-4D97-AF65-F5344CB8AC3E}">
        <p14:creationId xmlns:p14="http://schemas.microsoft.com/office/powerpoint/2010/main" val="2960507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a:xfrm>
            <a:off x="838200" y="481806"/>
            <a:ext cx="10515600" cy="1325563"/>
          </a:xfrm>
        </p:spPr>
        <p:txBody>
          <a:bodyPr/>
          <a:lstStyle/>
          <a:p>
            <a:r>
              <a:rPr lang="pl-PL" dirty="0"/>
              <a:t>ZŁOTA ZASADA MISTRZÓW GRY</a:t>
            </a:r>
            <a:endParaRPr lang="pl-PL" dirty="0">
              <a:solidFill>
                <a:schemeClr val="accent5">
                  <a:lumMod val="50000"/>
                </a:schemeClr>
              </a:solidFill>
            </a:endParaRPr>
          </a:p>
        </p:txBody>
      </p:sp>
      <p:sp>
        <p:nvSpPr>
          <p:cNvPr id="3" name="Symbol zastępczy zawartości 2"/>
          <p:cNvSpPr>
            <a:spLocks noGrp="1"/>
          </p:cNvSpPr>
          <p:nvPr>
            <p:ph idx="1"/>
          </p:nvPr>
        </p:nvSpPr>
        <p:spPr/>
        <p:txBody>
          <a:bodyPr>
            <a:normAutofit/>
          </a:bodyPr>
          <a:lstStyle/>
          <a:p>
            <a:pPr marL="0" indent="0">
              <a:buNone/>
            </a:pPr>
            <a:r>
              <a:rPr lang="pl-PL" dirty="0">
                <a:solidFill>
                  <a:schemeClr val="accent5">
                    <a:lumMod val="50000"/>
                  </a:schemeClr>
                </a:solidFill>
              </a:rPr>
              <a:t> </a:t>
            </a:r>
          </a:p>
        </p:txBody>
      </p:sp>
      <p:pic>
        <p:nvPicPr>
          <p:cNvPr id="5" name="Obraz 4"/>
          <p:cNvPicPr>
            <a:picLocks noChangeAspect="1"/>
          </p:cNvPicPr>
          <p:nvPr/>
        </p:nvPicPr>
        <p:blipFill>
          <a:blip r:embed="rId3"/>
          <a:stretch>
            <a:fillRect/>
          </a:stretch>
        </p:blipFill>
        <p:spPr>
          <a:xfrm>
            <a:off x="8758605" y="6378124"/>
            <a:ext cx="815242" cy="343777"/>
          </a:xfrm>
          <a:prstGeom prst="rect">
            <a:avLst/>
          </a:prstGeom>
        </p:spPr>
      </p:pic>
      <p:sp>
        <p:nvSpPr>
          <p:cNvPr id="6" name="Zwój poziomy 5"/>
          <p:cNvSpPr/>
          <p:nvPr/>
        </p:nvSpPr>
        <p:spPr>
          <a:xfrm>
            <a:off x="1454989" y="2008530"/>
            <a:ext cx="9282022" cy="3096883"/>
          </a:xfrm>
          <a:prstGeom prst="horizontalScroll">
            <a:avLst/>
          </a:prstGeom>
          <a:solidFill>
            <a:srgbClr val="B2C3D6"/>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pl-PL" sz="4400" dirty="0">
                <a:ln>
                  <a:solidFill>
                    <a:schemeClr val="tx1"/>
                  </a:solidFill>
                </a:ln>
                <a:solidFill>
                  <a:schemeClr val="tx1"/>
                </a:solidFill>
              </a:rPr>
              <a:t>BĄDŹ NAJWIĘKSZYM FANEM </a:t>
            </a:r>
            <a:br>
              <a:rPr lang="pl-PL" sz="4400" dirty="0">
                <a:ln>
                  <a:solidFill>
                    <a:schemeClr val="tx1"/>
                  </a:solidFill>
                </a:ln>
                <a:solidFill>
                  <a:schemeClr val="tx1"/>
                </a:solidFill>
              </a:rPr>
            </a:br>
            <a:r>
              <a:rPr lang="pl-PL" sz="4400" dirty="0">
                <a:ln>
                  <a:solidFill>
                    <a:schemeClr val="tx1"/>
                  </a:solidFill>
                </a:ln>
                <a:solidFill>
                  <a:schemeClr val="tx1"/>
                </a:solidFill>
              </a:rPr>
              <a:t>POSTACI SWOICH GRACZY</a:t>
            </a:r>
          </a:p>
        </p:txBody>
      </p:sp>
    </p:spTree>
    <p:extLst>
      <p:ext uri="{BB962C8B-B14F-4D97-AF65-F5344CB8AC3E}">
        <p14:creationId xmlns:p14="http://schemas.microsoft.com/office/powerpoint/2010/main" val="214820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a:xfrm>
            <a:off x="838200" y="481806"/>
            <a:ext cx="10515600" cy="1325563"/>
          </a:xfrm>
        </p:spPr>
        <p:txBody>
          <a:bodyPr/>
          <a:lstStyle/>
          <a:p>
            <a:r>
              <a:rPr lang="pl-PL" dirty="0"/>
              <a:t>ZŁOTA ZASADA </a:t>
            </a:r>
            <a:r>
              <a:rPr lang="pl-PL" dirty="0" smtClean="0"/>
              <a:t>DYDAKTYKÓW?</a:t>
            </a:r>
            <a:endParaRPr lang="pl-PL" dirty="0">
              <a:solidFill>
                <a:schemeClr val="accent5">
                  <a:lumMod val="50000"/>
                </a:schemeClr>
              </a:solidFill>
            </a:endParaRPr>
          </a:p>
        </p:txBody>
      </p:sp>
      <p:sp>
        <p:nvSpPr>
          <p:cNvPr id="3" name="Symbol zastępczy zawartości 2"/>
          <p:cNvSpPr>
            <a:spLocks noGrp="1"/>
          </p:cNvSpPr>
          <p:nvPr>
            <p:ph idx="1"/>
          </p:nvPr>
        </p:nvSpPr>
        <p:spPr/>
        <p:txBody>
          <a:bodyPr>
            <a:normAutofit/>
          </a:bodyPr>
          <a:lstStyle/>
          <a:p>
            <a:pPr marL="0" indent="0">
              <a:buNone/>
            </a:pPr>
            <a:r>
              <a:rPr lang="pl-PL" dirty="0">
                <a:solidFill>
                  <a:schemeClr val="accent5">
                    <a:lumMod val="50000"/>
                  </a:schemeClr>
                </a:solidFill>
              </a:rPr>
              <a:t> </a:t>
            </a:r>
          </a:p>
        </p:txBody>
      </p:sp>
      <p:pic>
        <p:nvPicPr>
          <p:cNvPr id="5" name="Obraz 4"/>
          <p:cNvPicPr>
            <a:picLocks noChangeAspect="1"/>
          </p:cNvPicPr>
          <p:nvPr/>
        </p:nvPicPr>
        <p:blipFill>
          <a:blip r:embed="rId3"/>
          <a:stretch>
            <a:fillRect/>
          </a:stretch>
        </p:blipFill>
        <p:spPr>
          <a:xfrm>
            <a:off x="8758605" y="6378124"/>
            <a:ext cx="815242" cy="343777"/>
          </a:xfrm>
          <a:prstGeom prst="rect">
            <a:avLst/>
          </a:prstGeom>
        </p:spPr>
      </p:pic>
      <p:sp>
        <p:nvSpPr>
          <p:cNvPr id="6" name="Zwój poziomy 5"/>
          <p:cNvSpPr/>
          <p:nvPr/>
        </p:nvSpPr>
        <p:spPr>
          <a:xfrm>
            <a:off x="1454989" y="2008530"/>
            <a:ext cx="9282022" cy="3096883"/>
          </a:xfrm>
          <a:prstGeom prst="horizontalScroll">
            <a:avLst/>
          </a:prstGeom>
          <a:solidFill>
            <a:srgbClr val="B2C3D6"/>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pl-PL" sz="4400" dirty="0">
                <a:ln>
                  <a:solidFill>
                    <a:schemeClr val="tx1"/>
                  </a:solidFill>
                </a:ln>
                <a:solidFill>
                  <a:schemeClr val="tx1"/>
                </a:solidFill>
              </a:rPr>
              <a:t>BĄDŹ NAJWIĘKSZYM FANEM </a:t>
            </a:r>
            <a:br>
              <a:rPr lang="pl-PL" sz="4400" dirty="0">
                <a:ln>
                  <a:solidFill>
                    <a:schemeClr val="tx1"/>
                  </a:solidFill>
                </a:ln>
                <a:solidFill>
                  <a:schemeClr val="tx1"/>
                </a:solidFill>
              </a:rPr>
            </a:br>
            <a:r>
              <a:rPr lang="pl-PL" sz="4400" dirty="0" smtClean="0">
                <a:ln>
                  <a:solidFill>
                    <a:schemeClr val="tx1"/>
                  </a:solidFill>
                </a:ln>
                <a:solidFill>
                  <a:schemeClr val="tx1"/>
                </a:solidFill>
              </a:rPr>
              <a:t>WIEDZY </a:t>
            </a:r>
            <a:r>
              <a:rPr lang="pl-PL" sz="4400" dirty="0">
                <a:ln>
                  <a:solidFill>
                    <a:schemeClr val="tx1"/>
                  </a:solidFill>
                </a:ln>
                <a:solidFill>
                  <a:schemeClr val="tx1"/>
                </a:solidFill>
              </a:rPr>
              <a:t>SWOICH </a:t>
            </a:r>
            <a:r>
              <a:rPr lang="pl-PL" sz="4400" dirty="0" smtClean="0">
                <a:ln>
                  <a:solidFill>
                    <a:schemeClr val="tx1"/>
                  </a:solidFill>
                </a:ln>
                <a:solidFill>
                  <a:schemeClr val="tx1"/>
                </a:solidFill>
              </a:rPr>
              <a:t>STUDENTÓW</a:t>
            </a:r>
            <a:endParaRPr lang="pl-PL" sz="4400" dirty="0">
              <a:ln>
                <a:solidFill>
                  <a:schemeClr val="tx1"/>
                </a:solidFill>
              </a:ln>
              <a:solidFill>
                <a:schemeClr val="tx1"/>
              </a:solidFill>
            </a:endParaRPr>
          </a:p>
        </p:txBody>
      </p:sp>
    </p:spTree>
    <p:extLst>
      <p:ext uri="{BB962C8B-B14F-4D97-AF65-F5344CB8AC3E}">
        <p14:creationId xmlns:p14="http://schemas.microsoft.com/office/powerpoint/2010/main" val="32290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ctrTitle"/>
          </p:nvPr>
        </p:nvSpPr>
        <p:spPr/>
        <p:txBody>
          <a:bodyPr/>
          <a:lstStyle/>
          <a:p>
            <a:r>
              <a:rPr lang="pl-PL" b="1" dirty="0" smtClean="0">
                <a:solidFill>
                  <a:schemeClr val="accent5">
                    <a:lumMod val="50000"/>
                  </a:schemeClr>
                </a:solidFill>
              </a:rPr>
              <a:t>Dziękujemy za obecność!</a:t>
            </a:r>
            <a:endParaRPr lang="pl-PL" b="1" dirty="0">
              <a:solidFill>
                <a:schemeClr val="accent5">
                  <a:lumMod val="50000"/>
                </a:schemeClr>
              </a:solidFill>
            </a:endParaRPr>
          </a:p>
        </p:txBody>
      </p:sp>
      <p:sp>
        <p:nvSpPr>
          <p:cNvPr id="3" name="Podtytuł 2"/>
          <p:cNvSpPr>
            <a:spLocks noGrp="1"/>
          </p:cNvSpPr>
          <p:nvPr>
            <p:ph type="subTitle" idx="1"/>
          </p:nvPr>
        </p:nvSpPr>
        <p:spPr/>
        <p:txBody>
          <a:bodyPr/>
          <a:lstStyle/>
          <a:p>
            <a:r>
              <a:rPr lang="pl-PL" dirty="0" smtClean="0"/>
              <a:t> </a:t>
            </a:r>
            <a:endParaRPr lang="pl-PL" dirty="0"/>
          </a:p>
        </p:txBody>
      </p:sp>
      <p:pic>
        <p:nvPicPr>
          <p:cNvPr id="5" name="Obraz 4"/>
          <p:cNvPicPr>
            <a:picLocks noChangeAspect="1"/>
          </p:cNvPicPr>
          <p:nvPr/>
        </p:nvPicPr>
        <p:blipFill>
          <a:blip r:embed="rId3"/>
          <a:stretch>
            <a:fillRect/>
          </a:stretch>
        </p:blipFill>
        <p:spPr>
          <a:xfrm>
            <a:off x="6296758" y="6180747"/>
            <a:ext cx="1143488" cy="482194"/>
          </a:xfrm>
          <a:prstGeom prst="rect">
            <a:avLst/>
          </a:prstGeom>
        </p:spPr>
      </p:pic>
    </p:spTree>
    <p:extLst>
      <p:ext uri="{BB962C8B-B14F-4D97-AF65-F5344CB8AC3E}">
        <p14:creationId xmlns:p14="http://schemas.microsoft.com/office/powerpoint/2010/main" val="3263434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a:xfrm>
            <a:off x="838200" y="481806"/>
            <a:ext cx="10515600" cy="1325563"/>
          </a:xfrm>
        </p:spPr>
        <p:txBody>
          <a:bodyPr/>
          <a:lstStyle/>
          <a:p>
            <a:r>
              <a:rPr lang="pl-PL" dirty="0"/>
              <a:t>OSTRZEŻENIE</a:t>
            </a:r>
            <a:endParaRPr lang="pl-PL" dirty="0">
              <a:solidFill>
                <a:schemeClr val="accent5">
                  <a:lumMod val="50000"/>
                </a:schemeClr>
              </a:solidFill>
            </a:endParaRPr>
          </a:p>
        </p:txBody>
      </p:sp>
      <p:sp>
        <p:nvSpPr>
          <p:cNvPr id="3" name="Symbol zastępczy zawartości 2"/>
          <p:cNvSpPr>
            <a:spLocks noGrp="1"/>
          </p:cNvSpPr>
          <p:nvPr>
            <p:ph idx="1"/>
          </p:nvPr>
        </p:nvSpPr>
        <p:spPr/>
        <p:txBody>
          <a:bodyPr>
            <a:normAutofit/>
          </a:bodyPr>
          <a:lstStyle/>
          <a:p>
            <a:pPr marL="0" indent="0" algn="just">
              <a:buNone/>
            </a:pPr>
            <a:r>
              <a:rPr lang="pl-PL" dirty="0"/>
              <a:t>Poruszane podczas referatu pojęcia gry fabularnej czy też dydaktyki są mocno spłycone, podszyte stereotypami i ukazane w formie, która dla osób zapoznanych z tematyką może być trudna do przełknięcia. Poruszane w </a:t>
            </a:r>
            <a:r>
              <a:rPr lang="pl-PL" dirty="0" smtClean="0"/>
              <a:t>czasie tego wykładu tezy </a:t>
            </a:r>
            <a:r>
              <a:rPr lang="pl-PL" dirty="0"/>
              <a:t>są wytworem bujnej wyobraźni autora i prezentowane są tylko i wyłącznie jako autorski punkt widzenia. Referat nie zawiera żadnych prawd objawionych i autor nie ponosi żadnej odpowiedzialności za wdrożenie opisanych pomysłów do swoich zajęć/gier fabularnych. Wystąpienie </a:t>
            </a:r>
            <a:r>
              <a:rPr lang="pl-PL" dirty="0" smtClean="0"/>
              <a:t>ma zachęcić do innego spojrzenia zarówno na gry fabularne, jak i dydaktykę i </a:t>
            </a:r>
            <a:r>
              <a:rPr lang="pl-PL" dirty="0"/>
              <a:t>w tym też celu została stworzona niniejsza prezentacja.</a:t>
            </a:r>
          </a:p>
        </p:txBody>
      </p:sp>
      <p:pic>
        <p:nvPicPr>
          <p:cNvPr id="5" name="Obraz 4"/>
          <p:cNvPicPr>
            <a:picLocks noChangeAspect="1"/>
          </p:cNvPicPr>
          <p:nvPr/>
        </p:nvPicPr>
        <p:blipFill>
          <a:blip r:embed="rId3"/>
          <a:stretch>
            <a:fillRect/>
          </a:stretch>
        </p:blipFill>
        <p:spPr>
          <a:xfrm>
            <a:off x="8758605" y="6378124"/>
            <a:ext cx="815242" cy="343777"/>
          </a:xfrm>
          <a:prstGeom prst="rect">
            <a:avLst/>
          </a:prstGeom>
        </p:spPr>
      </p:pic>
    </p:spTree>
    <p:extLst>
      <p:ext uri="{BB962C8B-B14F-4D97-AF65-F5344CB8AC3E}">
        <p14:creationId xmlns:p14="http://schemas.microsoft.com/office/powerpoint/2010/main" val="28652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a:xfrm>
            <a:off x="838200" y="481806"/>
            <a:ext cx="10515600" cy="1325563"/>
          </a:xfrm>
        </p:spPr>
        <p:txBody>
          <a:bodyPr/>
          <a:lstStyle/>
          <a:p>
            <a:r>
              <a:rPr lang="pl-PL" dirty="0"/>
              <a:t>CZYM SĄ GRY FABULARNE?</a:t>
            </a:r>
            <a:endParaRPr lang="pl-PL"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3" name="Symbol zastępczy zawartości 2"/>
              <p:cNvSpPr>
                <a:spLocks noGrp="1"/>
              </p:cNvSpPr>
              <p:nvPr>
                <p:ph idx="1"/>
              </p:nvPr>
            </p:nvSpPr>
            <p:spPr/>
            <p:txBody>
              <a:bodyPr>
                <a:normAutofit/>
              </a:bodyPr>
              <a:lstStyle/>
              <a:p>
                <a:pPr marL="0" indent="0" algn="just">
                  <a:buNone/>
                </a:pPr>
                <a:r>
                  <a:rPr lang="pl-PL" b="1" dirty="0"/>
                  <a:t>Gra fabularna</a:t>
                </a:r>
                <a:r>
                  <a:rPr lang="pl-PL" dirty="0"/>
                  <a:t> (inaczej </a:t>
                </a:r>
                <a:r>
                  <a:rPr lang="pl-PL" b="1" dirty="0"/>
                  <a:t>RPG</a:t>
                </a:r>
                <a:r>
                  <a:rPr lang="pl-PL" dirty="0"/>
                  <a:t>, z ang. </a:t>
                </a:r>
                <a:r>
                  <a:rPr lang="pl-PL" i="1" dirty="0"/>
                  <a:t>role-</a:t>
                </a:r>
                <a:r>
                  <a:rPr lang="pl-PL" i="1" dirty="0" err="1"/>
                  <a:t>playing</a:t>
                </a:r>
                <a:r>
                  <a:rPr lang="pl-PL" i="1" dirty="0"/>
                  <a:t> </a:t>
                </a:r>
                <a:r>
                  <a:rPr lang="pl-PL" i="1" dirty="0" err="1"/>
                  <a:t>game</a:t>
                </a:r>
                <a:r>
                  <a:rPr lang="pl-PL" dirty="0"/>
                  <a:t>, nieraz zwana </a:t>
                </a:r>
                <a:r>
                  <a:rPr lang="pl-PL" i="1" dirty="0"/>
                  <a:t>grą wyobraźni</a:t>
                </a:r>
                <a:r>
                  <a:rPr lang="pl-PL" dirty="0"/>
                  <a:t>, potocznie </a:t>
                </a:r>
                <a:r>
                  <a:rPr lang="pl-PL" i="1" dirty="0" err="1"/>
                  <a:t>erpegiem</a:t>
                </a:r>
                <a:r>
                  <a:rPr lang="pl-PL" dirty="0"/>
                  <a:t> lub </a:t>
                </a:r>
                <a:r>
                  <a:rPr lang="pl-PL" i="1" dirty="0" err="1"/>
                  <a:t>rolplejem</a:t>
                </a:r>
                <a:r>
                  <a:rPr lang="pl-PL" dirty="0"/>
                  <a:t>) – gra towarzyska oparta na narracji, w której gracze (od jednego do kilku) wcielają się w role fikcyjnych postaci. Cała rozgrywka toczy się zazwyczaj w fikcyjnym świecie, istniejącym tylko </a:t>
                </a:r>
                <a:r>
                  <a:rPr lang="pl-PL" dirty="0" smtClean="0"/>
                  <a:t>w </a:t>
                </a:r>
                <a:r>
                  <a:rPr lang="pl-PL" dirty="0"/>
                  <a:t>wyobraźni grających. Jej celem na ogół jest rozegranie gry według zaplanowanego scenariusza i osiągnięcie umownie określonych lub indywidualnych celów, przy zachowaniu wybranego zestawu reguł, zwanego mechaniką gry</a:t>
                </a:r>
                <a:r>
                  <a:rPr lang="pl-PL" dirty="0" smtClean="0"/>
                  <a:t>.</a:t>
                </a:r>
              </a:p>
              <a:p>
                <a:pPr marL="0" indent="0" algn="r">
                  <a:buNone/>
                </a:pPr>
                <a14:m>
                  <m:oMath xmlns:m="http://schemas.openxmlformats.org/officeDocument/2006/math">
                    <m:r>
                      <a:rPr lang="pl-PL" i="1" dirty="0" smtClean="0">
                        <a:latin typeface="Cambria Math" panose="02040503050406030204" pitchFamily="18" charset="0"/>
                      </a:rPr>
                      <m:t>~</m:t>
                    </m:r>
                  </m:oMath>
                </a14:m>
                <a:r>
                  <a:rPr lang="pl-PL" dirty="0" smtClean="0"/>
                  <a:t>Wikipedia</a:t>
                </a:r>
                <a:endParaRPr lang="pl-PL" dirty="0"/>
              </a:p>
            </p:txBody>
          </p:sp>
        </mc:Choice>
        <mc:Fallback xmlns="">
          <p:sp>
            <p:nvSpPr>
              <p:cNvPr id="3" name="Symbol zastępczy zawartości 2"/>
              <p:cNvSpPr>
                <a:spLocks noGrp="1" noRot="1" noChangeAspect="1" noMove="1" noResize="1" noEditPoints="1" noAdjustHandles="1" noChangeArrowheads="1" noChangeShapeType="1" noTextEdit="1"/>
              </p:cNvSpPr>
              <p:nvPr>
                <p:ph idx="1"/>
              </p:nvPr>
            </p:nvSpPr>
            <p:spPr>
              <a:blipFill>
                <a:blip r:embed="rId3"/>
                <a:stretch>
                  <a:fillRect l="-1217" t="-2241" r="-1159"/>
                </a:stretch>
              </a:blipFill>
            </p:spPr>
            <p:txBody>
              <a:bodyPr/>
              <a:lstStyle/>
              <a:p>
                <a:r>
                  <a:rPr lang="pl-PL">
                    <a:noFill/>
                  </a:rPr>
                  <a:t> </a:t>
                </a:r>
              </a:p>
            </p:txBody>
          </p:sp>
        </mc:Fallback>
      </mc:AlternateContent>
      <p:pic>
        <p:nvPicPr>
          <p:cNvPr id="5" name="Obraz 4"/>
          <p:cNvPicPr>
            <a:picLocks noChangeAspect="1"/>
          </p:cNvPicPr>
          <p:nvPr/>
        </p:nvPicPr>
        <p:blipFill>
          <a:blip r:embed="rId4"/>
          <a:stretch>
            <a:fillRect/>
          </a:stretch>
        </p:blipFill>
        <p:spPr>
          <a:xfrm>
            <a:off x="8758605" y="6378124"/>
            <a:ext cx="815242" cy="343777"/>
          </a:xfrm>
          <a:prstGeom prst="rect">
            <a:avLst/>
          </a:prstGeom>
        </p:spPr>
      </p:pic>
    </p:spTree>
    <p:extLst>
      <p:ext uri="{BB962C8B-B14F-4D97-AF65-F5344CB8AC3E}">
        <p14:creationId xmlns:p14="http://schemas.microsoft.com/office/powerpoint/2010/main" val="198930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a:xfrm>
            <a:off x="838200" y="481806"/>
            <a:ext cx="10515600" cy="1325563"/>
          </a:xfrm>
        </p:spPr>
        <p:txBody>
          <a:bodyPr/>
          <a:lstStyle/>
          <a:p>
            <a:r>
              <a:rPr lang="pl-PL" dirty="0"/>
              <a:t>A TERAZ ZROZUMIALE</a:t>
            </a:r>
            <a:endParaRPr lang="pl-PL" dirty="0">
              <a:solidFill>
                <a:schemeClr val="accent5">
                  <a:lumMod val="50000"/>
                </a:schemeClr>
              </a:solidFill>
            </a:endParaRPr>
          </a:p>
        </p:txBody>
      </p:sp>
      <p:sp>
        <p:nvSpPr>
          <p:cNvPr id="3" name="Symbol zastępczy zawartości 2"/>
          <p:cNvSpPr>
            <a:spLocks noGrp="1"/>
          </p:cNvSpPr>
          <p:nvPr>
            <p:ph idx="1"/>
          </p:nvPr>
        </p:nvSpPr>
        <p:spPr>
          <a:xfrm>
            <a:off x="838199" y="1825625"/>
            <a:ext cx="10695317" cy="4351338"/>
          </a:xfrm>
        </p:spPr>
        <p:txBody>
          <a:bodyPr>
            <a:normAutofit fontScale="92500" lnSpcReduction="20000"/>
          </a:bodyPr>
          <a:lstStyle/>
          <a:p>
            <a:r>
              <a:rPr lang="pl-PL" dirty="0"/>
              <a:t>Jedno spotkanie nazywamy </a:t>
            </a:r>
            <a:r>
              <a:rPr lang="pl-PL" b="1" i="1" dirty="0"/>
              <a:t>sesją </a:t>
            </a:r>
            <a:r>
              <a:rPr lang="pl-PL" b="1" i="1" dirty="0" smtClean="0"/>
              <a:t>RPG.</a:t>
            </a:r>
            <a:endParaRPr lang="pl-PL" b="1" i="1" dirty="0"/>
          </a:p>
          <a:p>
            <a:r>
              <a:rPr lang="pl-PL" dirty="0"/>
              <a:t>Połączone ze sobą (fabułą, postaciami, światem) sesje nazywamy </a:t>
            </a:r>
            <a:r>
              <a:rPr lang="pl-PL" b="1" i="1" dirty="0" smtClean="0"/>
              <a:t>kampanią.</a:t>
            </a:r>
            <a:endParaRPr lang="pl-PL" b="1" i="1" dirty="0"/>
          </a:p>
          <a:p>
            <a:r>
              <a:rPr lang="pl-PL" dirty="0"/>
              <a:t>Narratora i opiekuna zasad nazywamy </a:t>
            </a:r>
            <a:r>
              <a:rPr lang="pl-PL" b="1" i="1" dirty="0"/>
              <a:t>Mistrzem Gry</a:t>
            </a:r>
            <a:r>
              <a:rPr lang="pl-PL" i="1" dirty="0"/>
              <a:t> (GM/MG</a:t>
            </a:r>
            <a:r>
              <a:rPr lang="pl-PL" i="1" dirty="0" smtClean="0"/>
              <a:t>).</a:t>
            </a:r>
            <a:endParaRPr lang="pl-PL" i="1" dirty="0"/>
          </a:p>
          <a:p>
            <a:r>
              <a:rPr lang="pl-PL" dirty="0"/>
              <a:t>Pozostałych uczestników gry nazywamy </a:t>
            </a:r>
            <a:r>
              <a:rPr lang="pl-PL" b="1" i="1" dirty="0" smtClean="0"/>
              <a:t>Graczami.</a:t>
            </a:r>
            <a:endParaRPr lang="pl-PL" b="1" i="1" dirty="0"/>
          </a:p>
          <a:p>
            <a:r>
              <a:rPr lang="pl-PL" dirty="0"/>
              <a:t>Gracze odgrywają swoje </a:t>
            </a:r>
            <a:r>
              <a:rPr lang="pl-PL" b="1" i="1" dirty="0"/>
              <a:t>Postacie</a:t>
            </a:r>
            <a:r>
              <a:rPr lang="pl-PL" dirty="0"/>
              <a:t> </a:t>
            </a:r>
            <a:r>
              <a:rPr lang="pl-PL" dirty="0" smtClean="0"/>
              <a:t>(bohaterów), </a:t>
            </a:r>
            <a:r>
              <a:rPr lang="pl-PL" dirty="0"/>
              <a:t>a Mistrz Gry odgrywa resztę świata (</a:t>
            </a:r>
            <a:r>
              <a:rPr lang="pl-PL" i="1" dirty="0" smtClean="0"/>
              <a:t>NPC/BN</a:t>
            </a:r>
            <a:r>
              <a:rPr lang="pl-PL" dirty="0" smtClean="0"/>
              <a:t>).</a:t>
            </a:r>
            <a:endParaRPr lang="pl-PL" dirty="0"/>
          </a:p>
          <a:p>
            <a:r>
              <a:rPr lang="pl-PL" dirty="0"/>
              <a:t>Zasady gry określa </a:t>
            </a:r>
            <a:r>
              <a:rPr lang="pl-PL" b="1" i="1" dirty="0"/>
              <a:t>mechanika</a:t>
            </a:r>
            <a:r>
              <a:rPr lang="pl-PL" dirty="0"/>
              <a:t> będąca częścią </a:t>
            </a:r>
            <a:r>
              <a:rPr lang="pl-PL" b="1" i="1" dirty="0" smtClean="0"/>
              <a:t>systemu.</a:t>
            </a:r>
            <a:endParaRPr lang="pl-PL" b="1" i="1" dirty="0"/>
          </a:p>
          <a:p>
            <a:r>
              <a:rPr lang="pl-PL" dirty="0"/>
              <a:t>Standardowa kampania ma finał będący często zmierzeniem </a:t>
            </a:r>
            <a:r>
              <a:rPr lang="pl-PL" dirty="0" smtClean="0"/>
              <a:t/>
            </a:r>
            <a:br>
              <a:rPr lang="pl-PL" dirty="0" smtClean="0"/>
            </a:br>
            <a:r>
              <a:rPr lang="pl-PL" dirty="0" smtClean="0"/>
              <a:t>się </a:t>
            </a:r>
            <a:r>
              <a:rPr lang="pl-PL" dirty="0"/>
              <a:t>z </a:t>
            </a:r>
            <a:r>
              <a:rPr lang="pl-PL" b="1" i="1" dirty="0" smtClean="0"/>
              <a:t>antagonistą.</a:t>
            </a:r>
            <a:endParaRPr lang="pl-PL" b="1" i="1" dirty="0"/>
          </a:p>
          <a:p>
            <a:r>
              <a:rPr lang="pl-PL" dirty="0"/>
              <a:t>Głównym celem kampanii (dla MG) jest przygotowanie postaci graczy do tego </a:t>
            </a:r>
            <a:r>
              <a:rPr lang="pl-PL" dirty="0" smtClean="0"/>
              <a:t>finału.</a:t>
            </a:r>
            <a:endParaRPr lang="pl-PL" dirty="0"/>
          </a:p>
          <a:p>
            <a:endParaRPr lang="pl-PL" dirty="0">
              <a:solidFill>
                <a:schemeClr val="accent5">
                  <a:lumMod val="50000"/>
                </a:schemeClr>
              </a:solidFill>
            </a:endParaRPr>
          </a:p>
        </p:txBody>
      </p:sp>
      <p:pic>
        <p:nvPicPr>
          <p:cNvPr id="5" name="Obraz 4"/>
          <p:cNvPicPr>
            <a:picLocks noChangeAspect="1"/>
          </p:cNvPicPr>
          <p:nvPr/>
        </p:nvPicPr>
        <p:blipFill>
          <a:blip r:embed="rId3"/>
          <a:stretch>
            <a:fillRect/>
          </a:stretch>
        </p:blipFill>
        <p:spPr>
          <a:xfrm>
            <a:off x="8758605" y="6378124"/>
            <a:ext cx="815242" cy="343777"/>
          </a:xfrm>
          <a:prstGeom prst="rect">
            <a:avLst/>
          </a:prstGeom>
        </p:spPr>
      </p:pic>
    </p:spTree>
    <p:extLst>
      <p:ext uri="{BB962C8B-B14F-4D97-AF65-F5344CB8AC3E}">
        <p14:creationId xmlns:p14="http://schemas.microsoft.com/office/powerpoint/2010/main" val="316783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a:xfrm>
            <a:off x="838200" y="481806"/>
            <a:ext cx="10515600" cy="1325563"/>
          </a:xfrm>
        </p:spPr>
        <p:txBody>
          <a:bodyPr/>
          <a:lstStyle/>
          <a:p>
            <a:r>
              <a:rPr lang="pl-PL" dirty="0"/>
              <a:t>Przykładowa sesja RPG</a:t>
            </a:r>
            <a:endParaRPr lang="pl-PL" dirty="0">
              <a:solidFill>
                <a:schemeClr val="accent5">
                  <a:lumMod val="50000"/>
                </a:schemeClr>
              </a:solidFill>
            </a:endParaRPr>
          </a:p>
        </p:txBody>
      </p:sp>
      <p:pic>
        <p:nvPicPr>
          <p:cNvPr id="5" name="Obraz 4"/>
          <p:cNvPicPr>
            <a:picLocks noChangeAspect="1"/>
          </p:cNvPicPr>
          <p:nvPr/>
        </p:nvPicPr>
        <p:blipFill>
          <a:blip r:embed="rId3"/>
          <a:stretch>
            <a:fillRect/>
          </a:stretch>
        </p:blipFill>
        <p:spPr>
          <a:xfrm>
            <a:off x="8758605" y="6378124"/>
            <a:ext cx="815242" cy="343777"/>
          </a:xfrm>
          <a:prstGeom prst="rect">
            <a:avLst/>
          </a:prstGeom>
        </p:spPr>
      </p:pic>
      <p:pic>
        <p:nvPicPr>
          <p:cNvPr id="6" name="Symbol zastępczy zawartości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27151" y="1696229"/>
            <a:ext cx="7737697" cy="4351338"/>
          </a:xfrm>
        </p:spPr>
      </p:pic>
      <p:sp>
        <p:nvSpPr>
          <p:cNvPr id="7" name="Strzałka w dół 6"/>
          <p:cNvSpPr/>
          <p:nvPr/>
        </p:nvSpPr>
        <p:spPr>
          <a:xfrm>
            <a:off x="5952226" y="1475114"/>
            <a:ext cx="396816" cy="724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MG</a:t>
            </a:r>
            <a:endParaRPr lang="pl-PL" dirty="0"/>
          </a:p>
        </p:txBody>
      </p:sp>
      <p:sp>
        <p:nvSpPr>
          <p:cNvPr id="8" name="Strzałka w górę 7"/>
          <p:cNvSpPr/>
          <p:nvPr/>
        </p:nvSpPr>
        <p:spPr>
          <a:xfrm>
            <a:off x="2467155" y="4649638"/>
            <a:ext cx="414068" cy="828135"/>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G</a:t>
            </a:r>
            <a:endParaRPr lang="pl-PL" dirty="0"/>
          </a:p>
        </p:txBody>
      </p:sp>
      <p:sp>
        <p:nvSpPr>
          <p:cNvPr id="9" name="Strzałka w górę 8"/>
          <p:cNvSpPr/>
          <p:nvPr/>
        </p:nvSpPr>
        <p:spPr>
          <a:xfrm>
            <a:off x="3697856" y="4887345"/>
            <a:ext cx="414068" cy="828135"/>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RA</a:t>
            </a:r>
            <a:endParaRPr lang="pl-PL" dirty="0"/>
          </a:p>
        </p:txBody>
      </p:sp>
      <p:sp>
        <p:nvSpPr>
          <p:cNvPr id="10" name="Strzałka w górę 9"/>
          <p:cNvSpPr/>
          <p:nvPr/>
        </p:nvSpPr>
        <p:spPr>
          <a:xfrm>
            <a:off x="6505627" y="4970643"/>
            <a:ext cx="414068" cy="828135"/>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CZ</a:t>
            </a:r>
            <a:endParaRPr lang="pl-PL" dirty="0"/>
          </a:p>
        </p:txBody>
      </p:sp>
      <p:sp>
        <p:nvSpPr>
          <p:cNvPr id="11" name="Strzałka w górę 10"/>
          <p:cNvSpPr/>
          <p:nvPr/>
        </p:nvSpPr>
        <p:spPr>
          <a:xfrm>
            <a:off x="8821947" y="4940930"/>
            <a:ext cx="414068" cy="828135"/>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a:t>E</a:t>
            </a:r>
          </a:p>
        </p:txBody>
      </p:sp>
    </p:spTree>
    <p:extLst>
      <p:ext uri="{BB962C8B-B14F-4D97-AF65-F5344CB8AC3E}">
        <p14:creationId xmlns:p14="http://schemas.microsoft.com/office/powerpoint/2010/main" val="406814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a:xfrm>
            <a:off x="838200" y="481806"/>
            <a:ext cx="10515600" cy="1325563"/>
          </a:xfrm>
        </p:spPr>
        <p:txBody>
          <a:bodyPr/>
          <a:lstStyle/>
          <a:p>
            <a:r>
              <a:rPr lang="pl-PL" dirty="0"/>
              <a:t>A TERAZ KURS </a:t>
            </a:r>
            <a:r>
              <a:rPr lang="pl-PL" dirty="0" smtClean="0"/>
              <a:t>AKADEMICKI</a:t>
            </a:r>
            <a:endParaRPr lang="pl-PL" dirty="0">
              <a:solidFill>
                <a:schemeClr val="accent5">
                  <a:lumMod val="50000"/>
                </a:schemeClr>
              </a:solidFill>
            </a:endParaRPr>
          </a:p>
        </p:txBody>
      </p:sp>
      <p:sp>
        <p:nvSpPr>
          <p:cNvPr id="3" name="Symbol zastępczy zawartości 2"/>
          <p:cNvSpPr>
            <a:spLocks noGrp="1"/>
          </p:cNvSpPr>
          <p:nvPr>
            <p:ph idx="1"/>
          </p:nvPr>
        </p:nvSpPr>
        <p:spPr/>
        <p:txBody>
          <a:bodyPr>
            <a:normAutofit fontScale="92500" lnSpcReduction="20000"/>
          </a:bodyPr>
          <a:lstStyle/>
          <a:p>
            <a:r>
              <a:rPr lang="pl-PL" dirty="0"/>
              <a:t>Jedno spotkanie nazywamy </a:t>
            </a:r>
            <a:r>
              <a:rPr lang="pl-PL" b="1" i="1" dirty="0" smtClean="0"/>
              <a:t>zajęciami.</a:t>
            </a:r>
            <a:endParaRPr lang="pl-PL" b="1" i="1" dirty="0"/>
          </a:p>
          <a:p>
            <a:r>
              <a:rPr lang="pl-PL" dirty="0"/>
              <a:t>Połączone ze sobą (tematyką i uczestnikami) zajęcia nazywamy </a:t>
            </a:r>
            <a:r>
              <a:rPr lang="pl-PL" b="1" i="1" dirty="0" smtClean="0"/>
              <a:t>przedmiotem/kursem.</a:t>
            </a:r>
            <a:endParaRPr lang="pl-PL" b="1" i="1" dirty="0"/>
          </a:p>
          <a:p>
            <a:r>
              <a:rPr lang="pl-PL" dirty="0"/>
              <a:t>Opiekuna zasad nazywamy </a:t>
            </a:r>
            <a:r>
              <a:rPr lang="pl-PL" b="1" i="1" dirty="0" smtClean="0"/>
              <a:t>prowadzącym.</a:t>
            </a:r>
            <a:endParaRPr lang="pl-PL" b="1" i="1" dirty="0"/>
          </a:p>
          <a:p>
            <a:r>
              <a:rPr lang="pl-PL" dirty="0"/>
              <a:t>Pozostałych uczestników nazywamy </a:t>
            </a:r>
            <a:r>
              <a:rPr lang="pl-PL" b="1" i="1" dirty="0" smtClean="0"/>
              <a:t>studentami.</a:t>
            </a:r>
            <a:endParaRPr lang="pl-PL" b="1" i="1" dirty="0"/>
          </a:p>
          <a:p>
            <a:r>
              <a:rPr lang="pl-PL" dirty="0"/>
              <a:t>Studenci odpowiadają za poszerzenie swojej </a:t>
            </a:r>
            <a:r>
              <a:rPr lang="pl-PL" b="1" i="1" dirty="0"/>
              <a:t>wiedzy</a:t>
            </a:r>
            <a:r>
              <a:rPr lang="pl-PL" dirty="0"/>
              <a:t>, a prowadzący za wszystko </a:t>
            </a:r>
            <a:r>
              <a:rPr lang="pl-PL" dirty="0" smtClean="0"/>
              <a:t>inne.</a:t>
            </a:r>
            <a:endParaRPr lang="pl-PL" dirty="0"/>
          </a:p>
          <a:p>
            <a:r>
              <a:rPr lang="pl-PL" dirty="0"/>
              <a:t>Zasady określają </a:t>
            </a:r>
            <a:r>
              <a:rPr lang="pl-PL" b="1" i="1" dirty="0"/>
              <a:t>zasady zaliczenia</a:t>
            </a:r>
            <a:r>
              <a:rPr lang="pl-PL" dirty="0"/>
              <a:t> będące częścią </a:t>
            </a:r>
            <a:r>
              <a:rPr lang="pl-PL" b="1" i="1" dirty="0"/>
              <a:t>karty </a:t>
            </a:r>
            <a:r>
              <a:rPr lang="pl-PL" b="1" i="1" dirty="0" smtClean="0"/>
              <a:t>przedmiotu.</a:t>
            </a:r>
            <a:endParaRPr lang="pl-PL" b="1" i="1" dirty="0"/>
          </a:p>
          <a:p>
            <a:r>
              <a:rPr lang="pl-PL" dirty="0"/>
              <a:t>Standardowy przedmiot/kurs ma finał będący często zmierzeniem </a:t>
            </a:r>
            <a:r>
              <a:rPr lang="pl-PL" dirty="0" smtClean="0"/>
              <a:t/>
            </a:r>
            <a:br>
              <a:rPr lang="pl-PL" dirty="0" smtClean="0"/>
            </a:br>
            <a:r>
              <a:rPr lang="pl-PL" dirty="0" smtClean="0"/>
              <a:t>się </a:t>
            </a:r>
            <a:r>
              <a:rPr lang="pl-PL" dirty="0"/>
              <a:t>z </a:t>
            </a:r>
            <a:r>
              <a:rPr lang="pl-PL" b="1" i="1" dirty="0" smtClean="0"/>
              <a:t>egzaminem.</a:t>
            </a:r>
            <a:endParaRPr lang="pl-PL" b="1" i="1" dirty="0"/>
          </a:p>
          <a:p>
            <a:r>
              <a:rPr lang="pl-PL" dirty="0"/>
              <a:t>Głównym celem przedmiotu jest przygotowanie wiedzy studentów do tego </a:t>
            </a:r>
            <a:r>
              <a:rPr lang="pl-PL" dirty="0" smtClean="0"/>
              <a:t>finału.</a:t>
            </a:r>
            <a:endParaRPr lang="pl-PL" dirty="0"/>
          </a:p>
        </p:txBody>
      </p:sp>
      <p:pic>
        <p:nvPicPr>
          <p:cNvPr id="5" name="Obraz 4"/>
          <p:cNvPicPr>
            <a:picLocks noChangeAspect="1"/>
          </p:cNvPicPr>
          <p:nvPr/>
        </p:nvPicPr>
        <p:blipFill>
          <a:blip r:embed="rId3"/>
          <a:stretch>
            <a:fillRect/>
          </a:stretch>
        </p:blipFill>
        <p:spPr>
          <a:xfrm>
            <a:off x="8758605" y="6378124"/>
            <a:ext cx="815242" cy="343777"/>
          </a:xfrm>
          <a:prstGeom prst="rect">
            <a:avLst/>
          </a:prstGeom>
        </p:spPr>
      </p:pic>
    </p:spTree>
    <p:extLst>
      <p:ext uri="{BB962C8B-B14F-4D97-AF65-F5344CB8AC3E}">
        <p14:creationId xmlns:p14="http://schemas.microsoft.com/office/powerpoint/2010/main" val="186991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a:xfrm>
            <a:off x="838200" y="481806"/>
            <a:ext cx="10515600" cy="1325563"/>
          </a:xfrm>
        </p:spPr>
        <p:txBody>
          <a:bodyPr/>
          <a:lstStyle/>
          <a:p>
            <a:r>
              <a:rPr lang="pl-PL" dirty="0"/>
              <a:t>CZY TO JEST NAPRAWDĘ TO SAMO?</a:t>
            </a:r>
            <a:endParaRPr lang="pl-PL" dirty="0">
              <a:solidFill>
                <a:schemeClr val="accent5">
                  <a:lumMod val="50000"/>
                </a:schemeClr>
              </a:solidFill>
            </a:endParaRPr>
          </a:p>
        </p:txBody>
      </p:sp>
      <p:sp>
        <p:nvSpPr>
          <p:cNvPr id="3" name="Symbol zastępczy zawartości 2"/>
          <p:cNvSpPr>
            <a:spLocks noGrp="1"/>
          </p:cNvSpPr>
          <p:nvPr>
            <p:ph idx="1"/>
          </p:nvPr>
        </p:nvSpPr>
        <p:spPr/>
        <p:txBody>
          <a:bodyPr>
            <a:normAutofit fontScale="85000" lnSpcReduction="10000"/>
          </a:bodyPr>
          <a:lstStyle/>
          <a:p>
            <a:r>
              <a:rPr lang="pl-PL" dirty="0"/>
              <a:t>Losowość: </a:t>
            </a:r>
            <a:r>
              <a:rPr lang="pl-PL" dirty="0" smtClean="0"/>
              <a:t>RPG posiada dużą losowość, </a:t>
            </a:r>
            <a:r>
              <a:rPr lang="pl-PL" dirty="0"/>
              <a:t>na zajęciach </a:t>
            </a:r>
            <a:r>
              <a:rPr lang="pl-PL" dirty="0" smtClean="0"/>
              <a:t>jest ona mniej zauważalna.</a:t>
            </a:r>
            <a:endParaRPr lang="pl-PL" dirty="0"/>
          </a:p>
          <a:p>
            <a:r>
              <a:rPr lang="pl-PL" dirty="0"/>
              <a:t>Czas spotkania: zajęcia mają </a:t>
            </a:r>
            <a:r>
              <a:rPr lang="pl-PL" dirty="0" smtClean="0"/>
              <a:t>stałe 90 minut, sesje RPG różnie (od </a:t>
            </a:r>
            <a:r>
              <a:rPr lang="pl-PL" dirty="0"/>
              <a:t>1h do </a:t>
            </a:r>
            <a:r>
              <a:rPr lang="pl-PL" dirty="0" smtClean="0"/>
              <a:t>11h).</a:t>
            </a:r>
            <a:endParaRPr lang="pl-PL" dirty="0"/>
          </a:p>
          <a:p>
            <a:r>
              <a:rPr lang="pl-PL" dirty="0"/>
              <a:t>Regularność: zajęcia są co tydzień (lub dwa), trudno o taką regularność w </a:t>
            </a:r>
            <a:r>
              <a:rPr lang="pl-PL" dirty="0" smtClean="0"/>
              <a:t>RPG.</a:t>
            </a:r>
            <a:endParaRPr lang="pl-PL" dirty="0"/>
          </a:p>
          <a:p>
            <a:r>
              <a:rPr lang="pl-PL" dirty="0"/>
              <a:t>Możliwości: gracze mają karty postaci, studenci mogą wypełnić ankietę o </a:t>
            </a:r>
            <a:r>
              <a:rPr lang="pl-PL" dirty="0" smtClean="0"/>
              <a:t>wiedzy.</a:t>
            </a:r>
            <a:endParaRPr lang="pl-PL" dirty="0"/>
          </a:p>
          <a:p>
            <a:r>
              <a:rPr lang="pl-PL" dirty="0"/>
              <a:t>Dobór uczestników: graczy można dobrać według ich archetypów, studentów </a:t>
            </a:r>
            <a:r>
              <a:rPr lang="pl-PL" dirty="0" smtClean="0"/>
              <a:t>nie.</a:t>
            </a:r>
            <a:endParaRPr lang="pl-PL" dirty="0"/>
          </a:p>
          <a:p>
            <a:r>
              <a:rPr lang="pl-PL" dirty="0"/>
              <a:t>Emocje: ciężko uzyskać takie spektrum emocji na </a:t>
            </a:r>
            <a:r>
              <a:rPr lang="pl-PL" dirty="0" smtClean="0"/>
              <a:t>zajęciach </a:t>
            </a:r>
            <a:r>
              <a:rPr lang="pl-PL" dirty="0"/>
              <a:t>jak na sesji </a:t>
            </a:r>
            <a:r>
              <a:rPr lang="pl-PL" dirty="0" smtClean="0"/>
              <a:t>RPG.</a:t>
            </a:r>
            <a:endParaRPr lang="pl-PL" dirty="0"/>
          </a:p>
          <a:p>
            <a:r>
              <a:rPr lang="pl-PL" dirty="0"/>
              <a:t>Podejście: często sesje RPG traktuje się jak przyjemność, a zajęcia jak </a:t>
            </a:r>
            <a:r>
              <a:rPr lang="pl-PL" dirty="0" smtClean="0"/>
              <a:t>obowiązek.</a:t>
            </a:r>
          </a:p>
          <a:p>
            <a:r>
              <a:rPr lang="pl-PL" dirty="0" smtClean="0"/>
              <a:t>Tematyka: gramy w RPG w ulubionym świecie/systemie, a niektóre przedmioty na studiach mogą nas nie interesować.</a:t>
            </a:r>
            <a:endParaRPr lang="pl-PL" dirty="0"/>
          </a:p>
        </p:txBody>
      </p:sp>
      <p:pic>
        <p:nvPicPr>
          <p:cNvPr id="5" name="Obraz 4"/>
          <p:cNvPicPr>
            <a:picLocks noChangeAspect="1"/>
          </p:cNvPicPr>
          <p:nvPr/>
        </p:nvPicPr>
        <p:blipFill>
          <a:blip r:embed="rId3"/>
          <a:stretch>
            <a:fillRect/>
          </a:stretch>
        </p:blipFill>
        <p:spPr>
          <a:xfrm>
            <a:off x="8758605" y="6378124"/>
            <a:ext cx="815242" cy="343777"/>
          </a:xfrm>
          <a:prstGeom prst="rect">
            <a:avLst/>
          </a:prstGeom>
        </p:spPr>
      </p:pic>
    </p:spTree>
    <p:extLst>
      <p:ext uri="{BB962C8B-B14F-4D97-AF65-F5344CB8AC3E}">
        <p14:creationId xmlns:p14="http://schemas.microsoft.com/office/powerpoint/2010/main" val="44859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a:xfrm>
            <a:off x="838200" y="481806"/>
            <a:ext cx="10515600" cy="1325563"/>
          </a:xfrm>
        </p:spPr>
        <p:txBody>
          <a:bodyPr/>
          <a:lstStyle/>
          <a:p>
            <a:r>
              <a:rPr lang="pl-PL" dirty="0"/>
              <a:t>CZYM </a:t>
            </a:r>
            <a:r>
              <a:rPr lang="pl-PL" dirty="0" smtClean="0"/>
              <a:t>RPG WSPIERA </a:t>
            </a:r>
            <a:r>
              <a:rPr lang="pl-PL" dirty="0"/>
              <a:t>DYDAKTYKĘ?</a:t>
            </a:r>
            <a:endParaRPr lang="pl-PL" dirty="0">
              <a:solidFill>
                <a:schemeClr val="accent5">
                  <a:lumMod val="50000"/>
                </a:schemeClr>
              </a:solidFill>
            </a:endParaRPr>
          </a:p>
        </p:txBody>
      </p:sp>
      <p:sp>
        <p:nvSpPr>
          <p:cNvPr id="3" name="Symbol zastępczy zawartości 2"/>
          <p:cNvSpPr>
            <a:spLocks noGrp="1"/>
          </p:cNvSpPr>
          <p:nvPr>
            <p:ph idx="1"/>
          </p:nvPr>
        </p:nvSpPr>
        <p:spPr/>
        <p:txBody>
          <a:bodyPr>
            <a:normAutofit fontScale="92500" lnSpcReduction="10000"/>
          </a:bodyPr>
          <a:lstStyle/>
          <a:p>
            <a:r>
              <a:rPr lang="pl-PL" dirty="0"/>
              <a:t>Skalowanie wyzwań – nawet zaplanowane wyzwania warto zmodyfikować, jeżeli teoretyczne słabsze wyzwanie sprawiło dużą </a:t>
            </a:r>
            <a:r>
              <a:rPr lang="pl-PL" dirty="0" smtClean="0"/>
              <a:t>trudność.</a:t>
            </a:r>
            <a:endParaRPr lang="pl-PL" dirty="0"/>
          </a:p>
          <a:p>
            <a:r>
              <a:rPr lang="pl-PL" dirty="0"/>
              <a:t>Emocje – 4h sesji nieustannej grozy jest męczące, tak samo jak 1,5h ciągłego umysłowego wysiłku powtórzone na kilku zajęciach w danym </a:t>
            </a:r>
            <a:r>
              <a:rPr lang="pl-PL" dirty="0" smtClean="0"/>
              <a:t>dniu.</a:t>
            </a:r>
            <a:endParaRPr lang="pl-PL" dirty="0"/>
          </a:p>
          <a:p>
            <a:r>
              <a:rPr lang="pl-PL" dirty="0"/>
              <a:t>Cel – kampania ma wzmocnić postacie, aby móc pokonać antagonistę, czasami trzeba dobrać do tego różne metody, wiedząc co czeka w </a:t>
            </a:r>
            <a:r>
              <a:rPr lang="pl-PL" dirty="0" smtClean="0"/>
              <a:t>finale.</a:t>
            </a:r>
            <a:endParaRPr lang="pl-PL" dirty="0"/>
          </a:p>
          <a:p>
            <a:r>
              <a:rPr lang="pl-PL" dirty="0"/>
              <a:t>Feedback – po sesjach gracze mogą </a:t>
            </a:r>
            <a:r>
              <a:rPr lang="pl-PL" dirty="0" smtClean="0"/>
              <a:t>porozmawiać z MG i zwrócić </a:t>
            </a:r>
            <a:r>
              <a:rPr lang="pl-PL" dirty="0"/>
              <a:t>uwagę na swoje preferencje </a:t>
            </a:r>
            <a:r>
              <a:rPr lang="pl-PL" dirty="0" smtClean="0"/>
              <a:t>i na to, </a:t>
            </a:r>
            <a:r>
              <a:rPr lang="pl-PL" dirty="0"/>
              <a:t>co pozwala im lepiej </a:t>
            </a:r>
            <a:r>
              <a:rPr lang="pl-PL" dirty="0" smtClean="0"/>
              <a:t>czuć się na sesji. </a:t>
            </a:r>
            <a:r>
              <a:rPr lang="pl-PL" dirty="0"/>
              <a:t>Warto posłuchać również zdania </a:t>
            </a:r>
            <a:r>
              <a:rPr lang="pl-PL" dirty="0" smtClean="0"/>
              <a:t>studentów, nie tylko w ankietach semestralnych.</a:t>
            </a:r>
            <a:endParaRPr lang="pl-PL" dirty="0"/>
          </a:p>
          <a:p>
            <a:r>
              <a:rPr lang="pl-PL" dirty="0"/>
              <a:t>Odgrywanie – to co mówią i robią postacie, nie oznacza tego kim są gracze. Rywalizacja postaci, nie oznacza, że gracze nie dążą do tego samego celu.</a:t>
            </a:r>
          </a:p>
        </p:txBody>
      </p:sp>
      <p:pic>
        <p:nvPicPr>
          <p:cNvPr id="5" name="Obraz 4"/>
          <p:cNvPicPr>
            <a:picLocks noChangeAspect="1"/>
          </p:cNvPicPr>
          <p:nvPr/>
        </p:nvPicPr>
        <p:blipFill>
          <a:blip r:embed="rId3"/>
          <a:stretch>
            <a:fillRect/>
          </a:stretch>
        </p:blipFill>
        <p:spPr>
          <a:xfrm>
            <a:off x="8758605" y="6378124"/>
            <a:ext cx="815242" cy="343777"/>
          </a:xfrm>
          <a:prstGeom prst="rect">
            <a:avLst/>
          </a:prstGeom>
        </p:spPr>
      </p:pic>
    </p:spTree>
    <p:extLst>
      <p:ext uri="{BB962C8B-B14F-4D97-AF65-F5344CB8AC3E}">
        <p14:creationId xmlns:p14="http://schemas.microsoft.com/office/powerpoint/2010/main" val="213218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ymbol zastępczy zawartości 2"/>
          <p:cNvSpPr>
            <a:spLocks noGrp="1"/>
          </p:cNvSpPr>
          <p:nvPr>
            <p:ph idx="1"/>
          </p:nvPr>
        </p:nvSpPr>
        <p:spPr>
          <a:xfrm>
            <a:off x="838200" y="845389"/>
            <a:ext cx="10515600" cy="5331574"/>
          </a:xfrm>
        </p:spPr>
        <p:txBody>
          <a:bodyPr>
            <a:normAutofit fontScale="92500" lnSpcReduction="20000"/>
          </a:bodyPr>
          <a:lstStyle/>
          <a:p>
            <a:r>
              <a:rPr lang="pl-PL" dirty="0" smtClean="0"/>
              <a:t>Railroad/</a:t>
            </a:r>
            <a:r>
              <a:rPr lang="pl-PL" dirty="0" err="1" smtClean="0"/>
              <a:t>sandbox</a:t>
            </a:r>
            <a:r>
              <a:rPr lang="pl-PL" dirty="0" smtClean="0"/>
              <a:t> – gracze powinni mieć wpływ na grę, ale należy to kontrolować, aby kampania zbliżała się do głównego celu. Podobnie wygłoszony wykład jest mniej angażujący niż warsztat, ale niemoderowana dyskusja może nie przynieść żadnych wniosków.</a:t>
            </a:r>
          </a:p>
          <a:p>
            <a:r>
              <a:rPr lang="pl-PL" dirty="0" smtClean="0"/>
              <a:t>Plot-twist </a:t>
            </a:r>
            <a:r>
              <a:rPr lang="pl-PL" dirty="0"/>
              <a:t>– kiedy w fabule wydarzy się nieoczekiwany zwrot akcji</a:t>
            </a:r>
            <a:r>
              <a:rPr lang="pl-PL" dirty="0" smtClean="0"/>
              <a:t>, to </a:t>
            </a:r>
            <a:r>
              <a:rPr lang="pl-PL" dirty="0"/>
              <a:t>jest on zapamiętany na długo. Można to wykorzystać, </a:t>
            </a:r>
            <a:r>
              <a:rPr lang="pl-PL" dirty="0" smtClean="0"/>
              <a:t>aby utrwalić konkretne momenty zajęć w pamięciach studentów.</a:t>
            </a:r>
            <a:endParaRPr lang="pl-PL" dirty="0"/>
          </a:p>
          <a:p>
            <a:r>
              <a:rPr lang="pl-PL" dirty="0"/>
              <a:t>Porażki budują – nie jest nic złego w tym, że wyzwanie postawione na sesji okaże się zbyt trudne, o ile następstwem tego będą wyciągnięte wnioski oraz wsparcie, które mogło nie być planowane </a:t>
            </a:r>
            <a:r>
              <a:rPr lang="pl-PL" dirty="0" smtClean="0"/>
              <a:t>wcześniej.</a:t>
            </a:r>
            <a:endParaRPr lang="pl-PL" dirty="0"/>
          </a:p>
          <a:p>
            <a:r>
              <a:rPr lang="pl-PL" dirty="0"/>
              <a:t>Komfort – nieśmiałe na pierwszy rzut oka osoby mogą otworzyć się, gdy tylko poczują się komfortowo w danym towarzystwie. Wówczas nie tylko gra się lepiej, ale i lepiej się </a:t>
            </a:r>
            <a:r>
              <a:rPr lang="pl-PL" dirty="0" smtClean="0"/>
              <a:t>uczy.</a:t>
            </a:r>
            <a:endParaRPr lang="pl-PL" dirty="0"/>
          </a:p>
          <a:p>
            <a:r>
              <a:rPr lang="pl-PL" dirty="0"/>
              <a:t>Bycie człowiekiem – każdy ma gorszy dzień, sesję RPG można przełożyć, bo to rozrywka, zajęć zazwyczaj nie. Ale można zastosować </a:t>
            </a:r>
            <a:r>
              <a:rPr lang="pl-PL" dirty="0" smtClean="0"/>
              <a:t>odpowiednie, </a:t>
            </a:r>
            <a:r>
              <a:rPr lang="pl-PL" i="1" dirty="0"/>
              <a:t>ludzkie</a:t>
            </a:r>
            <a:r>
              <a:rPr lang="pl-PL" dirty="0"/>
              <a:t> podejście, zarówno ze strony prowadzącego, jak i </a:t>
            </a:r>
            <a:r>
              <a:rPr lang="pl-PL" dirty="0" smtClean="0"/>
              <a:t>studentów.</a:t>
            </a:r>
            <a:endParaRPr lang="pl-PL" dirty="0"/>
          </a:p>
          <a:p>
            <a:endParaRPr lang="pl-PL" dirty="0"/>
          </a:p>
        </p:txBody>
      </p:sp>
      <p:pic>
        <p:nvPicPr>
          <p:cNvPr id="5" name="Obraz 4"/>
          <p:cNvPicPr>
            <a:picLocks noChangeAspect="1"/>
          </p:cNvPicPr>
          <p:nvPr/>
        </p:nvPicPr>
        <p:blipFill>
          <a:blip r:embed="rId3"/>
          <a:stretch>
            <a:fillRect/>
          </a:stretch>
        </p:blipFill>
        <p:spPr>
          <a:xfrm>
            <a:off x="8758605" y="6378124"/>
            <a:ext cx="815242" cy="343777"/>
          </a:xfrm>
          <a:prstGeom prst="rect">
            <a:avLst/>
          </a:prstGeom>
        </p:spPr>
      </p:pic>
      <p:sp>
        <p:nvSpPr>
          <p:cNvPr id="6" name="Tytuł 5"/>
          <p:cNvSpPr>
            <a:spLocks noGrp="1"/>
          </p:cNvSpPr>
          <p:nvPr>
            <p:ph type="title"/>
          </p:nvPr>
        </p:nvSpPr>
        <p:spPr/>
        <p:txBody>
          <a:bodyPr/>
          <a:lstStyle/>
          <a:p>
            <a:r>
              <a:rPr lang="pl-PL" dirty="0" smtClean="0"/>
              <a:t> </a:t>
            </a:r>
            <a:endParaRPr lang="pl-PL" dirty="0"/>
          </a:p>
        </p:txBody>
      </p:sp>
    </p:spTree>
    <p:extLst>
      <p:ext uri="{BB962C8B-B14F-4D97-AF65-F5344CB8AC3E}">
        <p14:creationId xmlns:p14="http://schemas.microsoft.com/office/powerpoint/2010/main" val="124894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871</Words>
  <Application>Microsoft Office PowerPoint</Application>
  <PresentationFormat>Panoramiczny</PresentationFormat>
  <Paragraphs>61</Paragraphs>
  <Slides>12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Calibri</vt:lpstr>
      <vt:lpstr>Calibri Light</vt:lpstr>
      <vt:lpstr>Cambria Math</vt:lpstr>
      <vt:lpstr>Motyw pakietu Office</vt:lpstr>
      <vt:lpstr> </vt:lpstr>
      <vt:lpstr>OSTRZEŻENIE</vt:lpstr>
      <vt:lpstr>CZYM SĄ GRY FABULARNE?</vt:lpstr>
      <vt:lpstr>A TERAZ ZROZUMIALE</vt:lpstr>
      <vt:lpstr>Przykładowa sesja RPG</vt:lpstr>
      <vt:lpstr>A TERAZ KURS AKADEMICKI</vt:lpstr>
      <vt:lpstr>CZY TO JEST NAPRAWDĘ TO SAMO?</vt:lpstr>
      <vt:lpstr>CZYM RPG WSPIERA DYDAKTYKĘ?</vt:lpstr>
      <vt:lpstr> </vt:lpstr>
      <vt:lpstr>ZŁOTA ZASADA MISTRZÓW GRY</vt:lpstr>
      <vt:lpstr>ZŁOTA ZASADA DYDAKTYKÓW?</vt:lpstr>
      <vt:lpstr>Dziękujemy za obecność!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Weronika Płatek</dc:creator>
  <cp:lastModifiedBy>Żuliana Woziwodzka</cp:lastModifiedBy>
  <cp:revision>13</cp:revision>
  <dcterms:created xsi:type="dcterms:W3CDTF">2025-03-11T09:34:00Z</dcterms:created>
  <dcterms:modified xsi:type="dcterms:W3CDTF">2025-04-14T07:48:49Z</dcterms:modified>
</cp:coreProperties>
</file>