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256" r:id="rId2"/>
    <p:sldId id="260" r:id="rId3"/>
    <p:sldId id="261" r:id="rId4"/>
    <p:sldId id="262" r:id="rId5"/>
    <p:sldId id="265" r:id="rId6"/>
    <p:sldId id="266" r:id="rId7"/>
    <p:sldId id="267" r:id="rId8"/>
    <p:sldId id="268" r:id="rId9"/>
    <p:sldId id="326" r:id="rId10"/>
    <p:sldId id="327" r:id="rId11"/>
    <p:sldId id="328" r:id="rId12"/>
    <p:sldId id="334" r:id="rId13"/>
    <p:sldId id="276" r:id="rId14"/>
    <p:sldId id="269" r:id="rId15"/>
    <p:sldId id="270" r:id="rId16"/>
    <p:sldId id="271" r:id="rId17"/>
    <p:sldId id="272" r:id="rId18"/>
    <p:sldId id="274" r:id="rId19"/>
    <p:sldId id="275" r:id="rId20"/>
    <p:sldId id="278" r:id="rId21"/>
    <p:sldId id="279" r:id="rId22"/>
    <p:sldId id="280" r:id="rId23"/>
    <p:sldId id="281" r:id="rId24"/>
    <p:sldId id="282" r:id="rId25"/>
    <p:sldId id="277" r:id="rId26"/>
    <p:sldId id="311" r:id="rId27"/>
    <p:sldId id="312" r:id="rId28"/>
    <p:sldId id="329" r:id="rId29"/>
    <p:sldId id="313" r:id="rId30"/>
    <p:sldId id="283" r:id="rId31"/>
    <p:sldId id="284" r:id="rId32"/>
    <p:sldId id="330" r:id="rId33"/>
    <p:sldId id="293" r:id="rId34"/>
    <p:sldId id="294" r:id="rId35"/>
    <p:sldId id="295" r:id="rId36"/>
    <p:sldId id="296" r:id="rId37"/>
    <p:sldId id="297" r:id="rId38"/>
    <p:sldId id="309" r:id="rId39"/>
    <p:sldId id="331" r:id="rId40"/>
    <p:sldId id="316" r:id="rId41"/>
    <p:sldId id="323" r:id="rId42"/>
    <p:sldId id="332" r:id="rId43"/>
    <p:sldId id="291" r:id="rId44"/>
    <p:sldId id="321" r:id="rId45"/>
    <p:sldId id="333" r:id="rId46"/>
    <p:sldId id="324" r:id="rId47"/>
    <p:sldId id="325" r:id="rId48"/>
    <p:sldId id="259" r:id="rId49"/>
  </p:sldIdLst>
  <p:sldSz cx="12192000" cy="6858000"/>
  <p:notesSz cx="6858000" cy="9144000"/>
  <p:embeddedFontLst>
    <p:embeddedFont>
      <p:font typeface="Georgia" panose="02040502050405020303" pitchFamily="18" charset="0"/>
      <p:regular r:id="rId51"/>
      <p:bold r:id="rId52"/>
      <p:italic r:id="rId53"/>
      <p:boldItalic r:id="rId54"/>
    </p:embeddedFont>
    <p:embeddedFont>
      <p:font typeface="Montserrat" panose="020B0604020202020204" charset="-18"/>
      <p:regular r:id="rId55"/>
      <p:bold r:id="rId56"/>
      <p:italic r:id="rId57"/>
      <p:boldItalic r:id="rId58"/>
    </p:embeddedFont>
    <p:embeddedFont>
      <p:font typeface="Merriweather" panose="020B0604020202020204" charset="-18"/>
      <p:regular r:id="rId59"/>
      <p:bold r:id="rId60"/>
      <p:italic r:id="rId61"/>
      <p:boldItalic r:id="rId62"/>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178" autoAdjust="0"/>
  </p:normalViewPr>
  <p:slideViewPr>
    <p:cSldViewPr snapToGrid="0">
      <p:cViewPr varScale="1">
        <p:scale>
          <a:sx n="75" d="100"/>
          <a:sy n="75" d="100"/>
        </p:scale>
        <p:origin x="6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7:11:56.1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 0,'2984'-161'0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4T17:12:16.5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 0,'3037'-157'0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24383-67A6-4117-917D-F60B5EB3EA30}" type="datetimeFigureOut">
              <a:rPr lang="en-US" smtClean="0"/>
              <a:t>4/14/2025</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3165E-E989-45DC-AE50-9D4940BD7F87}" type="slidenum">
              <a:rPr lang="en-US" smtClean="0"/>
              <a:t>‹#›</a:t>
            </a:fld>
            <a:endParaRPr lang="en-US"/>
          </a:p>
        </p:txBody>
      </p:sp>
    </p:spTree>
    <p:extLst>
      <p:ext uri="{BB962C8B-B14F-4D97-AF65-F5344CB8AC3E}">
        <p14:creationId xmlns:p14="http://schemas.microsoft.com/office/powerpoint/2010/main" val="407378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l.wikipedia.org/wiki/Maszyn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pl.wikipedia.org/wiki/My%C5%9Blenie" TargetMode="External"/><Relationship Id="rId4" Type="http://schemas.openxmlformats.org/officeDocument/2006/relationships/hyperlink" Target="https://pl.wikipedia.org/wiki/J%C4%99zyk_naturaln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LxOUXPbTDm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2</a:t>
            </a:fld>
            <a:endParaRPr lang="en-US"/>
          </a:p>
        </p:txBody>
      </p:sp>
    </p:spTree>
    <p:extLst>
      <p:ext uri="{BB962C8B-B14F-4D97-AF65-F5344CB8AC3E}">
        <p14:creationId xmlns:p14="http://schemas.microsoft.com/office/powerpoint/2010/main" val="2089654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ts val="1900"/>
              </a:lnSpc>
              <a:spcAft>
                <a:spcPts val="800"/>
              </a:spcAft>
            </a:pPr>
            <a:r>
              <a:rPr lang="pl-PL" sz="1800" dirty="0">
                <a:effectLst/>
                <a:latin typeface="Merriweather" panose="00000500000000000000" pitchFamily="2" charset="-18"/>
                <a:ea typeface="Merriweather" panose="00000500000000000000" pitchFamily="2" charset="-18"/>
                <a:cs typeface="Times New Roman" panose="02020603050405020304" pitchFamily="18" charset="0"/>
              </a:rPr>
              <a:t>Jeśli za to powiem Wam, że może nam pomóc matematyka, to jest też szansa, że stracę uwagę drugiej połowy z Was. Ale dajcie mi szansę. To oczywiście Alan Turing, żyjący z latach 1912-1954. Jeśli ktoś chciałby wiedzieć czemu tak krótko, to po prostu żył w czasach, w których znacznie łatwiej było zdekodować Enigmę, niż być sobą. </a:t>
            </a:r>
          </a:p>
          <a:p>
            <a:pPr>
              <a:lnSpc>
                <a:spcPts val="1900"/>
              </a:lnSpc>
              <a:spcAft>
                <a:spcPts val="800"/>
              </a:spcAft>
            </a:pPr>
            <a:endParaRPr lang="pl-PL" sz="1800" dirty="0">
              <a:effectLst/>
              <a:latin typeface="Merriweather" panose="00000500000000000000" pitchFamily="2" charset="-1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effectLst/>
                <a:latin typeface="Merriweather" panose="00000500000000000000" pitchFamily="2" charset="-18"/>
                <a:ea typeface="Merriweather" panose="00000500000000000000" pitchFamily="2" charset="-18"/>
                <a:cs typeface="Times New Roman" panose="02020603050405020304" pitchFamily="18" charset="0"/>
              </a:rPr>
              <a:t>Odkąd w powszechnym użyciu pojawiły się rozwiązania i narzędzia sztucznej inteligencji Turing jest nazywany ojcem AI. Wielu z nas też słyszało o tak zwanym teście Turinga. I jest to dla mnie esencja zrozumienia czym jest AI i jednocześnie proste narzędzie do samodzielnego identyfikowania i klasyfikowania narzędzi. Aż trudno uwierzyć, ze minęły prawie dokładnie 74 lata. W październiku 1950 roku Turing opublikował w kwartalniku </a:t>
            </a:r>
            <a:r>
              <a:rPr lang="pl-PL" dirty="0" err="1"/>
              <a:t>Mind</a:t>
            </a:r>
            <a:r>
              <a:rPr lang="pl-PL" dirty="0"/>
              <a:t> pracę </a:t>
            </a:r>
            <a:r>
              <a:rPr lang="pl-PL" i="1" dirty="0"/>
              <a:t>Computing </a:t>
            </a:r>
            <a:r>
              <a:rPr lang="pl-PL" i="1" dirty="0" err="1"/>
              <a:t>Machinery</a:t>
            </a:r>
            <a:r>
              <a:rPr lang="pl-PL" i="1" dirty="0"/>
              <a:t> and </a:t>
            </a:r>
            <a:r>
              <a:rPr lang="pl-PL" i="1" dirty="0" err="1"/>
              <a:t>Intelligence</a:t>
            </a:r>
            <a:r>
              <a:rPr lang="pl-PL" dirty="0"/>
              <a:t> (</a:t>
            </a:r>
            <a:r>
              <a:rPr lang="pl-PL" i="1" dirty="0"/>
              <a:t>Maszyny obliczeniowe i inteligencja</a:t>
            </a:r>
            <a:r>
              <a:rPr lang="pl-PL" dirty="0"/>
              <a:t>). Opisał tam teoretyczny sposób określania zdolności </a:t>
            </a:r>
            <a:r>
              <a:rPr lang="pl-PL" dirty="0">
                <a:hlinkClick r:id="rId3" tooltip="Maszyna"/>
              </a:rPr>
              <a:t>maszyny</a:t>
            </a:r>
            <a:r>
              <a:rPr lang="pl-PL" dirty="0"/>
              <a:t> do posługiwania się </a:t>
            </a:r>
            <a:r>
              <a:rPr lang="pl-PL" dirty="0">
                <a:hlinkClick r:id="rId4" tooltip="Język naturalny"/>
              </a:rPr>
              <a:t>językiem naturalnym</a:t>
            </a:r>
            <a:r>
              <a:rPr lang="pl-PL" dirty="0"/>
              <a:t> i pośrednio mającym dowodzić opanowania przez nią umiejętności </a:t>
            </a:r>
            <a:r>
              <a:rPr lang="pl-PL" dirty="0">
                <a:hlinkClick r:id="rId5" tooltip="Myślenie"/>
              </a:rPr>
              <a:t>myślenia</a:t>
            </a:r>
            <a:r>
              <a:rPr lang="pl-PL" dirty="0"/>
              <a:t> w sposób podobny do ludzkiego. Mówimy bowiem o sztucznej inteligencji, bez względu na to czy dziś rysuje ona kotki czy tworzy śmieciowe posty na </a:t>
            </a:r>
            <a:r>
              <a:rPr lang="pl-PL" dirty="0" err="1"/>
              <a:t>social</a:t>
            </a:r>
            <a:r>
              <a:rPr lang="pl-PL" dirty="0"/>
              <a:t> media. W 1950 roku jako matematyk zaproponował zmianę prostego pytania: </a:t>
            </a:r>
            <a:r>
              <a:rPr lang="pl-PL" i="1" dirty="0"/>
              <a:t>Czy maszyny myślą?</a:t>
            </a:r>
            <a:r>
              <a:rPr lang="pl-PL" dirty="0"/>
              <a:t> na pytanie lepiej zdefiniowane.</a:t>
            </a:r>
          </a:p>
          <a:p>
            <a:r>
              <a:rPr lang="pl-PL" dirty="0"/>
              <a:t>Test wygląda następująco: sędzia-człowiek – prowadzi rozmowę w języku naturalnym z pozostałymi stronami. Jeśli sędzia nie jest w stanie wiarygodnie określić, czy któraś ze stron jest maszyną czy człowiekiem, wtedy mówi się, że maszyna przeszła test. Zakłada się, że zarówno człowiek, jak i maszyna próbują przejść test zachowując się w sposób możliwie zbliżony do ludzkiego. To pewnie już słyszeliście. </a:t>
            </a:r>
          </a:p>
          <a:p>
            <a:endParaRPr lang="pl-PL" dirty="0"/>
          </a:p>
          <a:p>
            <a:pPr>
              <a:lnSpc>
                <a:spcPts val="1900"/>
              </a:lnSpc>
              <a:spcAft>
                <a:spcPts val="800"/>
              </a:spcAft>
            </a:pPr>
            <a:r>
              <a:rPr lang="pl-PL" sz="1200" dirty="0">
                <a:effectLst/>
                <a:latin typeface="Merriweather" panose="00000500000000000000" pitchFamily="2" charset="-18"/>
                <a:ea typeface="Merriweather" panose="00000500000000000000" pitchFamily="2" charset="-18"/>
                <a:cs typeface="Times New Roman" panose="02020603050405020304" pitchFamily="18" charset="0"/>
              </a:rPr>
              <a:t>Co chciał nam przekazać Alan Turing? Gdzie jest dla nas sens tego wszystkiego? </a:t>
            </a:r>
          </a:p>
          <a:p>
            <a:pPr>
              <a:lnSpc>
                <a:spcPts val="1900"/>
              </a:lnSpc>
              <a:spcAft>
                <a:spcPts val="800"/>
              </a:spcAft>
            </a:pP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17</a:t>
            </a:fld>
            <a:endParaRPr lang="en-US"/>
          </a:p>
        </p:txBody>
      </p:sp>
    </p:spTree>
    <p:extLst>
      <p:ext uri="{BB962C8B-B14F-4D97-AF65-F5344CB8AC3E}">
        <p14:creationId xmlns:p14="http://schemas.microsoft.com/office/powerpoint/2010/main" val="1925522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800" b="0" i="0" u="none" strike="noStrike" dirty="0">
                <a:solidFill>
                  <a:srgbClr val="000000"/>
                </a:solidFill>
                <a:effectLst/>
                <a:latin typeface="Georgia" panose="02040502050405020303" pitchFamily="18" charset="0"/>
              </a:rPr>
              <a:t>Dzięki Turingowi możemy łatwo zrozumieć, co się musi wydarzyć, albo wydarzać, żeby maszyna wygrała, a więc była AI.</a:t>
            </a:r>
          </a:p>
          <a:p>
            <a:pPr marL="342900" indent="-342900">
              <a:buFont typeface="+mj-lt"/>
              <a:buAutoNum type="arabicPeriod"/>
            </a:pPr>
            <a:r>
              <a:rPr lang="pl-PL" sz="1800" b="0" i="0" u="none" strike="noStrike" dirty="0">
                <a:solidFill>
                  <a:srgbClr val="000000"/>
                </a:solidFill>
                <a:effectLst/>
                <a:latin typeface="Georgia" panose="02040502050405020303" pitchFamily="18" charset="0"/>
              </a:rPr>
              <a:t>Musiałby rozumieć i sprawnie przetwarzać język naturalny. W końcu z aplikacjami AI komunikujemy się stosując właśnie język naturalny, a nie kod. Ktoś powie, że przecież często piszemy </a:t>
            </a:r>
            <a:r>
              <a:rPr lang="pl-PL" sz="1800" b="0" i="0" u="none" strike="noStrike" dirty="0" err="1">
                <a:solidFill>
                  <a:srgbClr val="000000"/>
                </a:solidFill>
                <a:effectLst/>
                <a:latin typeface="Georgia" panose="02040502050405020303" pitchFamily="18" charset="0"/>
              </a:rPr>
              <a:t>prompty</a:t>
            </a:r>
            <a:r>
              <a:rPr lang="pl-PL" sz="1800" b="0" i="0" u="none" strike="noStrike" dirty="0">
                <a:solidFill>
                  <a:srgbClr val="000000"/>
                </a:solidFill>
                <a:effectLst/>
                <a:latin typeface="Georgia" panose="02040502050405020303" pitchFamily="18" charset="0"/>
              </a:rPr>
              <a:t> oparte o pewną strukturę czy wzór. To prawda, ale uwierzcie mi, że jest to bardziej potrzebne nam, niż modelowi AI. Idąc dalej: komputer musi…</a:t>
            </a:r>
          </a:p>
          <a:p>
            <a:pPr marL="342900" indent="-342900" rtl="0" fontAlgn="base">
              <a:buFont typeface="+mj-lt"/>
              <a:buAutoNum type="arabicPeriod"/>
            </a:pPr>
            <a:r>
              <a:rPr lang="pl-PL" sz="1800" b="0" i="0" u="none" strike="noStrike" dirty="0">
                <a:solidFill>
                  <a:srgbClr val="000000"/>
                </a:solidFill>
                <a:effectLst/>
                <a:latin typeface="Georgia" panose="02040502050405020303" pitchFamily="18" charset="0"/>
              </a:rPr>
              <a:t>….posiadać duże zasoby wiedzy czyli danych, ponieważ musi operować na jakichś informacjach. Inaczej taka rozmowa będzie bez sensu i chyba nie muszę tłumaczyć dlaczego.</a:t>
            </a:r>
          </a:p>
          <a:p>
            <a:pPr marL="342900" indent="-342900" rtl="0" fontAlgn="base">
              <a:buFont typeface="+mj-lt"/>
              <a:buAutoNum type="arabicPeriod"/>
            </a:pPr>
            <a:r>
              <a:rPr lang="pl-PL" sz="1800" b="0" i="0" u="none" strike="noStrike" dirty="0">
                <a:solidFill>
                  <a:srgbClr val="000000"/>
                </a:solidFill>
                <a:effectLst/>
                <a:latin typeface="Georgia" panose="02040502050405020303" pitchFamily="18" charset="0"/>
              </a:rPr>
              <a:t>Po trzecie: musi umieć wyciągać wnioski z rozmowy z człowiekiem i dochodzić do nowych konkluzji, inaczej bardzo szybko zapętli się w algorytmie. Przypominałoby to stare gry przygodowe, w których tylko jedna droga rozwiązania danej sceny była brana pod uwagę, a gdy jej nie mogliśmy odnaleźć, to bohaterka czy bohater po prostu utykali, co było bardzo frustrujące. </a:t>
            </a:r>
          </a:p>
          <a:p>
            <a:pPr marL="342900" indent="-342900" rtl="0" fontAlgn="base">
              <a:buFont typeface="+mj-lt"/>
              <a:buAutoNum type="arabicPeriod"/>
            </a:pPr>
            <a:r>
              <a:rPr lang="pl-PL" sz="1800" b="0" i="0" u="none" strike="noStrike" dirty="0">
                <a:solidFill>
                  <a:srgbClr val="000000"/>
                </a:solidFill>
                <a:effectLst/>
                <a:latin typeface="Georgia" panose="02040502050405020303" pitchFamily="18" charset="0"/>
              </a:rPr>
              <a:t>Po czwarte: komputer musi umieć się rozwijać i uczyć, co bardzo zbliża nas do pojęcia uczenia maszynowego i głębokiego uczenia jako esencji AI. O tym opowiem za chwilę. </a:t>
            </a:r>
          </a:p>
          <a:p>
            <a:pPr marL="342900" indent="-342900" rtl="0" fontAlgn="base">
              <a:spcAft>
                <a:spcPts val="1000"/>
              </a:spcAft>
              <a:buFont typeface="+mj-lt"/>
              <a:buAutoNum type="arabicPeriod"/>
            </a:pPr>
            <a:r>
              <a:rPr lang="pl-PL" sz="1800" b="0" i="0" u="none" strike="noStrike" dirty="0">
                <a:solidFill>
                  <a:srgbClr val="000000"/>
                </a:solidFill>
                <a:effectLst/>
                <a:latin typeface="Georgia" panose="02040502050405020303" pitchFamily="18" charset="0"/>
              </a:rPr>
              <a:t>I wreszcie po piąte: komputer powinien mieć umiejętność rozpoznawania obrazów (w tym tekstów), a także mowy. W czasach Alana Turinga była to oczywiście zupełna abstrakcja, ale dziś tego właśnie oczekujemy od współczesnych inteligentnych platform.</a:t>
            </a:r>
          </a:p>
          <a:p>
            <a:endParaRPr lang="pl-PL" dirty="0"/>
          </a:p>
          <a:p>
            <a:r>
              <a:rPr lang="pl-PL" dirty="0"/>
              <a:t>I teraz, jeśli przez ten pryzmat pomyślimy o tym, co nas otacza, o </a:t>
            </a:r>
            <a:r>
              <a:rPr lang="pl-PL" dirty="0" err="1"/>
              <a:t>ChatGPT</a:t>
            </a:r>
            <a:r>
              <a:rPr lang="pl-PL" dirty="0"/>
              <a:t>, o inteligentnych głośnikach, o systemach, które same parkują nasze samochody, to będzie nam prościej zrozumieć do czego dążą naukowcy. Każdy chce po prostu zdać test </a:t>
            </a:r>
            <a:r>
              <a:rPr lang="pl-PL" dirty="0" err="1"/>
              <a:t>turinga</a:t>
            </a:r>
            <a:r>
              <a:rPr lang="pl-PL" dirty="0"/>
              <a:t>.</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18</a:t>
            </a:fld>
            <a:endParaRPr lang="en-US"/>
          </a:p>
        </p:txBody>
      </p:sp>
    </p:spTree>
    <p:extLst>
      <p:ext uri="{BB962C8B-B14F-4D97-AF65-F5344CB8AC3E}">
        <p14:creationId xmlns:p14="http://schemas.microsoft.com/office/powerpoint/2010/main" val="1861225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Sęk w tym, że na jakimś etapie zawsze sprawdza się trzecie prawo Clarka mówiące o tym </a:t>
            </a:r>
            <a:r>
              <a:rPr lang="pl-PL" sz="1200" dirty="0">
                <a:effectLst/>
                <a:latin typeface="Merriweather" panose="00000500000000000000" pitchFamily="2" charset="-18"/>
                <a:ea typeface="Merriweather" panose="00000500000000000000" pitchFamily="2" charset="-18"/>
                <a:cs typeface="Times New Roman" panose="02020603050405020304" pitchFamily="18" charset="0"/>
              </a:rPr>
              <a:t>że każda wystarczająco zaawansowana technologia jest nieodróżnialna od magii. I myślę, że często mamy z czymś takim do czynienia, jeśli mówimy o AI. Nie rozumiemy dokładnie technologii, więc wydaje się magiczna. To prawo jednak czasem jest przekształcane: Każda technologia odróżnialna od magii jest niewystarczająco zaawansowana. Tak, jakby istotą technologii było uczynić nasze życie trudniejszym i bardziej skomplikowanym. Coś w tym jest, biorąc pod uwagę, że AI to dziedzina wyrastająca wprost z matematyki. A matematyka ma dla większość z nas ten rodzaj dyskretnego piękna w sobie, że go nie dostrzegamy, choć wiemy o jego istnieniu. I myślę, że wiele osób to wykorzystuje, świadomie lub nie, w taki sposób opowiadając o technologii, w tym o AI, że czujemy się głupi. No to nie pozostaje nam nic innego, jak udowodnić im, że nie mają racji.</a:t>
            </a:r>
          </a:p>
          <a:p>
            <a:r>
              <a:rPr lang="pl-PL" dirty="0"/>
              <a:t>Spróbujmy zatem tę mogę trochę zdemaskować. Bo AI, to jest opowieść o nas, o zwykłych ludziach, a nie o naukowcach i informatykach. </a:t>
            </a:r>
          </a:p>
          <a:p>
            <a:endParaRPr lang="en-US"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19</a:t>
            </a:fld>
            <a:endParaRPr lang="en-US"/>
          </a:p>
        </p:txBody>
      </p:sp>
    </p:spTree>
    <p:extLst>
      <p:ext uri="{BB962C8B-B14F-4D97-AF65-F5344CB8AC3E}">
        <p14:creationId xmlns:p14="http://schemas.microsoft.com/office/powerpoint/2010/main" val="286492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Wyzwaniem, które z tego wprost wynika jest tak zwany problem czarnej skrzynki. Doskonale wiemy co wkładamy do AI, widzimy co stamtąd wychodzi, ale nie widzimy procesu i nie wiemy dlaczego tak, a nie inaczej. Miejcie tę świadomość bo przyda nam się za chwilę.</a:t>
            </a:r>
          </a:p>
          <a:p>
            <a:r>
              <a:rPr lang="pl-PL" dirty="0"/>
              <a:t>Ale dlaczego nie wiemy.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20</a:t>
            </a:fld>
            <a:endParaRPr lang="en-US"/>
          </a:p>
        </p:txBody>
      </p:sp>
    </p:spTree>
    <p:extLst>
      <p:ext uri="{BB962C8B-B14F-4D97-AF65-F5344CB8AC3E}">
        <p14:creationId xmlns:p14="http://schemas.microsoft.com/office/powerpoint/2010/main" val="2011328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Bardzo prosta teoretyczna sieć, która w praktyce nic nie potrafiłaby zrobić. Nie narysowałaby kotka, ani nie stworzyła </a:t>
            </a:r>
            <a:r>
              <a:rPr lang="pl-PL" dirty="0" err="1"/>
              <a:t>posta</a:t>
            </a:r>
            <a:r>
              <a:rPr lang="pl-PL" dirty="0"/>
              <a:t> na </a:t>
            </a:r>
            <a:r>
              <a:rPr lang="pl-PL" dirty="0" err="1"/>
              <a:t>social</a:t>
            </a:r>
            <a:r>
              <a:rPr lang="pl-PL" dirty="0"/>
              <a:t> media. Zaledwie 11 neuronów, a zobaczcie ile komplikacji.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21</a:t>
            </a:fld>
            <a:endParaRPr lang="en-US"/>
          </a:p>
        </p:txBody>
      </p:sp>
    </p:spTree>
    <p:extLst>
      <p:ext uri="{BB962C8B-B14F-4D97-AF65-F5344CB8AC3E}">
        <p14:creationId xmlns:p14="http://schemas.microsoft.com/office/powerpoint/2010/main" val="2646731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Wizualizacja SSN o strukturze 10-20-15-20-5 w układzie 3D</a:t>
            </a:r>
          </a:p>
          <a:p>
            <a:endParaRPr lang="pl-PL" dirty="0"/>
          </a:p>
          <a:p>
            <a:r>
              <a:rPr lang="pl-PL" dirty="0"/>
              <a:t>Tylko i wyłącznie na dziś sieci neuronowe mogą osiągać wartości rzędu milionów do miliardów połączeń, zależnie od architektury i zastosowania. To dlatego większość tego, co się dzieje między wejściem a wyjściem jest dla nas zupełnie niedostrzegalna. I jeżeli coś idzie w złą stronę, to naukowcy starają się swoje modele budowane (czy raczej uczone) w oparciu o sieci neuronowe jakoś korygować. Tyle, że to wszystko jest proces oparty o próby, błędy i ich korygowanie. Wynik tych prac jest jednak na tyle zadowalający, że z niego korzystamy.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22</a:t>
            </a:fld>
            <a:endParaRPr lang="en-US"/>
          </a:p>
        </p:txBody>
      </p:sp>
    </p:spTree>
    <p:extLst>
      <p:ext uri="{BB962C8B-B14F-4D97-AF65-F5344CB8AC3E}">
        <p14:creationId xmlns:p14="http://schemas.microsoft.com/office/powerpoint/2010/main" val="1101144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buFont typeface="Arial" panose="020B0604020202020204" pitchFamily="34" charset="0"/>
              <a:buNone/>
            </a:pPr>
            <a:r>
              <a:rPr lang="pl-PL" b="0" dirty="0" err="1"/>
              <a:t>Bądzcie</a:t>
            </a:r>
            <a:r>
              <a:rPr lang="pl-PL" b="0" dirty="0"/>
              <a:t> jednak uważni na ten skrót XAI i wszelkie inne inicjatywy opierające się na potrzebie uczynienia modeli AI bardziej przejrzystymi. To tylko kilka, ale za to bardzo trudnych pytań, które zadają sobie naukowcy zajmujący się etyką AI.</a:t>
            </a:r>
          </a:p>
          <a:p>
            <a:pPr>
              <a:buFont typeface="Arial" panose="020B0604020202020204" pitchFamily="34" charset="0"/>
              <a:buChar char="•"/>
            </a:pPr>
            <a:r>
              <a:rPr lang="pl-PL" b="1" dirty="0"/>
              <a:t>Zaufanie i weryfikacja:</a:t>
            </a:r>
            <a:r>
              <a:rPr lang="pl-PL" dirty="0"/>
              <a:t> W bezpieczeństwie trzeba zrozumieć, dlaczego system podjął określoną decyzję. Czy oznaczył uzasadnione zagrożenie, czy wywołał fałszywy alarm z powodu stronniczego zestawu danych?</a:t>
            </a:r>
          </a:p>
          <a:p>
            <a:pPr>
              <a:buFont typeface="Arial" panose="020B0604020202020204" pitchFamily="34" charset="0"/>
              <a:buChar char="•"/>
            </a:pPr>
            <a:r>
              <a:rPr lang="pl-PL" b="1" dirty="0"/>
              <a:t>Ataki adwersarzy:</a:t>
            </a:r>
            <a:r>
              <a:rPr lang="pl-PL" dirty="0"/>
              <a:t> Hakerzy mogą wykorzystać naturę czarnej skrzynki, tworząc złośliwe dane wejściowe, które nakłaniają systemy sztucznej inteligencji do podejmowania błędnych lub niebezpiecznych decyzji. Jeśli nie wiesz, jak działa model, jesteś mniej przygotowany do jego obrony.</a:t>
            </a:r>
          </a:p>
          <a:p>
            <a:pPr>
              <a:buFont typeface="Arial" panose="020B0604020202020204" pitchFamily="34" charset="0"/>
              <a:buChar char="•"/>
            </a:pPr>
            <a:r>
              <a:rPr lang="pl-PL" b="1" dirty="0"/>
              <a:t>Zatruwanie danych:</a:t>
            </a:r>
            <a:r>
              <a:rPr lang="pl-PL" dirty="0"/>
              <a:t> Jeśli dane treningowe są zagrożone, model czarnej skrzynki może nauczyć się szkodliwych wzorców bez zauważenia.</a:t>
            </a:r>
          </a:p>
          <a:p>
            <a:pPr>
              <a:buFont typeface="Arial" panose="020B0604020202020204" pitchFamily="34" charset="0"/>
              <a:buChar char="•"/>
            </a:pPr>
            <a:r>
              <a:rPr lang="pl-PL" b="1" dirty="0"/>
              <a:t>Stronniczość i uczciwość:</a:t>
            </a:r>
            <a:r>
              <a:rPr lang="pl-PL" dirty="0"/>
              <a:t> Modele sztucznej inteligencji mogą dziedziczyć uprzedzenia z danych, na których są szkolone, co prowadzi do niesprawiedliwych lub dyskryminujących wyników. W bezpieczeństwie może to oznaczać system, który jest stronniczy wobec niektórych grup ludzi.</a:t>
            </a:r>
          </a:p>
          <a:p>
            <a:pPr>
              <a:buFont typeface="Arial" panose="020B0604020202020204" pitchFamily="34" charset="0"/>
              <a:buChar char="•"/>
            </a:pPr>
            <a:r>
              <a:rPr lang="pl-PL" b="1" dirty="0"/>
              <a:t>Obawy natury etycznej:</a:t>
            </a:r>
            <a:r>
              <a:rPr lang="pl-PL" dirty="0"/>
              <a:t> Sztuczna inteligencja wykorzystywana w zabezpieczeniach może podejmować decyzje mające konsekwencje w świecie rzeczywistym (np. odmowa dostępu, podnoszenie alarmów). Model czarnej skrzynki może budzić obawy o odpowiedzialność i sprawiedliwość.</a:t>
            </a:r>
          </a:p>
          <a:p>
            <a:pPr>
              <a:buFont typeface="Arial" panose="020B0604020202020204" pitchFamily="34" charset="0"/>
              <a:buChar char="•"/>
            </a:pPr>
            <a:r>
              <a:rPr lang="pl-PL" b="1" dirty="0"/>
              <a:t>Złośliwa sztuczna inteligencja:</a:t>
            </a:r>
            <a:r>
              <a:rPr lang="pl-PL" dirty="0"/>
              <a:t> pomyśl o złośliwym oprogramowaniu opartym na sztucznej inteligencji, które ewoluuje w sposób, którego nie rozumiemy. To jak haker stale zmieniający taktykę.</a:t>
            </a:r>
          </a:p>
          <a:p>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24</a:t>
            </a:fld>
            <a:endParaRPr lang="en-US"/>
          </a:p>
        </p:txBody>
      </p:sp>
    </p:spTree>
    <p:extLst>
      <p:ext uri="{BB962C8B-B14F-4D97-AF65-F5344CB8AC3E}">
        <p14:creationId xmlns:p14="http://schemas.microsoft.com/office/powerpoint/2010/main" val="366178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I czasem, gdy mamy do czynienia z halucynacjami czy innymi problemami, to wynika to właśnie w charakteru AI. To jest przykład ewidentny i jakiś czas temu był </a:t>
            </a:r>
            <a:r>
              <a:rPr lang="pl-PL" dirty="0" err="1"/>
              <a:t>memem</a:t>
            </a:r>
            <a:r>
              <a:rPr lang="pl-PL" dirty="0"/>
              <a:t>. Łatwo to wyśmiać. Czasem jednak tych </a:t>
            </a:r>
            <a:r>
              <a:rPr lang="pl-PL" dirty="0" err="1"/>
              <a:t>biasów</a:t>
            </a:r>
            <a:r>
              <a:rPr lang="pl-PL" dirty="0"/>
              <a:t> nie widać.</a:t>
            </a:r>
          </a:p>
          <a:p>
            <a:r>
              <a:rPr lang="pl-PL" dirty="0"/>
              <a:t>Administratorzy tych sieci nie mają magicznego pokrętła, które sprawia, że wyniki będą „lepsze” czy „gorsze”. Są oczywiście pewne parametry (np. tzw. temperatura), ale ich regulacja czasem prowadzi do jeszcze większych problemów, niż mieliśmy na początku.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26</a:t>
            </a:fld>
            <a:endParaRPr lang="en-US"/>
          </a:p>
        </p:txBody>
      </p:sp>
    </p:spTree>
    <p:extLst>
      <p:ext uri="{BB962C8B-B14F-4D97-AF65-F5344CB8AC3E}">
        <p14:creationId xmlns:p14="http://schemas.microsoft.com/office/powerpoint/2010/main" val="3726223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Stronniczość to nie musi być coś, co zauważymy na pierwszy rzut oka. Ale musimy być uważni! Dla celów </a:t>
            </a:r>
            <a:r>
              <a:rPr lang="pl-PL" dirty="0" err="1"/>
              <a:t>eskperymentu</a:t>
            </a:r>
            <a:r>
              <a:rPr lang="pl-PL" dirty="0"/>
              <a:t> miałem dokładnie takie samo CV, jak </a:t>
            </a:r>
            <a:r>
              <a:rPr lang="pl-PL" dirty="0" err="1"/>
              <a:t>Elon</a:t>
            </a:r>
            <a:r>
              <a:rPr lang="pl-PL" dirty="0"/>
              <a:t> </a:t>
            </a:r>
            <a:r>
              <a:rPr lang="pl-PL" dirty="0" err="1"/>
              <a:t>Musk</a:t>
            </a:r>
            <a:r>
              <a:rPr lang="pl-PL" dirty="0"/>
              <a:t>, ale okazało się, że wirtualny rekruter (w osobie </a:t>
            </a:r>
            <a:r>
              <a:rPr lang="pl-PL" dirty="0" err="1"/>
              <a:t>ChatGPT</a:t>
            </a:r>
            <a:r>
              <a:rPr lang="pl-PL" dirty="0"/>
              <a:t>) lepiej ocenił mojego kontrkandydata. A to tylko ze względu na to, że „</a:t>
            </a:r>
            <a:r>
              <a:rPr lang="pl-PL" dirty="0" err="1"/>
              <a:t>Elon</a:t>
            </a:r>
            <a:r>
              <a:rPr lang="pl-PL" dirty="0"/>
              <a:t> </a:t>
            </a:r>
            <a:r>
              <a:rPr lang="pl-PL" dirty="0" err="1"/>
              <a:t>Musk</a:t>
            </a:r>
            <a:r>
              <a:rPr lang="pl-PL" dirty="0"/>
              <a:t>” pojawia się częściej w kontekście sukcesów biznesowych, niż „Piotr Maczuga”. </a:t>
            </a:r>
          </a:p>
          <a:p>
            <a:r>
              <a:rPr lang="pl-PL" dirty="0"/>
              <a:t>Co bardzo cieszy – gdy przeprowadzam takie </a:t>
            </a:r>
            <a:r>
              <a:rPr lang="pl-PL" dirty="0" err="1"/>
              <a:t>mikroeksperymenty</a:t>
            </a:r>
            <a:r>
              <a:rPr lang="pl-PL" dirty="0"/>
              <a:t>, to widzę, że nowe modele są coraz bardziej na to odporne.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27</a:t>
            </a:fld>
            <a:endParaRPr lang="en-US"/>
          </a:p>
        </p:txBody>
      </p:sp>
    </p:spTree>
    <p:extLst>
      <p:ext uri="{BB962C8B-B14F-4D97-AF65-F5344CB8AC3E}">
        <p14:creationId xmlns:p14="http://schemas.microsoft.com/office/powerpoint/2010/main" val="184593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Model halucynuje, bo jest generatywny i jego zadaniem jest wytwarzać. A poza tym ludzie też halucynują.</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Wszystko co generują modele językowe to konfabulacja, tylko, wygodnie dla nas, w większości przypadków pokrywająca się z prawdą.</a:t>
            </a:r>
          </a:p>
          <a:p>
            <a:endParaRPr lang="pl-PL"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29</a:t>
            </a:fld>
            <a:endParaRPr lang="en-US"/>
          </a:p>
        </p:txBody>
      </p:sp>
    </p:spTree>
    <p:extLst>
      <p:ext uri="{BB962C8B-B14F-4D97-AF65-F5344CB8AC3E}">
        <p14:creationId xmlns:p14="http://schemas.microsoft.com/office/powerpoint/2010/main" val="225657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Wszystko się zmienia.</a:t>
            </a:r>
            <a:endParaRPr lang="en-US"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4</a:t>
            </a:fld>
            <a:endParaRPr lang="en-US"/>
          </a:p>
        </p:txBody>
      </p:sp>
    </p:spTree>
    <p:extLst>
      <p:ext uri="{BB962C8B-B14F-4D97-AF65-F5344CB8AC3E}">
        <p14:creationId xmlns:p14="http://schemas.microsoft.com/office/powerpoint/2010/main" val="1401138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457200" indent="-457200">
              <a:buFont typeface="+mj-lt"/>
              <a:buAutoNum type="arabicPeriod"/>
            </a:pPr>
            <a:endParaRPr lang="pl-PL" dirty="0"/>
          </a:p>
          <a:p>
            <a:pPr marL="457200" indent="-457200">
              <a:buFont typeface="+mj-lt"/>
              <a:buAutoNum type="arabicPeriod"/>
            </a:pPr>
            <a:r>
              <a:rPr lang="pl-PL" dirty="0"/>
              <a:t>Zawsze stosuj kontekst. Zawsze!</a:t>
            </a:r>
          </a:p>
          <a:p>
            <a:pPr marL="457200" indent="-457200">
              <a:buFont typeface="+mj-lt"/>
              <a:buAutoNum type="arabicPeriod"/>
            </a:pPr>
            <a:r>
              <a:rPr lang="pl-PL" dirty="0"/>
              <a:t>Fine-</a:t>
            </a:r>
            <a:r>
              <a:rPr lang="pl-PL" dirty="0" err="1"/>
              <a:t>tuning</a:t>
            </a:r>
            <a:r>
              <a:rPr lang="pl-PL" dirty="0"/>
              <a:t>: Polega na trenowaniu modelu na dodatkowym, specyficznym zbiorze danych, aby dostosować jego odpowiedzi do konkretnego zastosowania. Przykładem może być dostosowanie modelu AI do języka branżowego lub specyficznych przypadków użytkowych.</a:t>
            </a:r>
          </a:p>
          <a:p>
            <a:pPr marL="457200" indent="-457200">
              <a:buFont typeface="+mj-lt"/>
              <a:buAutoNum type="arabicPeriod"/>
            </a:pPr>
            <a:r>
              <a:rPr lang="pl-PL" dirty="0" err="1"/>
              <a:t>Retrieval-Augmented</a:t>
            </a:r>
            <a:r>
              <a:rPr lang="pl-PL" dirty="0"/>
              <a:t> </a:t>
            </a:r>
            <a:r>
              <a:rPr lang="pl-PL" dirty="0" err="1"/>
              <a:t>Generation</a:t>
            </a:r>
            <a:r>
              <a:rPr lang="pl-PL" dirty="0"/>
              <a:t> (RAG): Technika polegająca na połączeniu dużego modelu językowego (LLM) z bazą wiedzy. Model wyszukuje istotne informacje w bazie danych, które są następnie używane do generowania odpowiedzi.</a:t>
            </a:r>
          </a:p>
          <a:p>
            <a:r>
              <a:rPr lang="pl-PL" dirty="0" err="1"/>
              <a:t>Embedding</a:t>
            </a:r>
            <a:endParaRPr lang="pl-PL" dirty="0"/>
          </a:p>
          <a:p>
            <a:r>
              <a:rPr lang="pl-PL" dirty="0"/>
              <a:t>Macie ro wszystko pod ręką.</a:t>
            </a:r>
          </a:p>
          <a:p>
            <a:endParaRPr lang="pl-PL" dirty="0"/>
          </a:p>
          <a:p>
            <a:endParaRPr lang="pl-PL" dirty="0"/>
          </a:p>
          <a:p>
            <a:pPr marL="457200" indent="-457200">
              <a:buFont typeface="+mj-lt"/>
              <a:buAutoNum type="arabicPeriod"/>
            </a:pPr>
            <a:r>
              <a:rPr lang="pl-PL" dirty="0"/>
              <a:t>Przypisz modelowi personę i doprecyzuj ją za pomocą przymiotników</a:t>
            </a:r>
          </a:p>
          <a:p>
            <a:pPr marL="457200" indent="-457200">
              <a:buFont typeface="+mj-lt"/>
              <a:buAutoNum type="arabicPeriod"/>
            </a:pPr>
            <a:r>
              <a:rPr lang="pl-PL" dirty="0"/>
              <a:t>Doprecyzuj personę za pomocą przymiotników </a:t>
            </a:r>
          </a:p>
          <a:p>
            <a:pPr marL="457200" indent="-457200">
              <a:buFont typeface="+mj-lt"/>
              <a:buAutoNum type="arabicPeriod"/>
            </a:pPr>
            <a:r>
              <a:rPr lang="pl-PL" dirty="0"/>
              <a:t>Określ zadanie stawiane przed modelem: </a:t>
            </a:r>
          </a:p>
          <a:p>
            <a:pPr marL="1143000" lvl="1" indent="-457200">
              <a:buFont typeface="+mj-lt"/>
              <a:buAutoNum type="arabicPeriod"/>
            </a:pPr>
            <a:r>
              <a:rPr lang="pl-PL" sz="1800" dirty="0"/>
              <a:t>Twoje zadanie to... </a:t>
            </a:r>
          </a:p>
          <a:p>
            <a:pPr marL="1143000" lvl="1" indent="-457200">
              <a:buFont typeface="+mj-lt"/>
              <a:buAutoNum type="arabicPeriod"/>
            </a:pPr>
            <a:r>
              <a:rPr lang="pl-PL" sz="1800" dirty="0"/>
              <a:t>Jak? </a:t>
            </a:r>
          </a:p>
          <a:p>
            <a:pPr marL="1143000" lvl="1" indent="-457200">
              <a:buFont typeface="+mj-lt"/>
              <a:buAutoNum type="arabicPeriod"/>
            </a:pPr>
            <a:r>
              <a:rPr lang="pl-PL" sz="1800" dirty="0"/>
              <a:t>Dla kogo? </a:t>
            </a:r>
          </a:p>
          <a:p>
            <a:pPr marL="457200" indent="-457200">
              <a:buFont typeface="+mj-lt"/>
              <a:buAutoNum type="arabicPeriod"/>
            </a:pPr>
            <a:r>
              <a:rPr lang="pl-PL" dirty="0"/>
              <a:t>Kontekst: Specyficzne warunki lub potrzeby odbiorcy – trafione w punk, nieprzeładowane detalami.  </a:t>
            </a:r>
          </a:p>
          <a:p>
            <a:pPr marL="457200" indent="-457200">
              <a:buFont typeface="+mj-lt"/>
              <a:buAutoNum type="arabicPeriod"/>
            </a:pPr>
            <a:r>
              <a:rPr lang="pl-PL" dirty="0"/>
              <a:t>Odpowiedź:</a:t>
            </a:r>
          </a:p>
          <a:p>
            <a:pPr marL="1143000" lvl="1" indent="-457200">
              <a:buFont typeface="+mj-lt"/>
              <a:buAutoNum type="arabicPeriod"/>
            </a:pPr>
            <a:r>
              <a:rPr lang="pl-PL" sz="1800" dirty="0"/>
              <a:t>Oczekiwany format </a:t>
            </a:r>
          </a:p>
          <a:p>
            <a:pPr marL="1143000" lvl="1" indent="-457200">
              <a:buFont typeface="+mj-lt"/>
              <a:buAutoNum type="arabicPeriod"/>
            </a:pPr>
            <a:r>
              <a:rPr lang="pl-PL" sz="1800" dirty="0"/>
              <a:t>Ton </a:t>
            </a:r>
          </a:p>
          <a:p>
            <a:pPr marL="457200" indent="-457200">
              <a:buFont typeface="+mj-lt"/>
              <a:buAutoNum type="arabicPeriod"/>
            </a:pPr>
            <a:r>
              <a:rPr lang="pl-PL" dirty="0"/>
              <a:t>Przykład: opisowy, załącznik.</a:t>
            </a:r>
          </a:p>
          <a:p>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30</a:t>
            </a:fld>
            <a:endParaRPr lang="en-US"/>
          </a:p>
        </p:txBody>
      </p:sp>
    </p:spTree>
    <p:extLst>
      <p:ext uri="{BB962C8B-B14F-4D97-AF65-F5344CB8AC3E}">
        <p14:creationId xmlns:p14="http://schemas.microsoft.com/office/powerpoint/2010/main" val="3492905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Co bardzo istotne, gdy stosujemy rozwiązanie takie jak RAG, to model najpierw analizuje to, co mu daliśmy, a dopiero później sięga do swoich trzewi. Zmniejsza to znacznie szanse na halucynacje.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31</a:t>
            </a:fld>
            <a:endParaRPr lang="en-US"/>
          </a:p>
        </p:txBody>
      </p:sp>
    </p:spTree>
    <p:extLst>
      <p:ext uri="{BB962C8B-B14F-4D97-AF65-F5344CB8AC3E}">
        <p14:creationId xmlns:p14="http://schemas.microsoft.com/office/powerpoint/2010/main" val="3180948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Pierwsze o co się potykamy, to dosłowność. Nazywałem to kiedyś syndromem Kmicica, ale może powinienem syndromem </a:t>
            </a:r>
            <a:r>
              <a:rPr lang="pl-PL" dirty="0" err="1"/>
              <a:t>Denerys</a:t>
            </a:r>
            <a:r>
              <a:rPr lang="pl-PL" dirty="0"/>
              <a:t>. </a:t>
            </a:r>
          </a:p>
          <a:p>
            <a:r>
              <a:rPr lang="pl-PL" dirty="0"/>
              <a:t>Obraz, w odróżnieniu od tekstu jest dosłowny. Jest tylko JEDEN Kmicic. Ale spróbujcie teraz tak napisać </a:t>
            </a:r>
            <a:r>
              <a:rPr lang="pl-PL" dirty="0" err="1"/>
              <a:t>prompt</a:t>
            </a:r>
            <a:r>
              <a:rPr lang="pl-PL" dirty="0"/>
              <a:t> do programu tworzącego treści multimedialne, aby go opisać. To jest w zasadzie niemożliwe, dlatego tkwimy w pułapce dosłowności obrazu.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33</a:t>
            </a:fld>
            <a:endParaRPr lang="en-US"/>
          </a:p>
        </p:txBody>
      </p:sp>
    </p:spTree>
    <p:extLst>
      <p:ext uri="{BB962C8B-B14F-4D97-AF65-F5344CB8AC3E}">
        <p14:creationId xmlns:p14="http://schemas.microsoft.com/office/powerpoint/2010/main" val="4112363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Patrzymy na prace innych i wydaje nam się, że im to przychodzi z taką łatwością. Solidne napisany </a:t>
            </a:r>
            <a:r>
              <a:rPr lang="pl-PL" dirty="0" err="1"/>
              <a:t>prompt</a:t>
            </a:r>
            <a:r>
              <a:rPr lang="pl-PL" dirty="0"/>
              <a:t>, daje nam solidny efekt końcowy. Tutaj wszystko się zgadza, co nie? Widzimy efekt, a nie drogę, więc wydaje nam się, że to jest łatwe. Że pisanie </a:t>
            </a:r>
            <a:r>
              <a:rPr lang="pl-PL" dirty="0" err="1"/>
              <a:t>promptów</a:t>
            </a:r>
            <a:r>
              <a:rPr lang="pl-PL" dirty="0"/>
              <a:t> to taka zabawa, a nie poważny zawód.</a:t>
            </a:r>
            <a:endParaRPr lang="en-US" dirty="0"/>
          </a:p>
          <a:p>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34</a:t>
            </a:fld>
            <a:endParaRPr lang="en-US"/>
          </a:p>
        </p:txBody>
      </p:sp>
    </p:spTree>
    <p:extLst>
      <p:ext uri="{BB962C8B-B14F-4D97-AF65-F5344CB8AC3E}">
        <p14:creationId xmlns:p14="http://schemas.microsoft.com/office/powerpoint/2010/main" val="3336202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Jednak dokładnie ten sam </a:t>
            </a:r>
            <a:r>
              <a:rPr lang="pl-PL" dirty="0" err="1"/>
              <a:t>prompt</a:t>
            </a:r>
            <a:r>
              <a:rPr lang="pl-PL" dirty="0"/>
              <a:t> użyty kolejny raz dale nam inne wyniki. My często widzimy najlepszy z nich, którym autor się chwali i myślimy, że to proste.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35</a:t>
            </a:fld>
            <a:endParaRPr lang="en-US"/>
          </a:p>
        </p:txBody>
      </p:sp>
    </p:spTree>
    <p:extLst>
      <p:ext uri="{BB962C8B-B14F-4D97-AF65-F5344CB8AC3E}">
        <p14:creationId xmlns:p14="http://schemas.microsoft.com/office/powerpoint/2010/main" val="623855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Inny problem jest taki, że widzimy efekt końcowy, ale nie wiemy czy on był w ogóle zgodny z intencjami autora. To jest piękne niby-zdjęcie, ale zupełnie nie oddaje treści </a:t>
            </a:r>
            <a:r>
              <a:rPr lang="pl-PL" dirty="0" err="1"/>
              <a:t>prompta</a:t>
            </a:r>
            <a:r>
              <a:rPr lang="pl-PL" dirty="0"/>
              <a:t>.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36</a:t>
            </a:fld>
            <a:endParaRPr lang="en-US"/>
          </a:p>
        </p:txBody>
      </p:sp>
    </p:spTree>
    <p:extLst>
      <p:ext uri="{BB962C8B-B14F-4D97-AF65-F5344CB8AC3E}">
        <p14:creationId xmlns:p14="http://schemas.microsoft.com/office/powerpoint/2010/main" val="336905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Spójrzcie na </a:t>
            </a:r>
            <a:r>
              <a:rPr lang="pl-PL" dirty="0" err="1"/>
              <a:t>prompt</a:t>
            </a:r>
            <a:r>
              <a:rPr lang="pl-PL" dirty="0"/>
              <a:t> użyty przez jednej z moich studentek i na warianty, które opracowała, zanim doszła do celu. Czasami bardzo drobne, prawie niewidoczne zmiany. Czasem ślepe uliczki.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37</a:t>
            </a:fld>
            <a:endParaRPr lang="en-US"/>
          </a:p>
        </p:txBody>
      </p:sp>
    </p:spTree>
    <p:extLst>
      <p:ext uri="{BB962C8B-B14F-4D97-AF65-F5344CB8AC3E}">
        <p14:creationId xmlns:p14="http://schemas.microsoft.com/office/powerpoint/2010/main" val="2486705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67A48-5880-B588-5445-FEE305144A7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D15A3E2-8526-FB73-A5EF-302DA3A2BE67}"/>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E2C787B4-711F-A467-7A23-102B53D53D28}"/>
              </a:ext>
            </a:extLst>
          </p:cNvPr>
          <p:cNvSpPr>
            <a:spLocks noGrp="1"/>
          </p:cNvSpPr>
          <p:nvPr>
            <p:ph type="body" idx="1"/>
          </p:nvPr>
        </p:nvSpPr>
        <p:spPr/>
        <p:txBody>
          <a:bodyPr/>
          <a:lstStyle/>
          <a:p>
            <a:r>
              <a:rPr lang="pl-PL" sz="1200" dirty="0">
                <a:solidFill>
                  <a:schemeClr val="accent3"/>
                </a:solidFill>
              </a:rPr>
              <a:t>Zalewająca nas zewsząd generatywna sztuczna inteligencja to dla mnie szansa na „odzyskanie” dla profesjonalistów tego, co powinno być profesjonalne.</a:t>
            </a:r>
            <a:endParaRPr lang="en-US" sz="1200" dirty="0">
              <a:solidFill>
                <a:schemeClr val="accent3"/>
              </a:solidFill>
            </a:endParaRPr>
          </a:p>
          <a:p>
            <a:endParaRPr lang="en-US" dirty="0"/>
          </a:p>
        </p:txBody>
      </p:sp>
      <p:sp>
        <p:nvSpPr>
          <p:cNvPr id="4" name="Symbol zastępczy numeru slajdu 3">
            <a:extLst>
              <a:ext uri="{FF2B5EF4-FFF2-40B4-BE49-F238E27FC236}">
                <a16:creationId xmlns:a16="http://schemas.microsoft.com/office/drawing/2014/main" id="{9EC795B7-538A-6A83-B9E0-7B5F3D5B03B0}"/>
              </a:ext>
            </a:extLst>
          </p:cNvPr>
          <p:cNvSpPr>
            <a:spLocks noGrp="1"/>
          </p:cNvSpPr>
          <p:nvPr>
            <p:ph type="sldNum" sz="quarter" idx="5"/>
          </p:nvPr>
        </p:nvSpPr>
        <p:spPr/>
        <p:txBody>
          <a:bodyPr/>
          <a:lstStyle/>
          <a:p>
            <a:fld id="{9E9766B8-6AE7-4A22-8195-26DF2B941254}" type="slidenum">
              <a:rPr lang="en-US" smtClean="0"/>
              <a:t>38</a:t>
            </a:fld>
            <a:endParaRPr lang="en-US"/>
          </a:p>
        </p:txBody>
      </p:sp>
    </p:spTree>
    <p:extLst>
      <p:ext uri="{BB962C8B-B14F-4D97-AF65-F5344CB8AC3E}">
        <p14:creationId xmlns:p14="http://schemas.microsoft.com/office/powerpoint/2010/main" val="4085222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Postawiłem różne kwestie, a nie chcę Was w ogóle zostawiać bez odpowiedzi.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40</a:t>
            </a:fld>
            <a:endParaRPr lang="en-US"/>
          </a:p>
        </p:txBody>
      </p:sp>
    </p:spTree>
    <p:extLst>
      <p:ext uri="{BB962C8B-B14F-4D97-AF65-F5344CB8AC3E}">
        <p14:creationId xmlns:p14="http://schemas.microsoft.com/office/powerpoint/2010/main" val="576823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WSB </a:t>
            </a:r>
            <a:r>
              <a:rPr lang="pl-PL" dirty="0" err="1"/>
              <a:t>Merito</a:t>
            </a:r>
            <a:r>
              <a:rPr lang="pl-PL" dirty="0"/>
              <a:t> Poznań ma osobne opracowania dla nauczycieli i studentów. </a:t>
            </a:r>
            <a:endParaRPr lang="en-US" dirty="0"/>
          </a:p>
        </p:txBody>
      </p:sp>
      <p:sp>
        <p:nvSpPr>
          <p:cNvPr id="4" name="Symbol zastępczy numeru slajdu 3"/>
          <p:cNvSpPr>
            <a:spLocks noGrp="1"/>
          </p:cNvSpPr>
          <p:nvPr>
            <p:ph type="sldNum" sz="quarter" idx="5"/>
          </p:nvPr>
        </p:nvSpPr>
        <p:spPr/>
        <p:txBody>
          <a:bodyPr/>
          <a:lstStyle/>
          <a:p>
            <a:fld id="{35FC86E0-8BD9-4A83-BDC6-5328162F2973}" type="slidenum">
              <a:rPr lang="en-US" smtClean="0"/>
              <a:t>41</a:t>
            </a:fld>
            <a:endParaRPr lang="en-US" dirty="0"/>
          </a:p>
        </p:txBody>
      </p:sp>
    </p:spTree>
    <p:extLst>
      <p:ext uri="{BB962C8B-B14F-4D97-AF65-F5344CB8AC3E}">
        <p14:creationId xmlns:p14="http://schemas.microsoft.com/office/powerpoint/2010/main" val="240322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Zaskakujące jest też to, że przed upowszechnieniem się szybkich procesorów graficznych czy chmur obliczeniowych AI było bardzo mało popularną dziedziną. Do roku 2016 rocznie publikowano mniej niż 50 artykułów o sztucznej inteligencji. Nagle nastąpił wystrzał popularności. A my na efekty czekaliśmy kolejne lata, aż udało się je przełożyć na coś sensownego i użytecznego. Czyli – w większości przypadków – na generatywną sztuczną inteligencję. </a:t>
            </a:r>
          </a:p>
          <a:p>
            <a:endParaRPr lang="pl-PL" dirty="0"/>
          </a:p>
          <a:p>
            <a:r>
              <a:rPr lang="pl-PL" dirty="0"/>
              <a:t>Musimy jednak pamiętać, że o ile wszystko się, że jesteśmy bardzo bezwładni. Długo czekamy na zmiany, ale gdy całość pójdzie w ruch, to trudno je zatrzymać. </a:t>
            </a:r>
          </a:p>
          <a:p>
            <a:endParaRPr lang="pl-PL" dirty="0"/>
          </a:p>
          <a:p>
            <a:r>
              <a:rPr lang="pl-PL" dirty="0"/>
              <a:t>Spójrzmy na noblistów z fizyki z roku 2024: </a:t>
            </a:r>
          </a:p>
          <a:p>
            <a:r>
              <a:rPr lang="pl-PL" dirty="0"/>
              <a:t>John J. </a:t>
            </a:r>
            <a:r>
              <a:rPr lang="pl-PL" dirty="0" err="1"/>
              <a:t>Hopfield</a:t>
            </a:r>
            <a:r>
              <a:rPr lang="pl-PL" dirty="0"/>
              <a:t> w 1982 roku opracował model pamięci asocjacyjnej, znany jako sieć </a:t>
            </a:r>
            <a:r>
              <a:rPr lang="pl-PL" dirty="0" err="1"/>
              <a:t>Hopfielda</a:t>
            </a:r>
            <a:r>
              <a:rPr lang="pl-PL" dirty="0"/>
              <a:t>, który umożliwia przechowywanie i odtwarzanie wzorców, takich jak obrazy czy sekwencje.</a:t>
            </a:r>
          </a:p>
          <a:p>
            <a:r>
              <a:rPr lang="pl-PL" dirty="0"/>
              <a:t>Geoffrey E. </a:t>
            </a:r>
            <a:r>
              <a:rPr lang="pl-PL" dirty="0" err="1"/>
              <a:t>Hinton</a:t>
            </a:r>
            <a:r>
              <a:rPr lang="pl-PL" dirty="0"/>
              <a:t> w latach 80. XX wieku wprowadził koncepcję maszyn Boltzmanna i przyczynił się do rozwoju głębokich sieci neuronowych, które stały się podstawą współczesnego uczenia maszynowego.</a:t>
            </a:r>
          </a:p>
          <a:p>
            <a:r>
              <a:rPr lang="pl-PL" dirty="0"/>
              <a:t>Ich pomysły dojrzewały przez kilka dekad, zanim „zasłużyli” na Nobla. </a:t>
            </a:r>
          </a:p>
          <a:p>
            <a:endParaRPr lang="en-US" dirty="0"/>
          </a:p>
          <a:p>
            <a:endParaRPr lang="en-US"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7</a:t>
            </a:fld>
            <a:endParaRPr lang="en-US"/>
          </a:p>
        </p:txBody>
      </p:sp>
    </p:spTree>
    <p:extLst>
      <p:ext uri="{BB962C8B-B14F-4D97-AF65-F5344CB8AC3E}">
        <p14:creationId xmlns:p14="http://schemas.microsoft.com/office/powerpoint/2010/main" val="3745051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tej triadzie na szczęście mamy część wspólną dla wszystkich trzech zbiorów. Jednak jeśli nie udało Ci się ostatnio wygenerować nic sensownego z AI, to zadaj sobie pytanie z jakiej pozycji na tym wykresie startowałeś. </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43</a:t>
            </a:fld>
            <a:endParaRPr lang="en-US"/>
          </a:p>
        </p:txBody>
      </p:sp>
    </p:spTree>
    <p:extLst>
      <p:ext uri="{BB962C8B-B14F-4D97-AF65-F5344CB8AC3E}">
        <p14:creationId xmlns:p14="http://schemas.microsoft.com/office/powerpoint/2010/main" val="358919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Są platformy, które obiecują nam, że wsadzimy parę mądrych akapitów, albo nasz uczelniany sylabus przedmiotowy i na tej podstawie stworzą nam gotowy produkt elearningowy. Że w tej czarnej skrzynce zadzieje się jakaś magia. Czy znacie metodykę, która tak działa? No ja też nie. </a:t>
            </a:r>
          </a:p>
          <a:p>
            <a:endParaRPr lang="pl-PL" dirty="0"/>
          </a:p>
          <a:p>
            <a:r>
              <a:rPr lang="pl-PL" dirty="0"/>
              <a:t>Ale znam np. metodę sokratejską. Praca domowa: spróbujcie się </a:t>
            </a:r>
            <a:r>
              <a:rPr lang="pl-PL" dirty="0" err="1"/>
              <a:t>naczyć</a:t>
            </a:r>
            <a:r>
              <a:rPr lang="pl-PL" dirty="0"/>
              <a:t> z danym </a:t>
            </a:r>
            <a:r>
              <a:rPr lang="pl-PL" dirty="0" err="1"/>
              <a:t>czatbotem</a:t>
            </a:r>
            <a:r>
              <a:rPr lang="pl-PL" dirty="0"/>
              <a:t> czegoś nowego stosując tę metodę. Zobaczycie, że to jest zupełnie inna jakości. </a:t>
            </a:r>
          </a:p>
          <a:p>
            <a:endParaRPr lang="pl-PL" dirty="0"/>
          </a:p>
          <a:p>
            <a:r>
              <a:rPr lang="pl-PL" dirty="0"/>
              <a:t>„Śmierć Sokratesa” Jacques-Louis David</a:t>
            </a:r>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44</a:t>
            </a:fld>
            <a:endParaRPr lang="en-US"/>
          </a:p>
        </p:txBody>
      </p:sp>
    </p:spTree>
    <p:extLst>
      <p:ext uri="{BB962C8B-B14F-4D97-AF65-F5344CB8AC3E}">
        <p14:creationId xmlns:p14="http://schemas.microsoft.com/office/powerpoint/2010/main" val="3415577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buNone/>
            </a:pPr>
            <a:r>
              <a:rPr lang="pl-PL" dirty="0"/>
              <a:t>Zespół z Uniwersytetu Harvarda chciał sprawdzić, </a:t>
            </a:r>
            <a:r>
              <a:rPr lang="pl-PL" b="1" dirty="0"/>
              <a:t>czy dobrze zaprojektowany tutor AI (oparty na GPT-4) może być skuteczniejszy w nauczaniu fizyki niż zajęcia z aktywnym uczeniem się prowadzone przez doświadczonych wykładowców.</a:t>
            </a:r>
            <a:endParaRPr lang="pl-PL" dirty="0"/>
          </a:p>
          <a:p>
            <a:pPr>
              <a:buNone/>
            </a:pPr>
            <a:r>
              <a:rPr lang="pl-PL" b="1" dirty="0"/>
              <a:t>🧪 </a:t>
            </a:r>
          </a:p>
          <a:p>
            <a:pPr>
              <a:buNone/>
            </a:pPr>
            <a:r>
              <a:rPr lang="pl-PL" b="1" dirty="0"/>
              <a:t>Metoda badawcza</a:t>
            </a:r>
          </a:p>
          <a:p>
            <a:pPr>
              <a:buFont typeface="Arial" panose="020B0604020202020204" pitchFamily="34" charset="0"/>
              <a:buChar char="•"/>
            </a:pPr>
            <a:r>
              <a:rPr lang="pl-PL" b="1" dirty="0"/>
              <a:t>Uczestnicy:</a:t>
            </a:r>
            <a:r>
              <a:rPr lang="pl-PL" dirty="0"/>
              <a:t> 194 studentów kursu wprowadzającego do fizyki (PS2).</a:t>
            </a:r>
          </a:p>
          <a:p>
            <a:pPr>
              <a:buFont typeface="Arial" panose="020B0604020202020204" pitchFamily="34" charset="0"/>
              <a:buChar char="•"/>
            </a:pPr>
            <a:r>
              <a:rPr lang="pl-PL" b="1" dirty="0"/>
              <a:t>Tematy lekcji:</a:t>
            </a:r>
            <a:r>
              <a:rPr lang="pl-PL" dirty="0"/>
              <a:t> Napięcie powierzchniowe i przepływ cieczy.</a:t>
            </a:r>
          </a:p>
          <a:p>
            <a:pPr>
              <a:buFont typeface="Arial" panose="020B0604020202020204" pitchFamily="34" charset="0"/>
              <a:buChar char="•"/>
            </a:pPr>
            <a:r>
              <a:rPr lang="pl-PL" b="1" dirty="0"/>
              <a:t>Projekt badania:</a:t>
            </a:r>
            <a:endParaRPr lang="pl-PL" dirty="0"/>
          </a:p>
          <a:p>
            <a:pPr>
              <a:buFont typeface="Arial" panose="020B0604020202020204" pitchFamily="34" charset="0"/>
              <a:buChar char="•"/>
            </a:pPr>
            <a:r>
              <a:rPr lang="pl-PL" dirty="0"/>
              <a:t>Randomizowane, kontrolowane </a:t>
            </a:r>
            <a:r>
              <a:rPr lang="pl-PL" b="1" dirty="0"/>
              <a:t>badanie krzyżowe</a:t>
            </a:r>
            <a:r>
              <a:rPr lang="pl-PL" dirty="0"/>
              <a:t> (każdy student brał udział zarówno w lekcji prowadzonej przez AI, jak i w lekcji z nauczycielem).</a:t>
            </a:r>
          </a:p>
          <a:p>
            <a:pPr>
              <a:buFont typeface="Arial" panose="020B0604020202020204" pitchFamily="34" charset="0"/>
              <a:buChar char="•"/>
            </a:pPr>
            <a:r>
              <a:rPr lang="pl-PL" b="1" dirty="0"/>
              <a:t>Porównywane formy nauczania:</a:t>
            </a:r>
            <a:endParaRPr lang="pl-PL" dirty="0"/>
          </a:p>
          <a:p>
            <a:pPr>
              <a:buFont typeface="Arial" panose="020B0604020202020204" pitchFamily="34" charset="0"/>
              <a:buChar char="•"/>
            </a:pPr>
            <a:r>
              <a:rPr lang="pl-PL" b="1" dirty="0"/>
              <a:t>Tutor AI (“PS2 Pal”)</a:t>
            </a:r>
            <a:r>
              <a:rPr lang="pl-PL" dirty="0"/>
              <a:t> – uczniowie pracowali samodzielnie z AI w domu.</a:t>
            </a:r>
          </a:p>
          <a:p>
            <a:pPr>
              <a:buFont typeface="Arial" panose="020B0604020202020204" pitchFamily="34" charset="0"/>
              <a:buChar char="•"/>
            </a:pPr>
            <a:r>
              <a:rPr lang="pl-PL" b="1" dirty="0"/>
              <a:t>Aktywna lekcja</a:t>
            </a:r>
            <a:r>
              <a:rPr lang="pl-PL" dirty="0"/>
              <a:t> – wykład + praca w grupach + feedback od nauczyciela.</a:t>
            </a:r>
          </a:p>
          <a:p>
            <a:endParaRPr lang="pl-PL" dirty="0"/>
          </a:p>
          <a:p>
            <a:pPr>
              <a:buNone/>
            </a:pPr>
            <a:r>
              <a:rPr lang="pl-PL" b="1" dirty="0"/>
              <a:t>Jak działał tutor AI?</a:t>
            </a:r>
          </a:p>
          <a:p>
            <a:pPr>
              <a:buFont typeface="Arial" panose="020B0604020202020204" pitchFamily="34" charset="0"/>
              <a:buChar char="•"/>
            </a:pPr>
            <a:r>
              <a:rPr lang="pl-PL" dirty="0"/>
              <a:t>Wykorzystano </a:t>
            </a:r>
            <a:r>
              <a:rPr lang="pl-PL" b="1" dirty="0"/>
              <a:t>GPT-4</a:t>
            </a:r>
            <a:r>
              <a:rPr lang="pl-PL" dirty="0"/>
              <a:t> z dopracowaną strukturą </a:t>
            </a:r>
            <a:r>
              <a:rPr lang="pl-PL" dirty="0" err="1"/>
              <a:t>promptów</a:t>
            </a:r>
            <a:r>
              <a:rPr lang="pl-PL" dirty="0"/>
              <a:t>.</a:t>
            </a:r>
          </a:p>
          <a:p>
            <a:pPr>
              <a:buFont typeface="Arial" panose="020B0604020202020204" pitchFamily="34" charset="0"/>
              <a:buChar char="•"/>
            </a:pPr>
            <a:r>
              <a:rPr lang="pl-PL" dirty="0"/>
              <a:t>AI prowadziło ucznia </a:t>
            </a:r>
            <a:r>
              <a:rPr lang="pl-PL" b="1" dirty="0"/>
              <a:t>krok po kroku</a:t>
            </a:r>
            <a:r>
              <a:rPr lang="pl-PL" dirty="0"/>
              <a:t>, nie podawało pełnych odpowiedzi od razu.</a:t>
            </a:r>
          </a:p>
          <a:p>
            <a:pPr>
              <a:buFont typeface="Arial" panose="020B0604020202020204" pitchFamily="34" charset="0"/>
              <a:buChar char="•"/>
            </a:pPr>
            <a:r>
              <a:rPr lang="pl-PL" dirty="0"/>
              <a:t>Wspierało ucznia emocjonalnie (język zachęcający, „</a:t>
            </a:r>
            <a:r>
              <a:rPr lang="pl-PL" dirty="0" err="1"/>
              <a:t>growth</a:t>
            </a:r>
            <a:r>
              <a:rPr lang="pl-PL" dirty="0"/>
              <a:t> </a:t>
            </a:r>
            <a:r>
              <a:rPr lang="pl-PL" dirty="0" err="1"/>
              <a:t>mindset</a:t>
            </a:r>
            <a:r>
              <a:rPr lang="pl-PL" dirty="0"/>
              <a:t>”).</a:t>
            </a:r>
          </a:p>
          <a:p>
            <a:pPr>
              <a:buFont typeface="Arial" panose="020B0604020202020204" pitchFamily="34" charset="0"/>
              <a:buChar char="•"/>
            </a:pPr>
            <a:r>
              <a:rPr lang="pl-PL" dirty="0"/>
              <a:t>Pozwalało na </a:t>
            </a:r>
            <a:r>
              <a:rPr lang="pl-PL" b="1" dirty="0"/>
              <a:t>pełne dostosowanie tempa</a:t>
            </a:r>
            <a:r>
              <a:rPr lang="pl-PL" dirty="0"/>
              <a:t> nauki do ucznia.</a:t>
            </a:r>
          </a:p>
          <a:p>
            <a:pPr>
              <a:buFont typeface="Arial" panose="020B0604020202020204" pitchFamily="34" charset="0"/>
              <a:buChar char="•"/>
            </a:pPr>
            <a:r>
              <a:rPr lang="pl-PL" dirty="0"/>
              <a:t>Odpowiedzi były oparte na gotowych, sprawdzonych rozwiązaniach – unikano halucynacji.</a:t>
            </a:r>
          </a:p>
          <a:p>
            <a:endParaRPr lang="pl-PL"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45</a:t>
            </a:fld>
            <a:endParaRPr lang="en-US"/>
          </a:p>
        </p:txBody>
      </p:sp>
    </p:spTree>
    <p:extLst>
      <p:ext uri="{BB962C8B-B14F-4D97-AF65-F5344CB8AC3E}">
        <p14:creationId xmlns:p14="http://schemas.microsoft.com/office/powerpoint/2010/main" val="631047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Na tej podstawie możesz stworzyć prostą klasyfikację w czterech kwadrantach:</a:t>
            </a:r>
          </a:p>
          <a:p>
            <a:pPr marL="228600" indent="-228600">
              <a:buFont typeface="+mj-lt"/>
              <a:buAutoNum type="arabicPeriod"/>
            </a:pPr>
            <a:r>
              <a:rPr lang="pl-PL" dirty="0"/>
              <a:t>Strefa wysokiego ryzyka: powierzchowne uczenie się, brak głębszego zrozumienia Zagraża fundamentom tradycyjnej edukacji</a:t>
            </a:r>
          </a:p>
          <a:p>
            <a:pPr marL="228600" indent="-228600">
              <a:buFont typeface="+mj-lt"/>
              <a:buAutoNum type="arabicPeriod"/>
            </a:pPr>
            <a:r>
              <a:rPr lang="pl-PL" dirty="0"/>
              <a:t>Strefa bezpieczna: zawiera narzędzia wspierające proces edukacji - wzmacnia, a nie zastępuje tradycyjne metody</a:t>
            </a:r>
          </a:p>
          <a:p>
            <a:pPr marL="228600" indent="-228600">
              <a:buFont typeface="+mj-lt"/>
              <a:buAutoNum type="arabicPeriod"/>
            </a:pPr>
            <a:r>
              <a:rPr lang="pl-PL" dirty="0"/>
              <a:t>Strefa transformacji: zmienia tradycyjną rolę nauczyciela - automatyzacja zadań nauczyciela, ale i potencjalna dewaluacja roli nauczyciela.</a:t>
            </a:r>
          </a:p>
          <a:p>
            <a:pPr marL="228600" indent="-228600">
              <a:buFont typeface="+mj-lt"/>
              <a:buAutoNum type="arabicPeriod"/>
            </a:pPr>
            <a:r>
              <a:rPr lang="pl-PL" dirty="0"/>
              <a:t>Strefa mgły: zawiera narzędzia trudne do wykrycia przez nauczycieli - pozorna niewidoczność dla systemu edukacji, a w konsekwencji rozwój złych nawyków.</a:t>
            </a:r>
          </a:p>
          <a:p>
            <a:pPr marL="228600" indent="-228600">
              <a:buFont typeface="+mj-lt"/>
              <a:buAutoNum type="arabicPeriod"/>
            </a:pPr>
            <a:endParaRPr lang="pl-PL" dirty="0"/>
          </a:p>
          <a:p>
            <a:r>
              <a:rPr lang="pl-PL" dirty="0"/>
              <a:t>Pomyśl o tym też tak: nawet narzędzia takie jak </a:t>
            </a:r>
            <a:r>
              <a:rPr lang="pl-PL" dirty="0" err="1"/>
              <a:t>ChatGPT</a:t>
            </a:r>
            <a:r>
              <a:rPr lang="pl-PL" dirty="0"/>
              <a:t> mogą być w skrajnych położeniach. Mogą służyć uczniom do zwykłego oszukiwania, ale jednocześnie też do wzmacniania wiedzy, pracy z danymi, wyszukiwania itd. Wszystko zależy od podejścia i metod, które znamy i możemy przekazać uczniom. Gdy teraz wrócimy do stosowanego przez rządzących podejścia premiującego przede wszystkim wyposażanie </a:t>
            </a:r>
            <a:r>
              <a:rPr lang="pl-PL" dirty="0" err="1"/>
              <a:t>sal</a:t>
            </a:r>
            <a:r>
              <a:rPr lang="pl-PL" dirty="0"/>
              <a:t> komputerowych, a jednocześnie milczenia </a:t>
            </a:r>
            <a:r>
              <a:rPr lang="pl-PL" dirty="0" err="1"/>
              <a:t>ws</a:t>
            </a:r>
            <a:r>
              <a:rPr lang="pl-PL" dirty="0"/>
              <a:t>. szkoleń i zwiększania kompetencji nauczycieli, to widzimy jak duże to niesie ze sobą ryzyko. </a:t>
            </a:r>
          </a:p>
        </p:txBody>
      </p:sp>
      <p:sp>
        <p:nvSpPr>
          <p:cNvPr id="4" name="Symbol zastępczy numeru slajdu 3"/>
          <p:cNvSpPr>
            <a:spLocks noGrp="1"/>
          </p:cNvSpPr>
          <p:nvPr>
            <p:ph type="sldNum" sz="quarter" idx="5"/>
          </p:nvPr>
        </p:nvSpPr>
        <p:spPr/>
        <p:txBody>
          <a:bodyPr/>
          <a:lstStyle/>
          <a:p>
            <a:fld id="{35FC86E0-8BD9-4A83-BDC6-5328162F2973}" type="slidenum">
              <a:rPr lang="en-US" smtClean="0"/>
              <a:t>46</a:t>
            </a:fld>
            <a:endParaRPr lang="en-US"/>
          </a:p>
        </p:txBody>
      </p:sp>
    </p:spTree>
    <p:extLst>
      <p:ext uri="{BB962C8B-B14F-4D97-AF65-F5344CB8AC3E}">
        <p14:creationId xmlns:p14="http://schemas.microsoft.com/office/powerpoint/2010/main" val="2801513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Na koniec mam dla Was moją listę zasad, które ja stosuję. </a:t>
            </a:r>
            <a:endParaRPr lang="en-US" dirty="0"/>
          </a:p>
        </p:txBody>
      </p:sp>
      <p:sp>
        <p:nvSpPr>
          <p:cNvPr id="4" name="Symbol zastępczy numeru slajdu 3"/>
          <p:cNvSpPr>
            <a:spLocks noGrp="1"/>
          </p:cNvSpPr>
          <p:nvPr>
            <p:ph type="sldNum" sz="quarter" idx="5"/>
          </p:nvPr>
        </p:nvSpPr>
        <p:spPr/>
        <p:txBody>
          <a:bodyPr/>
          <a:lstStyle/>
          <a:p>
            <a:fld id="{35FC86E0-8BD9-4A83-BDC6-5328162F2973}" type="slidenum">
              <a:rPr lang="en-US" smtClean="0"/>
              <a:t>47</a:t>
            </a:fld>
            <a:endParaRPr lang="en-US" dirty="0"/>
          </a:p>
        </p:txBody>
      </p:sp>
    </p:spTree>
    <p:extLst>
      <p:ext uri="{BB962C8B-B14F-4D97-AF65-F5344CB8AC3E}">
        <p14:creationId xmlns:p14="http://schemas.microsoft.com/office/powerpoint/2010/main" val="223993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8</a:t>
            </a:fld>
            <a:endParaRPr lang="en-US"/>
          </a:p>
        </p:txBody>
      </p:sp>
    </p:spTree>
    <p:extLst>
      <p:ext uri="{BB962C8B-B14F-4D97-AF65-F5344CB8AC3E}">
        <p14:creationId xmlns:p14="http://schemas.microsoft.com/office/powerpoint/2010/main" val="67391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Tymczasem konteksty uczniów, bo o uczniach mamy dziś rozmawiać, są całkiem inne. Oto przykład: </a:t>
            </a:r>
            <a:r>
              <a:rPr lang="pl-PL" dirty="0">
                <a:hlinkClick r:id="rId3"/>
              </a:rPr>
              <a:t>https://www.youtube.com/watch?v=LxOUXPbTDm8</a:t>
            </a:r>
            <a:r>
              <a:rPr lang="pl-PL" dirty="0"/>
              <a:t> – platforma, która sama „bada” temat, wyszukuje i układ treści tak, aby uczniowie mogli się rozwijać indywidualnie, zgodnie z własnymi potrzebami. </a:t>
            </a:r>
            <a:endParaRPr lang="en-US" dirty="0"/>
          </a:p>
        </p:txBody>
      </p:sp>
      <p:sp>
        <p:nvSpPr>
          <p:cNvPr id="4" name="Symbol zastępczy numeru slajdu 3"/>
          <p:cNvSpPr>
            <a:spLocks noGrp="1"/>
          </p:cNvSpPr>
          <p:nvPr>
            <p:ph type="sldNum" sz="quarter" idx="5"/>
          </p:nvPr>
        </p:nvSpPr>
        <p:spPr/>
        <p:txBody>
          <a:bodyPr/>
          <a:lstStyle/>
          <a:p>
            <a:fld id="{35FC86E0-8BD9-4A83-BDC6-5328162F2973}" type="slidenum">
              <a:rPr lang="en-US" smtClean="0"/>
              <a:t>9</a:t>
            </a:fld>
            <a:endParaRPr lang="en-US"/>
          </a:p>
        </p:txBody>
      </p:sp>
    </p:spTree>
    <p:extLst>
      <p:ext uri="{BB962C8B-B14F-4D97-AF65-F5344CB8AC3E}">
        <p14:creationId xmlns:p14="http://schemas.microsoft.com/office/powerpoint/2010/main" val="255061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Obiecują wyłączenie procesu metodycznego z Twojej uwagi. Po prostu nie musisz się tym martwić. Często padają tutaj słowa „</a:t>
            </a:r>
            <a:r>
              <a:rPr lang="pl-PL" dirty="0" err="1"/>
              <a:t>bezwysiłkowo</a:t>
            </a:r>
            <a:r>
              <a:rPr lang="pl-PL" dirty="0"/>
              <a:t>”, co jest trochę ryzykowną obietnicą w stosunku do nauczycieli i ich pracy. Za to obiecuje, że nauczanie innych jest łatwe.</a:t>
            </a:r>
            <a:endParaRPr lang="en-US" dirty="0"/>
          </a:p>
        </p:txBody>
      </p:sp>
      <p:sp>
        <p:nvSpPr>
          <p:cNvPr id="4" name="Symbol zastępczy numeru slajdu 3"/>
          <p:cNvSpPr>
            <a:spLocks noGrp="1"/>
          </p:cNvSpPr>
          <p:nvPr>
            <p:ph type="sldNum" sz="quarter" idx="5"/>
          </p:nvPr>
        </p:nvSpPr>
        <p:spPr/>
        <p:txBody>
          <a:bodyPr/>
          <a:lstStyle/>
          <a:p>
            <a:fld id="{35FC86E0-8BD9-4A83-BDC6-5328162F2973}" type="slidenum">
              <a:rPr lang="en-US" smtClean="0"/>
              <a:t>10</a:t>
            </a:fld>
            <a:endParaRPr lang="en-US"/>
          </a:p>
        </p:txBody>
      </p:sp>
    </p:spTree>
    <p:extLst>
      <p:ext uri="{BB962C8B-B14F-4D97-AF65-F5344CB8AC3E}">
        <p14:creationId xmlns:p14="http://schemas.microsoft.com/office/powerpoint/2010/main" val="215289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7200" y="228600"/>
            <a:ext cx="6126163" cy="3446463"/>
          </a:xfrm>
        </p:spPr>
      </p:sp>
      <p:sp>
        <p:nvSpPr>
          <p:cNvPr id="3" name="Symbol zastępczy notatek 2"/>
          <p:cNvSpPr>
            <a:spLocks noGrp="1"/>
          </p:cNvSpPr>
          <p:nvPr>
            <p:ph type="body" idx="1"/>
          </p:nvPr>
        </p:nvSpPr>
        <p:spPr/>
        <p:txBody>
          <a:bodyPr/>
          <a:lstStyle/>
          <a:p>
            <a:r>
              <a:rPr lang="pl-PL" dirty="0"/>
              <a:t>Jeśli ktoś uważa, że schowamy się za barierą języka, to spieszę wyjaśnić, że działa to też w Polsce. Ale też miejmy na uwadze, że widoczna tutaj platforma Get </a:t>
            </a:r>
            <a:r>
              <a:rPr lang="pl-PL" dirty="0" err="1"/>
              <a:t>Response</a:t>
            </a:r>
            <a:r>
              <a:rPr lang="pl-PL" dirty="0"/>
              <a:t> zajmuje się marketingiem, a nie edukacją. Edukacja jest dla niej jedynie narzędziem marketingowym. Przekaz dla autora jest prosty: „Zmień swoją wiedzę w źródło przychodu, które z łatwością stworzysz…”. Czyli ktoś może wejść w wasze buty bez większego wysiłku i jeszcze na tym zarabiać. I to jest kolejny sposób narracji i opowiadania o AI, w którym nie ma tak naprawdę miejsca na szkołę i </a:t>
            </a:r>
            <a:r>
              <a:rPr lang="pl-PL" dirty="0" err="1"/>
              <a:t>nauczycieili</a:t>
            </a:r>
            <a:r>
              <a:rPr lang="pl-PL" dirty="0"/>
              <a:t>. </a:t>
            </a:r>
            <a:endParaRPr lang="en-US" dirty="0"/>
          </a:p>
        </p:txBody>
      </p:sp>
      <p:sp>
        <p:nvSpPr>
          <p:cNvPr id="4" name="Symbol zastępczy numeru slajdu 3"/>
          <p:cNvSpPr>
            <a:spLocks noGrp="1"/>
          </p:cNvSpPr>
          <p:nvPr>
            <p:ph type="sldNum" sz="quarter" idx="5"/>
          </p:nvPr>
        </p:nvSpPr>
        <p:spPr/>
        <p:txBody>
          <a:bodyPr/>
          <a:lstStyle/>
          <a:p>
            <a:fld id="{35FC86E0-8BD9-4A83-BDC6-5328162F2973}" type="slidenum">
              <a:rPr lang="en-US" smtClean="0"/>
              <a:t>11</a:t>
            </a:fld>
            <a:endParaRPr lang="en-US"/>
          </a:p>
        </p:txBody>
      </p:sp>
    </p:spTree>
    <p:extLst>
      <p:ext uri="{BB962C8B-B14F-4D97-AF65-F5344CB8AC3E}">
        <p14:creationId xmlns:p14="http://schemas.microsoft.com/office/powerpoint/2010/main" val="146557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buNone/>
            </a:pPr>
            <a:r>
              <a:rPr lang="pl-PL" b="1" dirty="0"/>
              <a:t>Projektowanie zajęć i materiałów dydaktycznych</a:t>
            </a:r>
            <a:r>
              <a:rPr lang="pl-PL" dirty="0"/>
              <a:t> - AI potrafi doskonale projektować zajęcia oraz tworzyć materiały dydaktyczne dostosowane do różnych stylów uczenia się.</a:t>
            </a:r>
          </a:p>
          <a:p>
            <a:pPr>
              <a:buNone/>
            </a:pPr>
            <a:r>
              <a:rPr lang="pl-PL" b="1" dirty="0"/>
              <a:t>Prezentowanie skomplikowanych zagadnień</a:t>
            </a:r>
            <a:r>
              <a:rPr lang="pl-PL" dirty="0"/>
              <a:t> - Systemy AI potrafią przedstawiać złożone koncepcje w sposób zrozumiały i angażujący, często wykorzystując multimodalne podejście łączące tekst, obrazy i interaktywne elementy</a:t>
            </a:r>
          </a:p>
          <a:p>
            <a:pPr>
              <a:buNone/>
            </a:pPr>
            <a:r>
              <a:rPr lang="pl-PL" dirty="0"/>
              <a:t>.</a:t>
            </a:r>
          </a:p>
          <a:p>
            <a:pPr>
              <a:buNone/>
            </a:pPr>
            <a:r>
              <a:rPr lang="pl-PL" b="1" dirty="0"/>
              <a:t>Monitorowanie postępów uczniów</a:t>
            </a:r>
            <a:r>
              <a:rPr lang="pl-PL" dirty="0"/>
              <a:t> - AI śledzi postępy studentów bez uprzedzeń charakterystycznych dla ludzi, zauważając niuanse, które mogą umknąć nawet doświadczonym pedagogom</a:t>
            </a:r>
          </a:p>
          <a:p>
            <a:pPr>
              <a:buNone/>
            </a:pPr>
            <a:r>
              <a:rPr lang="pl-PL" dirty="0"/>
              <a:t>.</a:t>
            </a:r>
          </a:p>
          <a:p>
            <a:pPr>
              <a:buNone/>
            </a:pPr>
            <a:r>
              <a:rPr lang="pl-PL" b="1" dirty="0"/>
              <a:t>Personalizacja procesu nauczania</a:t>
            </a:r>
            <a:r>
              <a:rPr lang="pl-PL" dirty="0"/>
              <a:t> - Systemy AI dostosowują materiały i tempo nauki do indywidualnych potrzeb każdego ucznia. Jeśli uczeń ma problem z określonym tematem, AI może zaproponować alternatywne podejście dostosowane do jego stylu uczenia się</a:t>
            </a:r>
          </a:p>
          <a:p>
            <a:pPr>
              <a:buNone/>
            </a:pPr>
            <a:r>
              <a:rPr lang="pl-PL" dirty="0"/>
              <a:t>.</a:t>
            </a:r>
          </a:p>
          <a:p>
            <a:r>
              <a:rPr lang="pl-PL" b="1" dirty="0"/>
              <a:t>Ocenianie i feedback</a:t>
            </a:r>
            <a:r>
              <a:rPr lang="pl-PL" dirty="0"/>
              <a:t> - AI może oceniać prace uczniów i dostarczać natychmiastowej, obiektywnej informacji zwrotnej, a także generować szczegółowe raporty dla nauczycieli</a:t>
            </a:r>
          </a:p>
          <a:p>
            <a:endParaRPr lang="pl-PL" dirty="0"/>
          </a:p>
        </p:txBody>
      </p:sp>
      <p:sp>
        <p:nvSpPr>
          <p:cNvPr id="4" name="Symbol zastępczy numeru slajdu 3"/>
          <p:cNvSpPr>
            <a:spLocks noGrp="1"/>
          </p:cNvSpPr>
          <p:nvPr>
            <p:ph type="sldNum" sz="quarter" idx="5"/>
          </p:nvPr>
        </p:nvSpPr>
        <p:spPr/>
        <p:txBody>
          <a:bodyPr/>
          <a:lstStyle/>
          <a:p>
            <a:fld id="{AE23165E-E989-45DC-AE50-9D4940BD7F87}" type="slidenum">
              <a:rPr lang="en-US" smtClean="0"/>
              <a:t>12</a:t>
            </a:fld>
            <a:endParaRPr lang="en-US"/>
          </a:p>
        </p:txBody>
      </p:sp>
    </p:spTree>
    <p:extLst>
      <p:ext uri="{BB962C8B-B14F-4D97-AF65-F5344CB8AC3E}">
        <p14:creationId xmlns:p14="http://schemas.microsoft.com/office/powerpoint/2010/main" val="342850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ts val="1900"/>
              </a:lnSpc>
              <a:spcAft>
                <a:spcPts val="800"/>
              </a:spcAft>
            </a:pPr>
            <a:r>
              <a:rPr lang="pl-PL" dirty="0"/>
              <a:t>Zacząć wypada </a:t>
            </a:r>
            <a:r>
              <a:rPr lang="pl-PL" sz="1800" dirty="0">
                <a:effectLst/>
                <a:latin typeface="Merriweather" panose="00000500000000000000" pitchFamily="2" charset="-18"/>
                <a:ea typeface="Merriweather" panose="00000500000000000000" pitchFamily="2" charset="-18"/>
                <a:cs typeface="Times New Roman" panose="02020603050405020304" pitchFamily="18" charset="0"/>
              </a:rPr>
              <a:t>od zrozumienia z czym mamy do czynienia. W takich momentach zazwyczaj sięga się po definicje, skutecznie zabijając uwagę połowy publiczności. Nie ma jednak, moim zdaniem, żadnej wystarczająco dobrej definicji sztucznej inteligencji, choć głupio mi to mówić, bo sam stworzyłem kilka dla potrzeb różnych publikacji czy kursów. W praktyce jednak nigdy nie miałem poczucia, że w tych kilkuset znakach wyjaśniłem esencję i sens tego czym jest AI. Większość opisów i definicji mówi o AI mniej więcej tyle. </a:t>
            </a:r>
          </a:p>
          <a:p>
            <a:pPr>
              <a:lnSpc>
                <a:spcPts val="1900"/>
              </a:lnSpc>
              <a:spcAft>
                <a:spcPts val="800"/>
              </a:spcAft>
            </a:pPr>
            <a:r>
              <a:rPr lang="pl-PL" sz="1800" dirty="0">
                <a:effectLst/>
                <a:latin typeface="Merriweather" panose="00000500000000000000" pitchFamily="2" charset="-18"/>
                <a:ea typeface="Merriweather" panose="00000500000000000000" pitchFamily="2" charset="-18"/>
                <a:cs typeface="Times New Roman" panose="02020603050405020304" pitchFamily="18" charset="0"/>
              </a:rPr>
              <a:t>Jednocześnie uważam, że to bardzo ważne, aby zrozumieć temat, ponieważ poznanie swojego partnera, a dla niektórych może nawet wroga, jest zawsze pierwszym krokiem. Wiele rzeczy można robić znacznie lepiej, wiele frustracji uniknąć, jeśli wie się, jak to działa i dlaczego tak, a nie inaczej.</a:t>
            </a:r>
          </a:p>
          <a:p>
            <a:endParaRPr lang="en-US" dirty="0"/>
          </a:p>
        </p:txBody>
      </p:sp>
      <p:sp>
        <p:nvSpPr>
          <p:cNvPr id="4" name="Symbol zastępczy numeru slajdu 3"/>
          <p:cNvSpPr>
            <a:spLocks noGrp="1"/>
          </p:cNvSpPr>
          <p:nvPr>
            <p:ph type="sldNum" sz="quarter" idx="5"/>
          </p:nvPr>
        </p:nvSpPr>
        <p:spPr/>
        <p:txBody>
          <a:bodyPr/>
          <a:lstStyle/>
          <a:p>
            <a:fld id="{9E9766B8-6AE7-4A22-8195-26DF2B941254}" type="slidenum">
              <a:rPr lang="en-US" smtClean="0"/>
              <a:t>16</a:t>
            </a:fld>
            <a:endParaRPr lang="en-US"/>
          </a:p>
        </p:txBody>
      </p:sp>
    </p:spTree>
    <p:extLst>
      <p:ext uri="{BB962C8B-B14F-4D97-AF65-F5344CB8AC3E}">
        <p14:creationId xmlns:p14="http://schemas.microsoft.com/office/powerpoint/2010/main" val="3241677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pic>
        <p:nvPicPr>
          <p:cNvPr id="7" name="Obraz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9161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2009114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400628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AF9CFA-ED60-28DC-2099-7BD00E83C649}"/>
              </a:ext>
            </a:extLst>
          </p:cNvPr>
          <p:cNvSpPr>
            <a:spLocks noGrp="1"/>
          </p:cNvSpPr>
          <p:nvPr>
            <p:ph type="title"/>
          </p:nvPr>
        </p:nvSpPr>
        <p:spPr/>
        <p:txBody>
          <a:bodyPr>
            <a:normAutofit/>
          </a:bodyPr>
          <a:lstStyle>
            <a:lvl1pPr>
              <a:defRPr sz="3200" b="1"/>
            </a:lvl1pPr>
          </a:lstStyle>
          <a:p>
            <a:r>
              <a:rPr lang="pl-PL" dirty="0"/>
              <a:t>Kliknij, aby edytować styl</a:t>
            </a:r>
            <a:endParaRPr lang="en-US" dirty="0"/>
          </a:p>
        </p:txBody>
      </p:sp>
      <p:sp>
        <p:nvSpPr>
          <p:cNvPr id="3" name="Symbol zastępczy zawartości 2">
            <a:extLst>
              <a:ext uri="{FF2B5EF4-FFF2-40B4-BE49-F238E27FC236}">
                <a16:creationId xmlns:a16="http://schemas.microsoft.com/office/drawing/2014/main" id="{7CC07DA9-0FC1-7811-B3A9-04AF5A47B324}"/>
              </a:ext>
            </a:extLst>
          </p:cNvPr>
          <p:cNvSpPr>
            <a:spLocks noGrp="1"/>
          </p:cNvSpPr>
          <p:nvPr>
            <p:ph idx="1"/>
          </p:nvPr>
        </p:nvSpPr>
        <p:spPr>
          <a:xfrm>
            <a:off x="838200" y="1825625"/>
            <a:ext cx="5092700" cy="4351338"/>
          </a:xfrm>
        </p:spPr>
        <p:txBody>
          <a:bodyPr>
            <a:noAutofit/>
          </a:bodyPr>
          <a:lstStyle>
            <a:lvl1pPr marL="0" indent="0">
              <a:buNone/>
              <a:defRPr sz="2000"/>
            </a:lvl1pPr>
          </a:lstStyle>
          <a:p>
            <a:pPr lvl="0"/>
            <a:endParaRPr lang="en-US" dirty="0"/>
          </a:p>
        </p:txBody>
      </p:sp>
      <p:sp>
        <p:nvSpPr>
          <p:cNvPr id="4" name="Symbol zastępczy daty 3">
            <a:extLst>
              <a:ext uri="{FF2B5EF4-FFF2-40B4-BE49-F238E27FC236}">
                <a16:creationId xmlns:a16="http://schemas.microsoft.com/office/drawing/2014/main" id="{C116BEBD-855B-8350-5057-052161C20DA4}"/>
              </a:ext>
            </a:extLst>
          </p:cNvPr>
          <p:cNvSpPr>
            <a:spLocks noGrp="1"/>
          </p:cNvSpPr>
          <p:nvPr>
            <p:ph type="dt" sz="half" idx="10"/>
          </p:nvPr>
        </p:nvSpPr>
        <p:spPr/>
        <p:txBody>
          <a:bodyPr/>
          <a:lstStyle/>
          <a:p>
            <a:fld id="{A93A40F1-857C-4001-9298-3C2F5E2E8914}" type="datetimeFigureOut">
              <a:rPr lang="en-US" smtClean="0"/>
              <a:t>4/14/2025</a:t>
            </a:fld>
            <a:endParaRPr lang="en-US"/>
          </a:p>
        </p:txBody>
      </p:sp>
      <p:sp>
        <p:nvSpPr>
          <p:cNvPr id="5" name="Symbol zastępczy stopki 4">
            <a:extLst>
              <a:ext uri="{FF2B5EF4-FFF2-40B4-BE49-F238E27FC236}">
                <a16:creationId xmlns:a16="http://schemas.microsoft.com/office/drawing/2014/main" id="{941CD82A-D605-0376-73DA-3422B4D8F274}"/>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25BA5B49-BAB9-1BBE-2035-DF9ED9365975}"/>
              </a:ext>
            </a:extLst>
          </p:cNvPr>
          <p:cNvSpPr>
            <a:spLocks noGrp="1"/>
          </p:cNvSpPr>
          <p:nvPr>
            <p:ph type="sldNum" sz="quarter" idx="12"/>
          </p:nvPr>
        </p:nvSpPr>
        <p:spPr/>
        <p:txBody>
          <a:bodyPr/>
          <a:lstStyle/>
          <a:p>
            <a:fld id="{BAC3BC3B-C277-4A5B-8BD8-098A36A07B67}" type="slidenum">
              <a:rPr lang="en-US" smtClean="0"/>
              <a:t>‹#›</a:t>
            </a:fld>
            <a:endParaRPr lang="en-US"/>
          </a:p>
        </p:txBody>
      </p:sp>
      <p:sp>
        <p:nvSpPr>
          <p:cNvPr id="7" name="Symbol zastępczy zawartości 2">
            <a:extLst>
              <a:ext uri="{FF2B5EF4-FFF2-40B4-BE49-F238E27FC236}">
                <a16:creationId xmlns:a16="http://schemas.microsoft.com/office/drawing/2014/main" id="{564A82A3-E902-3C78-7625-236E20F3208C}"/>
              </a:ext>
            </a:extLst>
          </p:cNvPr>
          <p:cNvSpPr>
            <a:spLocks noGrp="1"/>
          </p:cNvSpPr>
          <p:nvPr>
            <p:ph idx="13"/>
          </p:nvPr>
        </p:nvSpPr>
        <p:spPr>
          <a:xfrm>
            <a:off x="6261100" y="1825625"/>
            <a:ext cx="5092700" cy="4351338"/>
          </a:xfrm>
        </p:spPr>
        <p:txBody>
          <a:bodyPr>
            <a:noAutofit/>
          </a:bodyPr>
          <a:lstStyle>
            <a:lvl1pPr marL="0" indent="0">
              <a:buNone/>
              <a:defRPr sz="2000"/>
            </a:lvl1pPr>
          </a:lstStyle>
          <a:p>
            <a:pPr lvl="0"/>
            <a:endParaRPr lang="en-US" dirty="0"/>
          </a:p>
        </p:txBody>
      </p:sp>
    </p:spTree>
    <p:extLst>
      <p:ext uri="{BB962C8B-B14F-4D97-AF65-F5344CB8AC3E}">
        <p14:creationId xmlns:p14="http://schemas.microsoft.com/office/powerpoint/2010/main" val="22494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160401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5" name="Symbol zastępczy stopki 4"/>
          <p:cNvSpPr>
            <a:spLocks noGrp="1"/>
          </p:cNvSpPr>
          <p:nvPr>
            <p:ph type="ftr" sz="quarter" idx="11"/>
          </p:nvPr>
        </p:nvSpPr>
        <p:spPr>
          <a:xfrm>
            <a:off x="4038600" y="6356350"/>
            <a:ext cx="4114800" cy="365125"/>
          </a:xfrm>
          <a:prstGeom prst="rect">
            <a:avLst/>
          </a:prstGeom>
        </p:spPr>
        <p:txBody>
          <a:bodyPr/>
          <a:lstStyle/>
          <a:p>
            <a:endParaRPr lang="pl-PL"/>
          </a:p>
        </p:txBody>
      </p:sp>
      <p:sp>
        <p:nvSpPr>
          <p:cNvPr id="6" name="Symbol zastępczy numeru slajdu 5"/>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164150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6" name="Symbol zastępczy stopki 5"/>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115850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8" name="Symbol zastępczy stopki 7"/>
          <p:cNvSpPr>
            <a:spLocks noGrp="1"/>
          </p:cNvSpPr>
          <p:nvPr>
            <p:ph type="ftr" sz="quarter" idx="11"/>
          </p:nvPr>
        </p:nvSpPr>
        <p:spPr>
          <a:xfrm>
            <a:off x="4038600" y="6356350"/>
            <a:ext cx="4114800" cy="365125"/>
          </a:xfrm>
          <a:prstGeom prst="rect">
            <a:avLst/>
          </a:prstGeom>
        </p:spPr>
        <p:txBody>
          <a:bodyPr/>
          <a:lstStyle/>
          <a:p>
            <a:endParaRPr lang="pl-PL"/>
          </a:p>
        </p:txBody>
      </p:sp>
      <p:sp>
        <p:nvSpPr>
          <p:cNvPr id="9" name="Symbol zastępczy numeru slajdu 8"/>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1761109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4" name="Symbol zastępczy stopki 3"/>
          <p:cNvSpPr>
            <a:spLocks noGrp="1"/>
          </p:cNvSpPr>
          <p:nvPr>
            <p:ph type="ftr" sz="quarter" idx="11"/>
          </p:nvPr>
        </p:nvSpPr>
        <p:spPr>
          <a:xfrm>
            <a:off x="4038600" y="6356350"/>
            <a:ext cx="4114800" cy="365125"/>
          </a:xfrm>
          <a:prstGeom prst="rect">
            <a:avLst/>
          </a:prstGeom>
        </p:spPr>
        <p:txBody>
          <a:bodyPr/>
          <a:lstStyle/>
          <a:p>
            <a:endParaRPr lang="pl-PL"/>
          </a:p>
        </p:txBody>
      </p:sp>
      <p:sp>
        <p:nvSpPr>
          <p:cNvPr id="5" name="Symbol zastępczy numeru slajdu 4"/>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335056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3" name="Symbol zastępczy stopki 2"/>
          <p:cNvSpPr>
            <a:spLocks noGrp="1"/>
          </p:cNvSpPr>
          <p:nvPr>
            <p:ph type="ftr" sz="quarter" idx="11"/>
          </p:nvPr>
        </p:nvSpPr>
        <p:spPr>
          <a:xfrm>
            <a:off x="4038600" y="6356350"/>
            <a:ext cx="4114800" cy="365125"/>
          </a:xfrm>
          <a:prstGeom prst="rect">
            <a:avLst/>
          </a:prstGeom>
        </p:spPr>
        <p:txBody>
          <a:bodyPr/>
          <a:lstStyle/>
          <a:p>
            <a:endParaRPr lang="pl-PL"/>
          </a:p>
        </p:txBody>
      </p:sp>
      <p:sp>
        <p:nvSpPr>
          <p:cNvPr id="4" name="Symbol zastępczy numeru slajdu 3"/>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371429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6" name="Symbol zastępczy stopki 5"/>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423423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a:xfrm>
            <a:off x="838200" y="6356350"/>
            <a:ext cx="2743200" cy="365125"/>
          </a:xfrm>
          <a:prstGeom prst="rect">
            <a:avLst/>
          </a:prstGeom>
        </p:spPr>
        <p:txBody>
          <a:bodyPr/>
          <a:lstStyle/>
          <a:p>
            <a:fld id="{04D77623-7EAE-4A5B-84C2-21F844D110D1}" type="datetimeFigureOut">
              <a:rPr lang="pl-PL" smtClean="0"/>
              <a:t>14.04.2025</a:t>
            </a:fld>
            <a:endParaRPr lang="pl-PL"/>
          </a:p>
        </p:txBody>
      </p:sp>
      <p:sp>
        <p:nvSpPr>
          <p:cNvPr id="6" name="Symbol zastępczy stopki 5"/>
          <p:cNvSpPr>
            <a:spLocks noGrp="1"/>
          </p:cNvSpPr>
          <p:nvPr>
            <p:ph type="ftr" sz="quarter" idx="11"/>
          </p:nvPr>
        </p:nvSpPr>
        <p:spPr>
          <a:xfrm>
            <a:off x="4038600" y="6356350"/>
            <a:ext cx="4114800" cy="365125"/>
          </a:xfrm>
          <a:prstGeom prst="rect">
            <a:avLst/>
          </a:prstGeom>
        </p:spPr>
        <p:txBody>
          <a:bodyPr/>
          <a:lstStyle/>
          <a:p>
            <a:endParaRPr lang="pl-PL"/>
          </a:p>
        </p:txBody>
      </p:sp>
      <p:sp>
        <p:nvSpPr>
          <p:cNvPr id="7" name="Symbol zastępczy numeru slajdu 6"/>
          <p:cNvSpPr>
            <a:spLocks noGrp="1"/>
          </p:cNvSpPr>
          <p:nvPr>
            <p:ph type="sldNum" sz="quarter" idx="12"/>
          </p:nvPr>
        </p:nvSpPr>
        <p:spPr>
          <a:xfrm>
            <a:off x="8610600" y="6356350"/>
            <a:ext cx="2743200" cy="365125"/>
          </a:xfrm>
          <a:prstGeom prst="rect">
            <a:avLst/>
          </a:prstGeom>
        </p:spPr>
        <p:txBody>
          <a:bodyPr/>
          <a:lstStyle/>
          <a:p>
            <a:fld id="{A69453BA-5F59-40EC-AB73-5F893B18BC89}" type="slidenum">
              <a:rPr lang="pl-PL" smtClean="0"/>
              <a:t>‹#›</a:t>
            </a:fld>
            <a:endParaRPr lang="pl-PL"/>
          </a:p>
        </p:txBody>
      </p:sp>
    </p:spTree>
    <p:extLst>
      <p:ext uri="{BB962C8B-B14F-4D97-AF65-F5344CB8AC3E}">
        <p14:creationId xmlns:p14="http://schemas.microsoft.com/office/powerpoint/2010/main" val="287896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442595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jpg"/><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LxOUXPbTDm8?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085851" y="4449763"/>
            <a:ext cx="10334624" cy="1322387"/>
          </a:xfrm>
        </p:spPr>
        <p:txBody>
          <a:bodyPr>
            <a:normAutofit/>
          </a:bodyPr>
          <a:lstStyle/>
          <a:p>
            <a:pPr algn="r"/>
            <a:r>
              <a:rPr lang="pl-PL" sz="2300" dirty="0">
                <a:solidFill>
                  <a:schemeClr val="accent5">
                    <a:lumMod val="50000"/>
                  </a:schemeClr>
                </a:solidFill>
              </a:rPr>
              <a:t>Czy AI zagraża autonomii nauczyciela? </a:t>
            </a:r>
          </a:p>
          <a:p>
            <a:pPr algn="r"/>
            <a:r>
              <a:rPr lang="pl-PL" sz="1800" dirty="0">
                <a:solidFill>
                  <a:schemeClr val="accent5">
                    <a:lumMod val="50000"/>
                  </a:schemeClr>
                </a:solidFill>
              </a:rPr>
              <a:t>Autor: </a:t>
            </a:r>
            <a:r>
              <a:rPr lang="pl-PL" sz="1800" b="1" dirty="0">
                <a:solidFill>
                  <a:schemeClr val="accent5">
                    <a:lumMod val="50000"/>
                  </a:schemeClr>
                </a:solidFill>
              </a:rPr>
              <a:t>Piotr Maczuga </a:t>
            </a:r>
            <a:r>
              <a:rPr lang="pl-PL" sz="1800" dirty="0">
                <a:solidFill>
                  <a:schemeClr val="accent5">
                    <a:lumMod val="50000"/>
                  </a:schemeClr>
                </a:solidFill>
              </a:rPr>
              <a:t>(Szkoła Główna Gospodarstwa Wiejskiego w Warszawie)</a:t>
            </a:r>
          </a:p>
        </p:txBody>
      </p:sp>
      <p:pic>
        <p:nvPicPr>
          <p:cNvPr id="5" name="Obraz 4"/>
          <p:cNvPicPr>
            <a:picLocks noChangeAspect="1"/>
          </p:cNvPicPr>
          <p:nvPr/>
        </p:nvPicPr>
        <p:blipFill>
          <a:blip r:embed="rId2"/>
          <a:stretch>
            <a:fillRect/>
          </a:stretch>
        </p:blipFill>
        <p:spPr>
          <a:xfrm>
            <a:off x="6234235" y="6183617"/>
            <a:ext cx="1252903" cy="528333"/>
          </a:xfrm>
          <a:prstGeom prst="rect">
            <a:avLst/>
          </a:prstGeom>
        </p:spPr>
      </p:pic>
      <p:sp>
        <p:nvSpPr>
          <p:cNvPr id="6" name="pole tekstowe 5">
            <a:extLst>
              <a:ext uri="{FF2B5EF4-FFF2-40B4-BE49-F238E27FC236}">
                <a16:creationId xmlns:a16="http://schemas.microsoft.com/office/drawing/2014/main" id="{8DF09181-8A3B-0B22-6D19-D288C81E3290}"/>
              </a:ext>
            </a:extLst>
          </p:cNvPr>
          <p:cNvSpPr txBox="1"/>
          <p:nvPr/>
        </p:nvSpPr>
        <p:spPr>
          <a:xfrm>
            <a:off x="3581400" y="1247775"/>
            <a:ext cx="2937022" cy="584775"/>
          </a:xfrm>
          <a:prstGeom prst="rect">
            <a:avLst/>
          </a:prstGeom>
          <a:noFill/>
        </p:spPr>
        <p:txBody>
          <a:bodyPr wrap="none" rtlCol="0">
            <a:spAutoFit/>
          </a:bodyPr>
          <a:lstStyle/>
          <a:p>
            <a:r>
              <a:rPr lang="pl-PL" sz="3200" dirty="0">
                <a:latin typeface="Montserrat" panose="00000500000000000000" pitchFamily="2" charset="-18"/>
              </a:rPr>
              <a:t>kompetencje</a:t>
            </a:r>
            <a:endParaRPr lang="en-US" sz="3200" dirty="0">
              <a:latin typeface="Montserrat" panose="00000500000000000000" pitchFamily="2" charset="-18"/>
            </a:endParaRPr>
          </a:p>
        </p:txBody>
      </p:sp>
    </p:spTree>
    <p:extLst>
      <p:ext uri="{BB962C8B-B14F-4D97-AF65-F5344CB8AC3E}">
        <p14:creationId xmlns:p14="http://schemas.microsoft.com/office/powerpoint/2010/main" val="296050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5C2C9D90-696E-3567-9DAD-722F77A87DA9}"/>
              </a:ext>
            </a:extLst>
          </p:cNvPr>
          <p:cNvSpPr txBox="1"/>
          <p:nvPr/>
        </p:nvSpPr>
        <p:spPr>
          <a:xfrm>
            <a:off x="2747889" y="3375056"/>
            <a:ext cx="6583680" cy="276999"/>
          </a:xfrm>
          <a:prstGeom prst="rect">
            <a:avLst/>
          </a:prstGeom>
          <a:noFill/>
        </p:spPr>
        <p:txBody>
          <a:bodyPr wrap="square">
            <a:spAutoFit/>
          </a:bodyPr>
          <a:lstStyle/>
          <a:p>
            <a:endParaRPr lang="en-US" sz="1200" dirty="0"/>
          </a:p>
        </p:txBody>
      </p:sp>
      <p:pic>
        <p:nvPicPr>
          <p:cNvPr id="5" name="Obraz 4">
            <a:extLst>
              <a:ext uri="{FF2B5EF4-FFF2-40B4-BE49-F238E27FC236}">
                <a16:creationId xmlns:a16="http://schemas.microsoft.com/office/drawing/2014/main" id="{96C1DA4C-840F-0DEF-1D24-CE673AA54516}"/>
              </a:ext>
            </a:extLst>
          </p:cNvPr>
          <p:cNvPicPr>
            <a:picLocks noChangeAspect="1"/>
          </p:cNvPicPr>
          <p:nvPr/>
        </p:nvPicPr>
        <p:blipFill>
          <a:blip r:embed="rId3"/>
          <a:stretch>
            <a:fillRect/>
          </a:stretch>
        </p:blipFill>
        <p:spPr>
          <a:xfrm>
            <a:off x="270932" y="871940"/>
            <a:ext cx="11617701" cy="5099881"/>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Pismo odręczne 3">
                <a:extLst>
                  <a:ext uri="{FF2B5EF4-FFF2-40B4-BE49-F238E27FC236}">
                    <a16:creationId xmlns:a16="http://schemas.microsoft.com/office/drawing/2014/main" id="{1DB07632-27BC-B6B0-196E-05986F54EA54}"/>
                  </a:ext>
                </a:extLst>
              </p14:cNvPr>
              <p14:cNvContentPartPr/>
              <p14:nvPr/>
            </p14:nvContentPartPr>
            <p14:xfrm>
              <a:off x="3729920" y="4141558"/>
              <a:ext cx="1074480" cy="58320"/>
            </p14:xfrm>
          </p:contentPart>
        </mc:Choice>
        <mc:Fallback xmlns="">
          <p:pic>
            <p:nvPicPr>
              <p:cNvPr id="4" name="Pismo odręczne 3">
                <a:extLst>
                  <a:ext uri="{FF2B5EF4-FFF2-40B4-BE49-F238E27FC236}">
                    <a16:creationId xmlns:a16="http://schemas.microsoft.com/office/drawing/2014/main" id="{1DB07632-27BC-B6B0-196E-05986F54EA54}"/>
                  </a:ext>
                </a:extLst>
              </p:cNvPr>
              <p:cNvPicPr/>
              <p:nvPr/>
            </p:nvPicPr>
            <p:blipFill>
              <a:blip r:embed="rId5"/>
              <a:stretch>
                <a:fillRect/>
              </a:stretch>
            </p:blipFill>
            <p:spPr>
              <a:xfrm>
                <a:off x="3675926" y="4033558"/>
                <a:ext cx="1182108" cy="273960"/>
              </a:xfrm>
              <a:prstGeom prst="rect">
                <a:avLst/>
              </a:prstGeom>
            </p:spPr>
          </p:pic>
        </mc:Fallback>
      </mc:AlternateContent>
    </p:spTree>
    <p:extLst>
      <p:ext uri="{BB962C8B-B14F-4D97-AF65-F5344CB8AC3E}">
        <p14:creationId xmlns:p14="http://schemas.microsoft.com/office/powerpoint/2010/main" val="4435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27E70E-229A-E593-0F29-324729ABC9F9}"/>
              </a:ext>
            </a:extLst>
          </p:cNvPr>
          <p:cNvPicPr>
            <a:picLocks noChangeAspect="1"/>
          </p:cNvPicPr>
          <p:nvPr/>
        </p:nvPicPr>
        <p:blipFill>
          <a:blip r:embed="rId3"/>
          <a:stretch>
            <a:fillRect/>
          </a:stretch>
        </p:blipFill>
        <p:spPr>
          <a:xfrm>
            <a:off x="2133600" y="239889"/>
            <a:ext cx="7924800" cy="57531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Pismo odręczne 3">
                <a:extLst>
                  <a:ext uri="{FF2B5EF4-FFF2-40B4-BE49-F238E27FC236}">
                    <a16:creationId xmlns:a16="http://schemas.microsoft.com/office/drawing/2014/main" id="{337BCADE-97FA-33C5-2EBB-4988C7AECA9B}"/>
                  </a:ext>
                </a:extLst>
              </p14:cNvPr>
              <p14:cNvContentPartPr/>
              <p14:nvPr/>
            </p14:nvContentPartPr>
            <p14:xfrm>
              <a:off x="7011635" y="2188339"/>
              <a:ext cx="1093787" cy="56715"/>
            </p14:xfrm>
          </p:contentPart>
        </mc:Choice>
        <mc:Fallback xmlns="">
          <p:pic>
            <p:nvPicPr>
              <p:cNvPr id="4" name="Pismo odręczne 3">
                <a:extLst>
                  <a:ext uri="{FF2B5EF4-FFF2-40B4-BE49-F238E27FC236}">
                    <a16:creationId xmlns:a16="http://schemas.microsoft.com/office/drawing/2014/main" id="{337BCADE-97FA-33C5-2EBB-4988C7AECA9B}"/>
                  </a:ext>
                </a:extLst>
              </p:cNvPr>
              <p:cNvPicPr/>
              <p:nvPr/>
            </p:nvPicPr>
            <p:blipFill>
              <a:blip r:embed="rId5"/>
              <a:stretch>
                <a:fillRect/>
              </a:stretch>
            </p:blipFill>
            <p:spPr>
              <a:xfrm>
                <a:off x="6957630" y="2080652"/>
                <a:ext cx="1201438" cy="271729"/>
              </a:xfrm>
              <a:prstGeom prst="rect">
                <a:avLst/>
              </a:prstGeom>
            </p:spPr>
          </p:pic>
        </mc:Fallback>
      </mc:AlternateContent>
    </p:spTree>
    <p:extLst>
      <p:ext uri="{BB962C8B-B14F-4D97-AF65-F5344CB8AC3E}">
        <p14:creationId xmlns:p14="http://schemas.microsoft.com/office/powerpoint/2010/main" val="248600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145F67-FB63-9723-9933-281C54948C98}"/>
              </a:ext>
            </a:extLst>
          </p:cNvPr>
          <p:cNvSpPr>
            <a:spLocks noGrp="1"/>
          </p:cNvSpPr>
          <p:nvPr>
            <p:ph type="title"/>
          </p:nvPr>
        </p:nvSpPr>
        <p:spPr/>
        <p:txBody>
          <a:bodyPr/>
          <a:lstStyle/>
          <a:p>
            <a:r>
              <a:rPr lang="pl-PL" dirty="0"/>
              <a:t>Przestrzenie AI</a:t>
            </a:r>
          </a:p>
        </p:txBody>
      </p:sp>
      <p:sp>
        <p:nvSpPr>
          <p:cNvPr id="3" name="Symbol zastępczy zawartości 2">
            <a:extLst>
              <a:ext uri="{FF2B5EF4-FFF2-40B4-BE49-F238E27FC236}">
                <a16:creationId xmlns:a16="http://schemas.microsoft.com/office/drawing/2014/main" id="{B3A795F1-40D6-6FD7-350C-A9E7D676D336}"/>
              </a:ext>
            </a:extLst>
          </p:cNvPr>
          <p:cNvSpPr>
            <a:spLocks noGrp="1"/>
          </p:cNvSpPr>
          <p:nvPr>
            <p:ph idx="1"/>
          </p:nvPr>
        </p:nvSpPr>
        <p:spPr/>
        <p:txBody>
          <a:bodyPr>
            <a:normAutofit/>
          </a:bodyPr>
          <a:lstStyle/>
          <a:p>
            <a:r>
              <a:rPr lang="pl-PL" dirty="0"/>
              <a:t>Projektowanie zajęć i materiałów dydaktycznych.</a:t>
            </a:r>
          </a:p>
          <a:p>
            <a:r>
              <a:rPr lang="pl-PL" dirty="0"/>
              <a:t>Prezentowanie skomplikowanych zagadnień.</a:t>
            </a:r>
          </a:p>
          <a:p>
            <a:r>
              <a:rPr lang="pl-PL" dirty="0"/>
              <a:t>Monitorowanie postępów uczniów.</a:t>
            </a:r>
          </a:p>
          <a:p>
            <a:r>
              <a:rPr lang="pl-PL" dirty="0"/>
              <a:t>Personalizacja procesu nauczania.</a:t>
            </a:r>
          </a:p>
          <a:p>
            <a:r>
              <a:rPr lang="pl-PL" dirty="0"/>
              <a:t>Ocenianie i feedback.</a:t>
            </a:r>
          </a:p>
        </p:txBody>
      </p:sp>
    </p:spTree>
    <p:extLst>
      <p:ext uri="{BB962C8B-B14F-4D97-AF65-F5344CB8AC3E}">
        <p14:creationId xmlns:p14="http://schemas.microsoft.com/office/powerpoint/2010/main" val="386426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DF5399-C0D2-00D7-CE0F-15FD22EA2187}"/>
              </a:ext>
            </a:extLst>
          </p:cNvPr>
          <p:cNvSpPr>
            <a:spLocks noGrp="1"/>
          </p:cNvSpPr>
          <p:nvPr>
            <p:ph type="title"/>
          </p:nvPr>
        </p:nvSpPr>
        <p:spPr>
          <a:xfrm>
            <a:off x="831850" y="2154477"/>
            <a:ext cx="10515600" cy="2407998"/>
          </a:xfrm>
        </p:spPr>
        <p:txBody>
          <a:bodyPr/>
          <a:lstStyle/>
          <a:p>
            <a:r>
              <a:rPr lang="pl-PL" dirty="0"/>
              <a:t>Zrozumieć działanie</a:t>
            </a:r>
            <a:endParaRPr lang="en-US" dirty="0"/>
          </a:p>
        </p:txBody>
      </p:sp>
      <p:sp>
        <p:nvSpPr>
          <p:cNvPr id="3" name="Symbol zastępczy tekstu 2">
            <a:extLst>
              <a:ext uri="{FF2B5EF4-FFF2-40B4-BE49-F238E27FC236}">
                <a16:creationId xmlns:a16="http://schemas.microsoft.com/office/drawing/2014/main" id="{47EAD6DB-ED35-2CD4-6A43-A9A3C8F9A6F8}"/>
              </a:ext>
            </a:extLst>
          </p:cNvPr>
          <p:cNvSpPr>
            <a:spLocks noGrp="1"/>
          </p:cNvSpPr>
          <p:nvPr>
            <p:ph type="body" idx="1"/>
          </p:nvPr>
        </p:nvSpPr>
        <p:spPr>
          <a:xfrm>
            <a:off x="957110" y="3079076"/>
            <a:ext cx="10515600" cy="558799"/>
          </a:xfrm>
        </p:spPr>
        <p:txBody>
          <a:bodyPr/>
          <a:lstStyle/>
          <a:p>
            <a:r>
              <a:rPr lang="pl-PL" dirty="0"/>
              <a:t>Zadanie I:</a:t>
            </a:r>
            <a:endParaRPr lang="en-US" dirty="0"/>
          </a:p>
        </p:txBody>
      </p:sp>
    </p:spTree>
    <p:extLst>
      <p:ext uri="{BB962C8B-B14F-4D97-AF65-F5344CB8AC3E}">
        <p14:creationId xmlns:p14="http://schemas.microsoft.com/office/powerpoint/2010/main" val="87494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2CCE6F-DE97-4FB1-782A-9C5504736C21}"/>
              </a:ext>
            </a:extLst>
          </p:cNvPr>
          <p:cNvSpPr>
            <a:spLocks noGrp="1"/>
          </p:cNvSpPr>
          <p:nvPr>
            <p:ph type="title"/>
          </p:nvPr>
        </p:nvSpPr>
        <p:spPr>
          <a:xfrm>
            <a:off x="831850" y="989556"/>
            <a:ext cx="10515600" cy="3572919"/>
          </a:xfrm>
        </p:spPr>
        <p:txBody>
          <a:bodyPr/>
          <a:lstStyle/>
          <a:p>
            <a:r>
              <a:rPr lang="pl-PL" b="0" dirty="0"/>
              <a:t>Żeby się przed tym obronić potrzebujemy </a:t>
            </a:r>
            <a:r>
              <a:rPr lang="pl-PL" b="1" dirty="0"/>
              <a:t>mieć własne zdanie</a:t>
            </a:r>
            <a:r>
              <a:rPr lang="pl-PL" dirty="0"/>
              <a:t>.</a:t>
            </a:r>
            <a:endParaRPr lang="en-US" dirty="0"/>
          </a:p>
        </p:txBody>
      </p:sp>
    </p:spTree>
    <p:extLst>
      <p:ext uri="{BB962C8B-B14F-4D97-AF65-F5344CB8AC3E}">
        <p14:creationId xmlns:p14="http://schemas.microsoft.com/office/powerpoint/2010/main" val="58967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39B2-B1D6-4067-BD8C-383DFC9B6024}"/>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CC3349B-0610-B19D-2334-87C35ED69D53}"/>
              </a:ext>
            </a:extLst>
          </p:cNvPr>
          <p:cNvSpPr>
            <a:spLocks noGrp="1"/>
          </p:cNvSpPr>
          <p:nvPr>
            <p:ph type="title"/>
          </p:nvPr>
        </p:nvSpPr>
        <p:spPr>
          <a:xfrm>
            <a:off x="831850" y="989556"/>
            <a:ext cx="10515600" cy="3572919"/>
          </a:xfrm>
        </p:spPr>
        <p:txBody>
          <a:bodyPr/>
          <a:lstStyle/>
          <a:p>
            <a:r>
              <a:rPr lang="pl-PL" b="0" dirty="0"/>
              <a:t>Żeby mieć </a:t>
            </a:r>
            <a:r>
              <a:rPr lang="pl-PL" b="1" dirty="0"/>
              <a:t>własne zdanie </a:t>
            </a:r>
            <a:r>
              <a:rPr lang="pl-PL" b="0" dirty="0"/>
              <a:t>potrzebujemy </a:t>
            </a:r>
            <a:r>
              <a:rPr lang="pl-PL" dirty="0"/>
              <a:t/>
            </a:r>
            <a:br>
              <a:rPr lang="pl-PL" dirty="0"/>
            </a:br>
            <a:r>
              <a:rPr lang="pl-PL" b="1" dirty="0"/>
              <a:t>rozumieć AI</a:t>
            </a:r>
            <a:r>
              <a:rPr lang="pl-PL" b="0" dirty="0"/>
              <a:t>.</a:t>
            </a:r>
            <a:endParaRPr lang="en-US" b="0" dirty="0"/>
          </a:p>
        </p:txBody>
      </p:sp>
    </p:spTree>
    <p:extLst>
      <p:ext uri="{BB962C8B-B14F-4D97-AF65-F5344CB8AC3E}">
        <p14:creationId xmlns:p14="http://schemas.microsoft.com/office/powerpoint/2010/main" val="322153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D7C4BB-7C11-8F40-4E3B-C580009DF2DA}"/>
              </a:ext>
            </a:extLst>
          </p:cNvPr>
          <p:cNvSpPr>
            <a:spLocks noGrp="1"/>
          </p:cNvSpPr>
          <p:nvPr>
            <p:ph type="title"/>
          </p:nvPr>
        </p:nvSpPr>
        <p:spPr/>
        <p:txBody>
          <a:bodyPr/>
          <a:lstStyle/>
          <a:p>
            <a:r>
              <a:rPr lang="pl-PL" dirty="0"/>
              <a:t>Definicja AI:</a:t>
            </a:r>
            <a:endParaRPr lang="en-US" dirty="0"/>
          </a:p>
        </p:txBody>
      </p:sp>
      <p:sp>
        <p:nvSpPr>
          <p:cNvPr id="3" name="Symbol zastępczy zawartości 2">
            <a:extLst>
              <a:ext uri="{FF2B5EF4-FFF2-40B4-BE49-F238E27FC236}">
                <a16:creationId xmlns:a16="http://schemas.microsoft.com/office/drawing/2014/main" id="{7559B637-0220-6267-DD4A-9231E61FDFF1}"/>
              </a:ext>
            </a:extLst>
          </p:cNvPr>
          <p:cNvSpPr>
            <a:spLocks noGrp="1"/>
          </p:cNvSpPr>
          <p:nvPr>
            <p:ph idx="1"/>
          </p:nvPr>
        </p:nvSpPr>
        <p:spPr/>
        <p:txBody>
          <a:bodyPr/>
          <a:lstStyle/>
          <a:p>
            <a:pPr marL="0" indent="0">
              <a:buNone/>
            </a:pPr>
            <a:r>
              <a:rPr lang="pl-PL" sz="3600" dirty="0"/>
              <a:t>#$%&amp;lkd@! proces umożliwiający %&amp;*@3!xjd systemom #&amp;$%@lkj wy$&amp;*(</a:t>
            </a:r>
            <a:r>
              <a:rPr lang="pl-PL" sz="3600" dirty="0" err="1"/>
              <a:t>ywanie</a:t>
            </a:r>
            <a:r>
              <a:rPr lang="pl-PL" sz="3600" dirty="0"/>
              <a:t> *@#$%&amp;kd! zadań, takich jak #$%&amp;xld@ analiza &amp;$@#*%klj, &amp;@#%!lkjd &amp;$@#*%klj wzorców #$@!l2kd czy &amp;$@#*%klj decyzji w s$#&amp;(</a:t>
            </a:r>
            <a:r>
              <a:rPr lang="pl-PL" sz="3600" dirty="0" err="1"/>
              <a:t>sób</a:t>
            </a:r>
            <a:r>
              <a:rPr lang="pl-PL" sz="3600" dirty="0"/>
              <a:t> @#$%&amp;kldj oparty na #$%&amp;lkd@.</a:t>
            </a:r>
            <a:endParaRPr lang="en-US" sz="3600" dirty="0"/>
          </a:p>
        </p:txBody>
      </p:sp>
    </p:spTree>
    <p:extLst>
      <p:ext uri="{BB962C8B-B14F-4D97-AF65-F5344CB8AC3E}">
        <p14:creationId xmlns:p14="http://schemas.microsoft.com/office/powerpoint/2010/main" val="159818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F6FBF6-A1CD-5E58-2FFB-7BB3F661EE3A}"/>
              </a:ext>
            </a:extLst>
          </p:cNvPr>
          <p:cNvSpPr>
            <a:spLocks noGrp="1"/>
          </p:cNvSpPr>
          <p:nvPr>
            <p:ph type="title"/>
          </p:nvPr>
        </p:nvSpPr>
        <p:spPr/>
        <p:txBody>
          <a:bodyPr>
            <a:normAutofit/>
          </a:bodyPr>
          <a:lstStyle/>
          <a:p>
            <a:r>
              <a:rPr lang="pl-PL" sz="3600" dirty="0"/>
              <a:t>Niech objaśni to matematyk!</a:t>
            </a:r>
            <a:endParaRPr lang="en-US" sz="3600" dirty="0"/>
          </a:p>
        </p:txBody>
      </p:sp>
      <p:pic>
        <p:nvPicPr>
          <p:cNvPr id="8" name="Symbol zastępczy zawartości 7" descr="Obraz zawierający Ludzka twarz, osoba, portret, ubrania&#10;&#10;Opis wygenerowany automatycznie">
            <a:extLst>
              <a:ext uri="{FF2B5EF4-FFF2-40B4-BE49-F238E27FC236}">
                <a16:creationId xmlns:a16="http://schemas.microsoft.com/office/drawing/2014/main" id="{98438C95-7AF5-A16F-5C3F-74C93F577A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25624"/>
            <a:ext cx="4281249" cy="4351338"/>
          </a:xfrm>
        </p:spPr>
      </p:pic>
      <p:pic>
        <p:nvPicPr>
          <p:cNvPr id="12" name="Obraz 11" descr="Obraz zawierający czarne, ciemność&#10;&#10;Opis wygenerowany automatycznie">
            <a:extLst>
              <a:ext uri="{FF2B5EF4-FFF2-40B4-BE49-F238E27FC236}">
                <a16:creationId xmlns:a16="http://schemas.microsoft.com/office/drawing/2014/main" id="{8BE1DC48-4FF2-786C-96A7-12283D2F61BE}"/>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421476" y="5595819"/>
            <a:ext cx="2839026" cy="572734"/>
          </a:xfrm>
          <a:prstGeom prst="rect">
            <a:avLst/>
          </a:prstGeom>
        </p:spPr>
      </p:pic>
      <p:sp>
        <p:nvSpPr>
          <p:cNvPr id="7" name="Symbol zastępczy zawartości 6">
            <a:extLst>
              <a:ext uri="{FF2B5EF4-FFF2-40B4-BE49-F238E27FC236}">
                <a16:creationId xmlns:a16="http://schemas.microsoft.com/office/drawing/2014/main" id="{FDB52CB3-CBAD-F860-4096-9A33C0546EDE}"/>
              </a:ext>
            </a:extLst>
          </p:cNvPr>
          <p:cNvSpPr>
            <a:spLocks noGrp="1"/>
          </p:cNvSpPr>
          <p:nvPr>
            <p:ph idx="13"/>
          </p:nvPr>
        </p:nvSpPr>
        <p:spPr/>
        <p:txBody>
          <a:bodyPr/>
          <a:lstStyle/>
          <a:p>
            <a:endParaRPr lang="en-US"/>
          </a:p>
        </p:txBody>
      </p:sp>
      <p:pic>
        <p:nvPicPr>
          <p:cNvPr id="9" name="Symbol zastępczy zawartości 5" descr="Obraz zawierający tekst, gazeta, osoba, książka&#10;&#10;Opis wygenerowany automatycznie">
            <a:extLst>
              <a:ext uri="{FF2B5EF4-FFF2-40B4-BE49-F238E27FC236}">
                <a16:creationId xmlns:a16="http://schemas.microsoft.com/office/drawing/2014/main" id="{F213C729-D010-17F1-BCE0-9DD694AF5A5D}"/>
              </a:ext>
            </a:extLst>
          </p:cNvPr>
          <p:cNvPicPr>
            <a:picLocks noChangeAspect="1"/>
          </p:cNvPicPr>
          <p:nvPr/>
        </p:nvPicPr>
        <p:blipFill>
          <a:blip r:embed="rId6" cstate="print">
            <a:extLst>
              <a:ext uri="{28A0092B-C50C-407E-A947-70E740481C1C}">
                <a14:useLocalDpi xmlns:a14="http://schemas.microsoft.com/office/drawing/2010/main" val="0"/>
              </a:ext>
            </a:extLst>
          </a:blip>
          <a:srcRect l="15213" r="11723"/>
          <a:stretch/>
        </p:blipFill>
        <p:spPr>
          <a:xfrm>
            <a:off x="5796792" y="1821980"/>
            <a:ext cx="5645791" cy="4346573"/>
          </a:xfrm>
          <a:prstGeom prst="rect">
            <a:avLst/>
          </a:prstGeom>
        </p:spPr>
      </p:pic>
    </p:spTree>
    <p:extLst>
      <p:ext uri="{BB962C8B-B14F-4D97-AF65-F5344CB8AC3E}">
        <p14:creationId xmlns:p14="http://schemas.microsoft.com/office/powerpoint/2010/main" val="96925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C72C21-0EB0-2EDC-BCAE-A764ABAFEAD4}"/>
              </a:ext>
            </a:extLst>
          </p:cNvPr>
          <p:cNvSpPr>
            <a:spLocks noGrp="1"/>
          </p:cNvSpPr>
          <p:nvPr>
            <p:ph type="title"/>
          </p:nvPr>
        </p:nvSpPr>
        <p:spPr/>
        <p:txBody>
          <a:bodyPr/>
          <a:lstStyle/>
          <a:p>
            <a:r>
              <a:rPr lang="pl-PL" dirty="0"/>
              <a:t>Test Turinga – aby go zdać maszyna powinna:</a:t>
            </a:r>
            <a:endParaRPr lang="en-US" dirty="0"/>
          </a:p>
        </p:txBody>
      </p:sp>
      <p:sp>
        <p:nvSpPr>
          <p:cNvPr id="8" name="Symbol zastępczy zawartości 7">
            <a:extLst>
              <a:ext uri="{FF2B5EF4-FFF2-40B4-BE49-F238E27FC236}">
                <a16:creationId xmlns:a16="http://schemas.microsoft.com/office/drawing/2014/main" id="{D32D0951-8900-14DB-2A08-C86ABC6CD54E}"/>
              </a:ext>
            </a:extLst>
          </p:cNvPr>
          <p:cNvSpPr>
            <a:spLocks noGrp="1"/>
          </p:cNvSpPr>
          <p:nvPr>
            <p:ph idx="1"/>
          </p:nvPr>
        </p:nvSpPr>
        <p:spPr>
          <a:xfrm>
            <a:off x="838200" y="1584993"/>
            <a:ext cx="10515599" cy="4351338"/>
          </a:xfrm>
        </p:spPr>
        <p:txBody>
          <a:bodyPr/>
          <a:lstStyle/>
          <a:p>
            <a:pPr marL="457200" indent="-457200">
              <a:buFont typeface="+mj-lt"/>
              <a:buAutoNum type="arabicParenR"/>
            </a:pPr>
            <a:r>
              <a:rPr lang="pl-PL" dirty="0"/>
              <a:t>Rozumieć i sprawne przetwarzać język naturalny.</a:t>
            </a:r>
          </a:p>
          <a:p>
            <a:pPr marL="457200" indent="-457200">
              <a:buFont typeface="+mj-lt"/>
              <a:buAutoNum type="arabicParenR"/>
            </a:pPr>
            <a:r>
              <a:rPr lang="pl-PL" dirty="0"/>
              <a:t>Posiadać duże zasoby danych.</a:t>
            </a:r>
          </a:p>
          <a:p>
            <a:pPr marL="457200" indent="-457200">
              <a:buFont typeface="+mj-lt"/>
              <a:buAutoNum type="arabicParenR"/>
            </a:pPr>
            <a:r>
              <a:rPr lang="pl-PL" dirty="0"/>
              <a:t>Umieć wyciągać wnioski i dochodzić do nowych konkluzji.</a:t>
            </a:r>
          </a:p>
          <a:p>
            <a:pPr marL="457200" indent="-457200">
              <a:buFont typeface="+mj-lt"/>
              <a:buAutoNum type="arabicParenR"/>
            </a:pPr>
            <a:r>
              <a:rPr lang="pl-PL" dirty="0"/>
              <a:t>Umieć rozwijać się i uczyć.</a:t>
            </a:r>
          </a:p>
          <a:p>
            <a:pPr marL="457200" indent="-457200">
              <a:buFont typeface="+mj-lt"/>
              <a:buAutoNum type="arabicParenR"/>
            </a:pPr>
            <a:r>
              <a:rPr lang="pl-PL" dirty="0"/>
              <a:t>Rozpoznawać obrazy i dźwięki.</a:t>
            </a:r>
          </a:p>
        </p:txBody>
      </p:sp>
    </p:spTree>
    <p:extLst>
      <p:ext uri="{BB962C8B-B14F-4D97-AF65-F5344CB8AC3E}">
        <p14:creationId xmlns:p14="http://schemas.microsoft.com/office/powerpoint/2010/main" val="90901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A72213-78B5-4A32-9587-0DD63A3C611A}"/>
              </a:ext>
            </a:extLst>
          </p:cNvPr>
          <p:cNvSpPr>
            <a:spLocks noGrp="1"/>
          </p:cNvSpPr>
          <p:nvPr>
            <p:ph type="title"/>
          </p:nvPr>
        </p:nvSpPr>
        <p:spPr>
          <a:xfrm>
            <a:off x="831850" y="1709738"/>
            <a:ext cx="10917564" cy="2852737"/>
          </a:xfrm>
        </p:spPr>
        <p:txBody>
          <a:bodyPr>
            <a:normAutofit fontScale="90000"/>
          </a:bodyPr>
          <a:lstStyle/>
          <a:p>
            <a:r>
              <a:rPr lang="pl-PL" dirty="0"/>
              <a:t>Każda odpowiednio zaawansowana technologia </a:t>
            </a:r>
            <a:br>
              <a:rPr lang="pl-PL" dirty="0"/>
            </a:br>
            <a:r>
              <a:rPr lang="pl-PL" dirty="0"/>
              <a:t>jest nieodróżnialna od magii. </a:t>
            </a:r>
            <a:endParaRPr lang="en-US" dirty="0"/>
          </a:p>
        </p:txBody>
      </p:sp>
      <p:sp>
        <p:nvSpPr>
          <p:cNvPr id="3" name="Symbol zastępczy tekstu 2">
            <a:extLst>
              <a:ext uri="{FF2B5EF4-FFF2-40B4-BE49-F238E27FC236}">
                <a16:creationId xmlns:a16="http://schemas.microsoft.com/office/drawing/2014/main" id="{8A4ED48A-7EB6-F7B7-06DE-D5BAAE55AAD8}"/>
              </a:ext>
            </a:extLst>
          </p:cNvPr>
          <p:cNvSpPr>
            <a:spLocks noGrp="1"/>
          </p:cNvSpPr>
          <p:nvPr>
            <p:ph type="body" idx="1"/>
          </p:nvPr>
        </p:nvSpPr>
        <p:spPr/>
        <p:txBody>
          <a:bodyPr/>
          <a:lstStyle/>
          <a:p>
            <a:r>
              <a:rPr lang="pl-PL" dirty="0"/>
              <a:t>Trzecie Prawo Clarka</a:t>
            </a:r>
            <a:endParaRPr lang="en-US" dirty="0"/>
          </a:p>
        </p:txBody>
      </p:sp>
    </p:spTree>
    <p:extLst>
      <p:ext uri="{BB962C8B-B14F-4D97-AF65-F5344CB8AC3E}">
        <p14:creationId xmlns:p14="http://schemas.microsoft.com/office/powerpoint/2010/main" val="106817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 człowiek, Ludzka twarz, zrzut ekranu&#10;&#10;Opis wygenerowany automatycznie">
            <a:extLst>
              <a:ext uri="{FF2B5EF4-FFF2-40B4-BE49-F238E27FC236}">
                <a16:creationId xmlns:a16="http://schemas.microsoft.com/office/drawing/2014/main" id="{550BC713-4621-BAD5-01DE-BABDBE3AA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81" y="276777"/>
            <a:ext cx="6624637" cy="6304445"/>
          </a:xfrm>
          <a:prstGeom prst="rect">
            <a:avLst/>
          </a:prstGeom>
        </p:spPr>
      </p:pic>
    </p:spTree>
    <p:extLst>
      <p:ext uri="{BB962C8B-B14F-4D97-AF65-F5344CB8AC3E}">
        <p14:creationId xmlns:p14="http://schemas.microsoft.com/office/powerpoint/2010/main" val="18735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38674F-4C2B-C34A-8CDB-86F2683668C1}"/>
              </a:ext>
            </a:extLst>
          </p:cNvPr>
          <p:cNvSpPr>
            <a:spLocks noGrp="1"/>
          </p:cNvSpPr>
          <p:nvPr>
            <p:ph type="title"/>
          </p:nvPr>
        </p:nvSpPr>
        <p:spPr/>
        <p:txBody>
          <a:bodyPr/>
          <a:lstStyle/>
          <a:p>
            <a:r>
              <a:rPr lang="pl-PL" dirty="0"/>
              <a:t>Problem czarnej skrzynki</a:t>
            </a:r>
            <a:endParaRPr lang="en-US" dirty="0"/>
          </a:p>
        </p:txBody>
      </p:sp>
      <p:sp>
        <p:nvSpPr>
          <p:cNvPr id="3" name="Symbol zastępczy zawartości 2">
            <a:extLst>
              <a:ext uri="{FF2B5EF4-FFF2-40B4-BE49-F238E27FC236}">
                <a16:creationId xmlns:a16="http://schemas.microsoft.com/office/drawing/2014/main" id="{B029E661-D947-98C9-1BCC-2E0C5D9D1654}"/>
              </a:ext>
            </a:extLst>
          </p:cNvPr>
          <p:cNvSpPr>
            <a:spLocks noGrp="1"/>
          </p:cNvSpPr>
          <p:nvPr>
            <p:ph idx="1"/>
          </p:nvPr>
        </p:nvSpPr>
        <p:spPr>
          <a:xfrm>
            <a:off x="838200" y="1825625"/>
            <a:ext cx="10515600" cy="544596"/>
          </a:xfrm>
        </p:spPr>
        <p:txBody>
          <a:bodyPr/>
          <a:lstStyle/>
          <a:p>
            <a:pPr marL="0" indent="0">
              <a:buNone/>
            </a:pPr>
            <a:r>
              <a:rPr lang="pl-PL" dirty="0"/>
              <a:t>Widzimy wkład oraz wynik, ale nie widzimy procesu!</a:t>
            </a:r>
            <a:endParaRPr lang="en-US" dirty="0"/>
          </a:p>
        </p:txBody>
      </p:sp>
      <mc:AlternateContent xmlns:mc="http://schemas.openxmlformats.org/markup-compatibility/2006">
        <mc:Choice xmlns:am3d="http://schemas.microsoft.com/office/drawing/2017/model3d" xmlns="" Requires="am3d">
          <p:graphicFrame>
            <p:nvGraphicFramePr>
              <p:cNvPr id="4" name="Model 3D 3" descr="Dark Gray Cuboid">
                <a:extLst>
                  <a:ext uri="{FF2B5EF4-FFF2-40B4-BE49-F238E27FC236}">
                    <a16:creationId xmlns:a16="http://schemas.microsoft.com/office/drawing/2014/main" id="{D82B6714-9BAE-0294-8F57-9402197F2DB3}"/>
                  </a:ext>
                </a:extLst>
              </p:cNvPr>
              <p:cNvGraphicFramePr>
                <a:graphicFrameLocks noChangeAspect="1"/>
              </p:cNvGraphicFramePr>
              <p:nvPr/>
            </p:nvGraphicFramePr>
            <p:xfrm>
              <a:off x="3168806" y="2370221"/>
              <a:ext cx="5012179" cy="3977204"/>
            </p:xfrm>
            <a:graphic>
              <a:graphicData uri="http://schemas.microsoft.com/office/drawing/2017/model3d">
                <am3d:model3d r:embed="rId3">
                  <am3d:spPr>
                    <a:xfrm>
                      <a:off x="0" y="0"/>
                      <a:ext cx="5012179" cy="3977204"/>
                    </a:xfrm>
                    <a:prstGeom prst="rect">
                      <a:avLst/>
                    </a:prstGeom>
                  </am3d:spPr>
                  <am3d:camera>
                    <am3d:pos x="0" y="0" z="57664451"/>
                    <am3d:up dx="0" dy="36000000" dz="0"/>
                    <am3d:lookAt x="0" y="0" z="0"/>
                    <am3d:perspective fov="2700000"/>
                  </am3d:camera>
                  <am3d:trans>
                    <am3d:meterPerModelUnit n="4361393" d="1000000"/>
                    <am3d:preTrans dx="0" dy="-6493603" dz="0"/>
                    <am3d:scale>
                      <am3d:sx n="1000000" d="1000000"/>
                      <am3d:sy n="1000000" d="1000000"/>
                      <am3d:sz n="1000000" d="1000000"/>
                    </am3d:scale>
                    <am3d:rot ax="2292546" ay="3165662" az="1924501"/>
                    <am3d:postTrans dx="0" dy="0" dz="0"/>
                  </am3d:trans>
                  <am3d:raster rName="Office3DRenderer" rVer="16.0.8326">
                    <am3d:blip r:embed="rId4"/>
                  </am3d:raster>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 3D 3" descr="Dark Gray Cuboid">
                <a:extLst>
                  <a:ext uri="{FF2B5EF4-FFF2-40B4-BE49-F238E27FC236}">
                    <a16:creationId xmlns:a16="http://schemas.microsoft.com/office/drawing/2014/main" id="{D82B6714-9BAE-0294-8F57-9402197F2DB3}"/>
                  </a:ext>
                </a:extLst>
              </p:cNvPr>
              <p:cNvPicPr>
                <a:picLocks noGrp="1" noRot="1" noChangeAspect="1" noMove="1" noResize="1" noEditPoints="1" noAdjustHandles="1" noChangeArrowheads="1" noChangeShapeType="1" noCrop="1"/>
              </p:cNvPicPr>
              <p:nvPr/>
            </p:nvPicPr>
            <p:blipFill>
              <a:blip r:embed="rId5"/>
              <a:stretch>
                <a:fillRect/>
              </a:stretch>
            </p:blipFill>
            <p:spPr>
              <a:xfrm>
                <a:off x="3168806" y="2370221"/>
                <a:ext cx="5012179" cy="3977204"/>
              </a:xfrm>
              <a:prstGeom prst="rect">
                <a:avLst/>
              </a:prstGeom>
            </p:spPr>
          </p:pic>
        </mc:Fallback>
      </mc:AlternateContent>
      <p:sp>
        <p:nvSpPr>
          <p:cNvPr id="5" name="pole tekstowe 4">
            <a:extLst>
              <a:ext uri="{FF2B5EF4-FFF2-40B4-BE49-F238E27FC236}">
                <a16:creationId xmlns:a16="http://schemas.microsoft.com/office/drawing/2014/main" id="{59A8B680-4A45-C33A-DE12-9640CD3214A8}"/>
              </a:ext>
            </a:extLst>
          </p:cNvPr>
          <p:cNvSpPr txBox="1"/>
          <p:nvPr/>
        </p:nvSpPr>
        <p:spPr>
          <a:xfrm>
            <a:off x="892588" y="3092224"/>
            <a:ext cx="1893458" cy="544596"/>
          </a:xfrm>
          <a:prstGeom prst="rect">
            <a:avLst/>
          </a:prstGeom>
        </p:spPr>
        <p:style>
          <a:lnRef idx="2">
            <a:schemeClr val="accent3"/>
          </a:lnRef>
          <a:fillRef idx="1">
            <a:schemeClr val="lt1"/>
          </a:fillRef>
          <a:effectRef idx="0">
            <a:schemeClr val="accent3"/>
          </a:effectRef>
          <a:fontRef idx="minor">
            <a:schemeClr val="dk1"/>
          </a:fontRef>
        </p:style>
        <p:txBody>
          <a:bodyPr vert="horz" wrap="none" lIns="91440" tIns="45720" rIns="91440" bIns="45720" rtlCol="0" anchor="ctr">
            <a:noAutofit/>
          </a:bodyPr>
          <a:lstStyle/>
          <a:p>
            <a:pPr algn="ctr"/>
            <a:r>
              <a:rPr lang="pl-PL" sz="1600" b="1" dirty="0"/>
              <a:t>1. Tu wchodzi</a:t>
            </a:r>
            <a:endParaRPr lang="en-US" sz="1600" b="1" dirty="0"/>
          </a:p>
        </p:txBody>
      </p:sp>
      <p:sp>
        <p:nvSpPr>
          <p:cNvPr id="6" name="pole tekstowe 5">
            <a:extLst>
              <a:ext uri="{FF2B5EF4-FFF2-40B4-BE49-F238E27FC236}">
                <a16:creationId xmlns:a16="http://schemas.microsoft.com/office/drawing/2014/main" id="{98B54DF9-BD65-BF53-BEF3-ED67C47E8ABF}"/>
              </a:ext>
            </a:extLst>
          </p:cNvPr>
          <p:cNvSpPr txBox="1"/>
          <p:nvPr/>
        </p:nvSpPr>
        <p:spPr>
          <a:xfrm>
            <a:off x="8802615" y="5277852"/>
            <a:ext cx="1893458" cy="544596"/>
          </a:xfrm>
          <a:prstGeom prst="rect">
            <a:avLst/>
          </a:prstGeom>
        </p:spPr>
        <p:style>
          <a:lnRef idx="2">
            <a:schemeClr val="accent3"/>
          </a:lnRef>
          <a:fillRef idx="1">
            <a:schemeClr val="lt1"/>
          </a:fillRef>
          <a:effectRef idx="0">
            <a:schemeClr val="accent3"/>
          </a:effectRef>
          <a:fontRef idx="minor">
            <a:schemeClr val="dk1"/>
          </a:fontRef>
        </p:style>
        <p:txBody>
          <a:bodyPr vert="horz" wrap="none" lIns="91440" tIns="45720" rIns="91440" bIns="45720" rtlCol="0" anchor="ctr">
            <a:noAutofit/>
          </a:bodyPr>
          <a:lstStyle/>
          <a:p>
            <a:pPr algn="ctr"/>
            <a:r>
              <a:rPr lang="pl-PL" sz="1600" b="1" dirty="0"/>
              <a:t>3. Stąd wychodzi</a:t>
            </a:r>
            <a:endParaRPr lang="en-US" sz="1600" b="1" dirty="0"/>
          </a:p>
        </p:txBody>
      </p:sp>
      <p:sp>
        <p:nvSpPr>
          <p:cNvPr id="7" name="pole tekstowe 6">
            <a:extLst>
              <a:ext uri="{FF2B5EF4-FFF2-40B4-BE49-F238E27FC236}">
                <a16:creationId xmlns:a16="http://schemas.microsoft.com/office/drawing/2014/main" id="{327605F3-68D3-F343-160F-C9A26DBAD46E}"/>
              </a:ext>
            </a:extLst>
          </p:cNvPr>
          <p:cNvSpPr txBox="1"/>
          <p:nvPr/>
        </p:nvSpPr>
        <p:spPr>
          <a:xfrm>
            <a:off x="5638798" y="2519028"/>
            <a:ext cx="2831433" cy="544596"/>
          </a:xfrm>
          <a:prstGeom prst="rect">
            <a:avLst/>
          </a:prstGeom>
        </p:spPr>
        <p:style>
          <a:lnRef idx="2">
            <a:schemeClr val="accent3"/>
          </a:lnRef>
          <a:fillRef idx="1">
            <a:schemeClr val="lt1"/>
          </a:fillRef>
          <a:effectRef idx="0">
            <a:schemeClr val="accent3"/>
          </a:effectRef>
          <a:fontRef idx="minor">
            <a:schemeClr val="dk1"/>
          </a:fontRef>
        </p:style>
        <p:txBody>
          <a:bodyPr vert="horz" wrap="none" lIns="91440" tIns="45720" rIns="91440" bIns="45720" rtlCol="0" anchor="ctr">
            <a:noAutofit/>
          </a:bodyPr>
          <a:lstStyle/>
          <a:p>
            <a:pPr algn="ctr"/>
            <a:r>
              <a:rPr lang="pl-PL" sz="1600" b="1" dirty="0"/>
              <a:t>2. Tu dzieje się magia</a:t>
            </a:r>
            <a:endParaRPr lang="en-US" sz="1600" b="1" dirty="0"/>
          </a:p>
        </p:txBody>
      </p:sp>
      <p:cxnSp>
        <p:nvCxnSpPr>
          <p:cNvPr id="11" name="Łącznik: łamany 10">
            <a:extLst>
              <a:ext uri="{FF2B5EF4-FFF2-40B4-BE49-F238E27FC236}">
                <a16:creationId xmlns:a16="http://schemas.microsoft.com/office/drawing/2014/main" id="{E286B431-2CDB-9300-2C5C-BC231B77ED91}"/>
              </a:ext>
            </a:extLst>
          </p:cNvPr>
          <p:cNvCxnSpPr>
            <a:cxnSpLocks/>
          </p:cNvCxnSpPr>
          <p:nvPr/>
        </p:nvCxnSpPr>
        <p:spPr>
          <a:xfrm rot="16200000" flipH="1">
            <a:off x="2153356" y="3227557"/>
            <a:ext cx="730753" cy="1531777"/>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Łącznik: łamany 12">
            <a:extLst>
              <a:ext uri="{FF2B5EF4-FFF2-40B4-BE49-F238E27FC236}">
                <a16:creationId xmlns:a16="http://schemas.microsoft.com/office/drawing/2014/main" id="{2EEF000B-FEEC-638E-E935-C6DFD5D961C9}"/>
              </a:ext>
            </a:extLst>
          </p:cNvPr>
          <p:cNvCxnSpPr>
            <a:cxnSpLocks/>
            <a:stCxn id="6" idx="1"/>
          </p:cNvCxnSpPr>
          <p:nvPr/>
        </p:nvCxnSpPr>
        <p:spPr>
          <a:xfrm rot="10800000">
            <a:off x="7712243" y="4872790"/>
            <a:ext cx="1090373" cy="677361"/>
          </a:xfrm>
          <a:prstGeom prst="bentConnector3">
            <a:avLst/>
          </a:prstGeom>
          <a:ln>
            <a:headEnd type="triangl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6" name="Łącznik prosty ze strzałką 15">
            <a:extLst>
              <a:ext uri="{FF2B5EF4-FFF2-40B4-BE49-F238E27FC236}">
                <a16:creationId xmlns:a16="http://schemas.microsoft.com/office/drawing/2014/main" id="{F43D12DB-39D1-89EA-F404-67E72B603888}"/>
              </a:ext>
            </a:extLst>
          </p:cNvPr>
          <p:cNvCxnSpPr>
            <a:stCxn id="7" idx="2"/>
          </p:cNvCxnSpPr>
          <p:nvPr/>
        </p:nvCxnSpPr>
        <p:spPr>
          <a:xfrm flipH="1">
            <a:off x="5943600" y="3063624"/>
            <a:ext cx="1110915" cy="69340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605433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FA9DE4-AFCF-51A5-45A9-FBF21A52F58C}"/>
              </a:ext>
            </a:extLst>
          </p:cNvPr>
          <p:cNvSpPr>
            <a:spLocks noGrp="1"/>
          </p:cNvSpPr>
          <p:nvPr>
            <p:ph type="title"/>
          </p:nvPr>
        </p:nvSpPr>
        <p:spPr>
          <a:xfrm>
            <a:off x="838200" y="365125"/>
            <a:ext cx="11353800" cy="1325563"/>
          </a:xfrm>
        </p:spPr>
        <p:txBody>
          <a:bodyPr/>
          <a:lstStyle/>
          <a:p>
            <a:r>
              <a:rPr lang="pl-PL" dirty="0"/>
              <a:t>Dlaczego nie możemy nic* na to poradzić?</a:t>
            </a:r>
            <a:endParaRPr lang="en-US" dirty="0"/>
          </a:p>
        </p:txBody>
      </p:sp>
      <p:pic>
        <p:nvPicPr>
          <p:cNvPr id="5" name="Obraz 4">
            <a:extLst>
              <a:ext uri="{FF2B5EF4-FFF2-40B4-BE49-F238E27FC236}">
                <a16:creationId xmlns:a16="http://schemas.microsoft.com/office/drawing/2014/main" id="{D1B5170B-0648-7FBD-546C-50C1F3BBC59E}"/>
              </a:ext>
            </a:extLst>
          </p:cNvPr>
          <p:cNvPicPr>
            <a:picLocks noChangeAspect="1"/>
          </p:cNvPicPr>
          <p:nvPr/>
        </p:nvPicPr>
        <p:blipFill>
          <a:blip r:embed="rId3">
            <a:clrChange>
              <a:clrFrom>
                <a:srgbClr val="FFFFFF"/>
              </a:clrFrom>
              <a:clrTo>
                <a:srgbClr val="FFFFFF">
                  <a:alpha val="0"/>
                </a:srgbClr>
              </a:clrTo>
            </a:clrChange>
          </a:blip>
          <a:srcRect b="6536"/>
          <a:stretch/>
        </p:blipFill>
        <p:spPr>
          <a:xfrm>
            <a:off x="573306" y="1586767"/>
            <a:ext cx="5522694" cy="4585433"/>
          </a:xfrm>
          <a:prstGeom prst="rect">
            <a:avLst/>
          </a:prstGeom>
        </p:spPr>
      </p:pic>
      <p:sp>
        <p:nvSpPr>
          <p:cNvPr id="7" name="pole tekstowe 6">
            <a:extLst>
              <a:ext uri="{FF2B5EF4-FFF2-40B4-BE49-F238E27FC236}">
                <a16:creationId xmlns:a16="http://schemas.microsoft.com/office/drawing/2014/main" id="{7D254F18-2BA9-5055-122B-D80BF80E83FB}"/>
              </a:ext>
            </a:extLst>
          </p:cNvPr>
          <p:cNvSpPr txBox="1"/>
          <p:nvPr/>
        </p:nvSpPr>
        <p:spPr>
          <a:xfrm>
            <a:off x="6224954" y="4484077"/>
            <a:ext cx="5393740" cy="1502487"/>
          </a:xfrm>
          <a:prstGeom prst="rect">
            <a:avLst/>
          </a:prstGeom>
          <a:noFill/>
        </p:spPr>
        <p:txBody>
          <a:bodyPr wrap="square">
            <a:spAutoFit/>
          </a:bodyPr>
          <a:lstStyle/>
          <a:p>
            <a:r>
              <a:rPr lang="pl-PL" dirty="0"/>
              <a:t>Pietrowski, W., &amp; Szymaniak, M. (2014). Wizualizacja 3D struktury sztucznej sieci neuronowej z wykorzystaniem </a:t>
            </a:r>
            <a:r>
              <a:rPr lang="pl-PL" dirty="0" err="1"/>
              <a:t>OpenGL</a:t>
            </a:r>
            <a:r>
              <a:rPr lang="pl-PL" dirty="0"/>
              <a:t>. </a:t>
            </a:r>
            <a:r>
              <a:rPr lang="pl-PL" i="1" dirty="0" err="1"/>
              <a:t>Poznan</a:t>
            </a:r>
            <a:r>
              <a:rPr lang="pl-PL" i="1" dirty="0"/>
              <a:t> University of Technology </a:t>
            </a:r>
            <a:r>
              <a:rPr lang="pl-PL" i="1" dirty="0" err="1"/>
              <a:t>Academic</a:t>
            </a:r>
            <a:r>
              <a:rPr lang="pl-PL" i="1" dirty="0"/>
              <a:t> </a:t>
            </a:r>
            <a:r>
              <a:rPr lang="pl-PL" i="1" dirty="0" err="1"/>
              <a:t>Journals</a:t>
            </a:r>
            <a:r>
              <a:rPr lang="pl-PL" i="1" dirty="0"/>
              <a:t>. </a:t>
            </a:r>
            <a:r>
              <a:rPr lang="pl-PL" i="1" dirty="0" err="1"/>
              <a:t>Electrical</a:t>
            </a:r>
            <a:r>
              <a:rPr lang="pl-PL" i="1" dirty="0"/>
              <a:t> Engineering</a:t>
            </a:r>
            <a:r>
              <a:rPr lang="pl-PL" dirty="0"/>
              <a:t>, (80), 137–144.</a:t>
            </a:r>
            <a:endParaRPr lang="en-US" dirty="0"/>
          </a:p>
        </p:txBody>
      </p:sp>
    </p:spTree>
    <p:extLst>
      <p:ext uri="{BB962C8B-B14F-4D97-AF65-F5344CB8AC3E}">
        <p14:creationId xmlns:p14="http://schemas.microsoft.com/office/powerpoint/2010/main" val="749713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61E1-9502-2E01-3E42-8EBD9A2C8DB0}"/>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8CD1F16-CCAA-A32E-F565-9E3117F7EF12}"/>
              </a:ext>
            </a:extLst>
          </p:cNvPr>
          <p:cNvSpPr>
            <a:spLocks noGrp="1"/>
          </p:cNvSpPr>
          <p:nvPr>
            <p:ph type="title"/>
          </p:nvPr>
        </p:nvSpPr>
        <p:spPr/>
        <p:txBody>
          <a:bodyPr/>
          <a:lstStyle/>
          <a:p>
            <a:r>
              <a:rPr lang="pl-PL" dirty="0"/>
              <a:t>Dlaczego nie możemy nic* na to poradzić?</a:t>
            </a:r>
            <a:endParaRPr lang="en-US" dirty="0"/>
          </a:p>
        </p:txBody>
      </p:sp>
      <p:pic>
        <p:nvPicPr>
          <p:cNvPr id="4" name="Obraz 3">
            <a:extLst>
              <a:ext uri="{FF2B5EF4-FFF2-40B4-BE49-F238E27FC236}">
                <a16:creationId xmlns:a16="http://schemas.microsoft.com/office/drawing/2014/main" id="{97EC741D-8D4C-900D-1407-444F83CDE33D}"/>
              </a:ext>
            </a:extLst>
          </p:cNvPr>
          <p:cNvPicPr>
            <a:picLocks noChangeAspect="1"/>
          </p:cNvPicPr>
          <p:nvPr/>
        </p:nvPicPr>
        <p:blipFill>
          <a:blip r:embed="rId3"/>
          <a:stretch>
            <a:fillRect/>
          </a:stretch>
        </p:blipFill>
        <p:spPr>
          <a:xfrm>
            <a:off x="1879350" y="1540478"/>
            <a:ext cx="7761362" cy="4551640"/>
          </a:xfrm>
          <a:prstGeom prst="rect">
            <a:avLst/>
          </a:prstGeom>
        </p:spPr>
      </p:pic>
    </p:spTree>
    <p:extLst>
      <p:ext uri="{BB962C8B-B14F-4D97-AF65-F5344CB8AC3E}">
        <p14:creationId xmlns:p14="http://schemas.microsoft.com/office/powerpoint/2010/main" val="2599559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9238C15-2F57-FEF4-8AC9-6AEDB2AB7B0C}"/>
              </a:ext>
            </a:extLst>
          </p:cNvPr>
          <p:cNvSpPr txBox="1"/>
          <p:nvPr/>
        </p:nvSpPr>
        <p:spPr>
          <a:xfrm>
            <a:off x="688932" y="3198167"/>
            <a:ext cx="11235846" cy="461665"/>
          </a:xfrm>
          <a:prstGeom prst="rect">
            <a:avLst/>
          </a:prstGeom>
          <a:noFill/>
        </p:spPr>
        <p:txBody>
          <a:bodyPr wrap="square">
            <a:spAutoFit/>
          </a:bodyPr>
          <a:lstStyle/>
          <a:p>
            <a:r>
              <a:rPr lang="pl-PL" sz="2400" dirty="0"/>
              <a:t>GPT4* </a:t>
            </a:r>
            <a:r>
              <a:rPr lang="pl-PL" sz="2400" dirty="0">
                <a:sym typeface="Wingdings" panose="05000000000000000000" pitchFamily="2" charset="2"/>
              </a:rPr>
              <a:t> </a:t>
            </a:r>
            <a:r>
              <a:rPr lang="pl-PL" sz="2400" dirty="0"/>
              <a:t>96 warstw × 12 288 neuronów w każdej = </a:t>
            </a:r>
            <a:r>
              <a:rPr lang="pl-PL" sz="2400" b="1" dirty="0"/>
              <a:t>1 179 648 neuronów</a:t>
            </a:r>
            <a:endParaRPr lang="en-US" sz="2400" dirty="0"/>
          </a:p>
        </p:txBody>
      </p:sp>
    </p:spTree>
    <p:extLst>
      <p:ext uri="{BB962C8B-B14F-4D97-AF65-F5344CB8AC3E}">
        <p14:creationId xmlns:p14="http://schemas.microsoft.com/office/powerpoint/2010/main" val="635174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30E21B-5057-F479-F860-881027AFF643}"/>
              </a:ext>
            </a:extLst>
          </p:cNvPr>
          <p:cNvSpPr>
            <a:spLocks noGrp="1"/>
          </p:cNvSpPr>
          <p:nvPr>
            <p:ph type="title"/>
          </p:nvPr>
        </p:nvSpPr>
        <p:spPr/>
        <p:txBody>
          <a:bodyPr/>
          <a:lstStyle/>
          <a:p>
            <a:r>
              <a:rPr lang="en-US" dirty="0"/>
              <a:t>XAI</a:t>
            </a:r>
            <a:r>
              <a:rPr lang="pl-PL" dirty="0"/>
              <a:t> - </a:t>
            </a:r>
            <a:r>
              <a:rPr lang="pl-PL" dirty="0" err="1"/>
              <a:t>explainable</a:t>
            </a:r>
            <a:r>
              <a:rPr lang="pl-PL" dirty="0"/>
              <a:t> AI</a:t>
            </a:r>
            <a:endParaRPr lang="en-US" dirty="0"/>
          </a:p>
        </p:txBody>
      </p:sp>
      <p:sp>
        <p:nvSpPr>
          <p:cNvPr id="3" name="Symbol zastępczy zawartości 2">
            <a:extLst>
              <a:ext uri="{FF2B5EF4-FFF2-40B4-BE49-F238E27FC236}">
                <a16:creationId xmlns:a16="http://schemas.microsoft.com/office/drawing/2014/main" id="{8A4DA207-1D4F-8F55-F924-2DB3418BAEC9}"/>
              </a:ext>
            </a:extLst>
          </p:cNvPr>
          <p:cNvSpPr>
            <a:spLocks noGrp="1"/>
          </p:cNvSpPr>
          <p:nvPr>
            <p:ph idx="1"/>
          </p:nvPr>
        </p:nvSpPr>
        <p:spPr>
          <a:xfrm>
            <a:off x="838199" y="1825625"/>
            <a:ext cx="10735849" cy="4351338"/>
          </a:xfrm>
        </p:spPr>
        <p:txBody>
          <a:bodyPr/>
          <a:lstStyle/>
          <a:p>
            <a:pPr marL="342900" indent="-342900">
              <a:buFont typeface="Arial" panose="020B0604020202020204" pitchFamily="34" charset="0"/>
              <a:buChar char="•"/>
            </a:pPr>
            <a:r>
              <a:rPr lang="pl-PL" b="1" dirty="0"/>
              <a:t>Dlaczego decyzja została podjęta: </a:t>
            </a:r>
            <a:r>
              <a:rPr lang="pl-PL" dirty="0"/>
              <a:t>Jakie czynniki doprowadziły AI do takiego wniosku?</a:t>
            </a:r>
          </a:p>
          <a:p>
            <a:pPr marL="342900" indent="-342900">
              <a:buFont typeface="Arial" panose="020B0604020202020204" pitchFamily="34" charset="0"/>
              <a:buChar char="•"/>
            </a:pPr>
            <a:r>
              <a:rPr lang="pl-PL" b="1" dirty="0"/>
              <a:t>Jak podjęto decyzję: </a:t>
            </a:r>
            <a:r>
              <a:rPr lang="pl-PL" dirty="0"/>
              <a:t>Jakie kroki podjęła sztuczna inteligencja, aby osiągnąć wynik?</a:t>
            </a:r>
          </a:p>
          <a:p>
            <a:pPr marL="342900" indent="-342900">
              <a:buFont typeface="Arial" panose="020B0604020202020204" pitchFamily="34" charset="0"/>
              <a:buChar char="•"/>
            </a:pPr>
            <a:r>
              <a:rPr lang="pl-PL" b="1" dirty="0"/>
              <a:t>Czego nauczyła się sztuczna inteligencja: </a:t>
            </a:r>
            <a:r>
              <a:rPr lang="pl-PL" dirty="0"/>
              <a:t>W jaki sposób dane treningowe sztucznej inteligencji wpływają na jej decyzje?</a:t>
            </a:r>
            <a:endParaRPr lang="en-US" dirty="0"/>
          </a:p>
        </p:txBody>
      </p:sp>
    </p:spTree>
    <p:extLst>
      <p:ext uri="{BB962C8B-B14F-4D97-AF65-F5344CB8AC3E}">
        <p14:creationId xmlns:p14="http://schemas.microsoft.com/office/powerpoint/2010/main" val="9998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52CE-C6E7-D469-4C33-F310A1D19C3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E0030E02-07D7-0A32-732D-C2D635C5A930}"/>
              </a:ext>
            </a:extLst>
          </p:cNvPr>
          <p:cNvSpPr>
            <a:spLocks noGrp="1"/>
          </p:cNvSpPr>
          <p:nvPr>
            <p:ph type="title"/>
          </p:nvPr>
        </p:nvSpPr>
        <p:spPr>
          <a:xfrm>
            <a:off x="831849" y="2154477"/>
            <a:ext cx="10817355" cy="2407998"/>
          </a:xfrm>
        </p:spPr>
        <p:txBody>
          <a:bodyPr/>
          <a:lstStyle/>
          <a:p>
            <a:r>
              <a:rPr lang="pl-PL" dirty="0"/>
              <a:t>Określić słabe strony</a:t>
            </a:r>
            <a:endParaRPr lang="en-US" dirty="0"/>
          </a:p>
        </p:txBody>
      </p:sp>
      <p:sp>
        <p:nvSpPr>
          <p:cNvPr id="3" name="Symbol zastępczy tekstu 2">
            <a:extLst>
              <a:ext uri="{FF2B5EF4-FFF2-40B4-BE49-F238E27FC236}">
                <a16:creationId xmlns:a16="http://schemas.microsoft.com/office/drawing/2014/main" id="{2877C7B8-F3A2-71F0-9407-950D42327E7C}"/>
              </a:ext>
            </a:extLst>
          </p:cNvPr>
          <p:cNvSpPr>
            <a:spLocks noGrp="1"/>
          </p:cNvSpPr>
          <p:nvPr>
            <p:ph type="body" idx="1"/>
          </p:nvPr>
        </p:nvSpPr>
        <p:spPr>
          <a:xfrm>
            <a:off x="957110" y="3079076"/>
            <a:ext cx="10515600" cy="558799"/>
          </a:xfrm>
        </p:spPr>
        <p:txBody>
          <a:bodyPr/>
          <a:lstStyle/>
          <a:p>
            <a:r>
              <a:rPr lang="pl-PL" dirty="0"/>
              <a:t>Zadanie II:</a:t>
            </a:r>
            <a:endParaRPr lang="en-US" dirty="0"/>
          </a:p>
        </p:txBody>
      </p:sp>
    </p:spTree>
    <p:extLst>
      <p:ext uri="{BB962C8B-B14F-4D97-AF65-F5344CB8AC3E}">
        <p14:creationId xmlns:p14="http://schemas.microsoft.com/office/powerpoint/2010/main" val="1999805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6AAF38-6FE7-3FA3-4431-64214BD7A7BA}"/>
              </a:ext>
            </a:extLst>
          </p:cNvPr>
          <p:cNvSpPr>
            <a:spLocks noGrp="1"/>
          </p:cNvSpPr>
          <p:nvPr>
            <p:ph type="title"/>
          </p:nvPr>
        </p:nvSpPr>
        <p:spPr/>
        <p:txBody>
          <a:bodyPr>
            <a:normAutofit/>
          </a:bodyPr>
          <a:lstStyle/>
          <a:p>
            <a:r>
              <a:rPr lang="pl-PL" dirty="0"/>
              <a:t>Stronniczość, uprzedzenia czyli </a:t>
            </a:r>
            <a:r>
              <a:rPr lang="pl-PL" i="1" dirty="0" err="1"/>
              <a:t>bias</a:t>
            </a:r>
            <a:endParaRPr lang="en-US" i="1" dirty="0"/>
          </a:p>
        </p:txBody>
      </p:sp>
      <p:pic>
        <p:nvPicPr>
          <p:cNvPr id="5" name="Obraz 4" descr="Obraz zawierający tekst, Ludzka twarz, człowiek, ubrania&#10;&#10;Opis wygenerowany automatycznie">
            <a:extLst>
              <a:ext uri="{FF2B5EF4-FFF2-40B4-BE49-F238E27FC236}">
                <a16:creationId xmlns:a16="http://schemas.microsoft.com/office/drawing/2014/main" id="{256A3898-9A4C-6ABA-6D2C-391F97FECB5A}"/>
              </a:ext>
            </a:extLst>
          </p:cNvPr>
          <p:cNvPicPr>
            <a:picLocks noChangeAspect="1"/>
          </p:cNvPicPr>
          <p:nvPr/>
        </p:nvPicPr>
        <p:blipFill>
          <a:blip r:embed="rId3">
            <a:extLst>
              <a:ext uri="{28A0092B-C50C-407E-A947-70E740481C1C}">
                <a14:useLocalDpi xmlns:a14="http://schemas.microsoft.com/office/drawing/2010/main" val="0"/>
              </a:ext>
            </a:extLst>
          </a:blip>
          <a:srcRect l="8107" t="13027" b="74883"/>
          <a:stretch/>
        </p:blipFill>
        <p:spPr>
          <a:xfrm>
            <a:off x="558800" y="1491040"/>
            <a:ext cx="5038349" cy="1473200"/>
          </a:xfrm>
          <a:prstGeom prst="rect">
            <a:avLst/>
          </a:prstGeom>
        </p:spPr>
      </p:pic>
      <p:pic>
        <p:nvPicPr>
          <p:cNvPr id="6" name="Obraz 5" descr="Obraz zawierający tekst, Ludzka twarz, człowiek, ubrania&#10;&#10;Opis wygenerowany automatycznie">
            <a:extLst>
              <a:ext uri="{FF2B5EF4-FFF2-40B4-BE49-F238E27FC236}">
                <a16:creationId xmlns:a16="http://schemas.microsoft.com/office/drawing/2014/main" id="{396300E4-34B3-29FC-6397-992B8AB6B6A2}"/>
              </a:ext>
            </a:extLst>
          </p:cNvPr>
          <p:cNvPicPr>
            <a:picLocks noChangeAspect="1"/>
          </p:cNvPicPr>
          <p:nvPr/>
        </p:nvPicPr>
        <p:blipFill>
          <a:blip r:embed="rId3">
            <a:extLst>
              <a:ext uri="{28A0092B-C50C-407E-A947-70E740481C1C}">
                <a14:useLocalDpi xmlns:a14="http://schemas.microsoft.com/office/drawing/2010/main" val="0"/>
              </a:ext>
            </a:extLst>
          </a:blip>
          <a:srcRect t="42019" b="36688"/>
          <a:stretch/>
        </p:blipFill>
        <p:spPr>
          <a:xfrm>
            <a:off x="397685" y="3016855"/>
            <a:ext cx="6043652" cy="2859617"/>
          </a:xfrm>
          <a:prstGeom prst="rect">
            <a:avLst/>
          </a:prstGeom>
        </p:spPr>
      </p:pic>
      <p:pic>
        <p:nvPicPr>
          <p:cNvPr id="7" name="Obraz 6" descr="Obraz zawierający tekst, Ludzka twarz, człowiek, ubrania&#10;&#10;Opis wygenerowany automatycznie">
            <a:extLst>
              <a:ext uri="{FF2B5EF4-FFF2-40B4-BE49-F238E27FC236}">
                <a16:creationId xmlns:a16="http://schemas.microsoft.com/office/drawing/2014/main" id="{972B2D03-A278-533F-ECBC-74FFCED38885}"/>
              </a:ext>
            </a:extLst>
          </p:cNvPr>
          <p:cNvPicPr>
            <a:picLocks noChangeAspect="1"/>
          </p:cNvPicPr>
          <p:nvPr/>
        </p:nvPicPr>
        <p:blipFill>
          <a:blip r:embed="rId3">
            <a:extLst>
              <a:ext uri="{28A0092B-C50C-407E-A947-70E740481C1C}">
                <a14:useLocalDpi xmlns:a14="http://schemas.microsoft.com/office/drawing/2010/main" val="0"/>
              </a:ext>
            </a:extLst>
          </a:blip>
          <a:srcRect l="3310" t="63075" r="-621" b="15632"/>
          <a:stretch/>
        </p:blipFill>
        <p:spPr>
          <a:xfrm>
            <a:off x="6310901" y="2975126"/>
            <a:ext cx="5881099" cy="2859617"/>
          </a:xfrm>
          <a:prstGeom prst="rect">
            <a:avLst/>
          </a:prstGeom>
        </p:spPr>
      </p:pic>
    </p:spTree>
    <p:extLst>
      <p:ext uri="{BB962C8B-B14F-4D97-AF65-F5344CB8AC3E}">
        <p14:creationId xmlns:p14="http://schemas.microsoft.com/office/powerpoint/2010/main" val="189246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3229DD-80EF-882B-75F5-0C5B128A4622}"/>
              </a:ext>
            </a:extLst>
          </p:cNvPr>
          <p:cNvSpPr>
            <a:spLocks noGrp="1"/>
          </p:cNvSpPr>
          <p:nvPr>
            <p:ph type="title"/>
          </p:nvPr>
        </p:nvSpPr>
        <p:spPr>
          <a:xfrm>
            <a:off x="838199" y="365125"/>
            <a:ext cx="11637723" cy="1325563"/>
          </a:xfrm>
        </p:spPr>
        <p:txBody>
          <a:bodyPr>
            <a:normAutofit/>
          </a:bodyPr>
          <a:lstStyle/>
          <a:p>
            <a:r>
              <a:rPr lang="pl-PL" dirty="0" err="1"/>
              <a:t>Elon</a:t>
            </a:r>
            <a:r>
              <a:rPr lang="pl-PL" dirty="0"/>
              <a:t> </a:t>
            </a:r>
            <a:r>
              <a:rPr lang="pl-PL" dirty="0" err="1"/>
              <a:t>Musk</a:t>
            </a:r>
            <a:r>
              <a:rPr lang="pl-PL" dirty="0"/>
              <a:t> i ja staramy się o tę samą posadę</a:t>
            </a:r>
            <a:endParaRPr lang="en-US" dirty="0"/>
          </a:p>
        </p:txBody>
      </p:sp>
      <p:pic>
        <p:nvPicPr>
          <p:cNvPr id="7" name="Symbol zastępczy zawartości 6" descr="Obraz zawierający tekst, Ludzka twarz, zrzut ekranu, osoba&#10;&#10;Opis wygenerowany automatycznie">
            <a:extLst>
              <a:ext uri="{FF2B5EF4-FFF2-40B4-BE49-F238E27FC236}">
                <a16:creationId xmlns:a16="http://schemas.microsoft.com/office/drawing/2014/main" id="{15E55BC7-2224-F169-FE45-5767EC45507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b="49727"/>
          <a:stretch/>
        </p:blipFill>
        <p:spPr>
          <a:xfrm>
            <a:off x="327170" y="1367028"/>
            <a:ext cx="5653088" cy="4016375"/>
          </a:xfrm>
          <a:ln w="3175">
            <a:solidFill>
              <a:schemeClr val="tx1"/>
            </a:solidFill>
          </a:ln>
        </p:spPr>
      </p:pic>
      <p:pic>
        <p:nvPicPr>
          <p:cNvPr id="9" name="Symbol zastępczy zawartości 8" descr="Obraz zawierający tekst, Ludzka twarz, zrzut ekranu, osoba&#10;&#10;Opis wygenerowany automatycznie">
            <a:extLst>
              <a:ext uri="{FF2B5EF4-FFF2-40B4-BE49-F238E27FC236}">
                <a16:creationId xmlns:a16="http://schemas.microsoft.com/office/drawing/2014/main" id="{5A3925F3-3C2C-2277-7ADE-068E52650270}"/>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b="49727"/>
          <a:stretch/>
        </p:blipFill>
        <p:spPr>
          <a:xfrm>
            <a:off x="6222855" y="1367028"/>
            <a:ext cx="5641975" cy="4008437"/>
          </a:xfrm>
          <a:ln w="3175">
            <a:solidFill>
              <a:schemeClr val="tx1"/>
            </a:solidFill>
          </a:ln>
        </p:spPr>
      </p:pic>
      <p:pic>
        <p:nvPicPr>
          <p:cNvPr id="10" name="Obraz 9" descr="Obraz zawierający tekst, Czcionka, zrzut ekranu, algebra&#10;&#10;Opis wygenerowany automatycznie">
            <a:extLst>
              <a:ext uri="{FF2B5EF4-FFF2-40B4-BE49-F238E27FC236}">
                <a16:creationId xmlns:a16="http://schemas.microsoft.com/office/drawing/2014/main" id="{F00E9306-DE9D-59AE-C5D7-7B5B99FB3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42" y="3429000"/>
            <a:ext cx="11985715" cy="2602707"/>
          </a:xfrm>
          <a:prstGeom prst="rect">
            <a:avLst/>
          </a:prstGeom>
          <a:ln w="3175">
            <a:solidFill>
              <a:schemeClr val="tx1"/>
            </a:solidFill>
          </a:ln>
        </p:spPr>
      </p:pic>
    </p:spTree>
    <p:extLst>
      <p:ext uri="{BB962C8B-B14F-4D97-AF65-F5344CB8AC3E}">
        <p14:creationId xmlns:p14="http://schemas.microsoft.com/office/powerpoint/2010/main" val="4875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7A24-A23A-AA72-1B15-B93CA9849B5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60E3F7D-2182-A313-7C6C-C365603BF516}"/>
              </a:ext>
            </a:extLst>
          </p:cNvPr>
          <p:cNvSpPr>
            <a:spLocks noGrp="1"/>
          </p:cNvSpPr>
          <p:nvPr>
            <p:ph type="title"/>
          </p:nvPr>
        </p:nvSpPr>
        <p:spPr>
          <a:xfrm>
            <a:off x="831849" y="2154477"/>
            <a:ext cx="10817355" cy="2407998"/>
          </a:xfrm>
        </p:spPr>
        <p:txBody>
          <a:bodyPr/>
          <a:lstStyle/>
          <a:p>
            <a:r>
              <a:rPr lang="pl-PL" dirty="0"/>
              <a:t>Znaleźć metody</a:t>
            </a:r>
            <a:endParaRPr lang="en-US" dirty="0"/>
          </a:p>
        </p:txBody>
      </p:sp>
      <p:sp>
        <p:nvSpPr>
          <p:cNvPr id="3" name="Symbol zastępczy tekstu 2">
            <a:extLst>
              <a:ext uri="{FF2B5EF4-FFF2-40B4-BE49-F238E27FC236}">
                <a16:creationId xmlns:a16="http://schemas.microsoft.com/office/drawing/2014/main" id="{C883F282-1370-4064-C9FA-55BBAFA7238C}"/>
              </a:ext>
            </a:extLst>
          </p:cNvPr>
          <p:cNvSpPr>
            <a:spLocks noGrp="1"/>
          </p:cNvSpPr>
          <p:nvPr>
            <p:ph type="body" idx="1"/>
          </p:nvPr>
        </p:nvSpPr>
        <p:spPr>
          <a:xfrm>
            <a:off x="957110" y="3079076"/>
            <a:ext cx="10515600" cy="558799"/>
          </a:xfrm>
        </p:spPr>
        <p:txBody>
          <a:bodyPr/>
          <a:lstStyle/>
          <a:p>
            <a:r>
              <a:rPr lang="pl-PL" dirty="0"/>
              <a:t>Zadanie III:</a:t>
            </a:r>
            <a:endParaRPr lang="en-US" dirty="0"/>
          </a:p>
        </p:txBody>
      </p:sp>
    </p:spTree>
    <p:extLst>
      <p:ext uri="{BB962C8B-B14F-4D97-AF65-F5344CB8AC3E}">
        <p14:creationId xmlns:p14="http://schemas.microsoft.com/office/powerpoint/2010/main" val="1599696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C8FBFF-610D-B88C-69FF-3CC509593D6A}"/>
              </a:ext>
            </a:extLst>
          </p:cNvPr>
          <p:cNvSpPr>
            <a:spLocks noGrp="1"/>
          </p:cNvSpPr>
          <p:nvPr>
            <p:ph type="title"/>
          </p:nvPr>
        </p:nvSpPr>
        <p:spPr>
          <a:xfrm>
            <a:off x="838200" y="365125"/>
            <a:ext cx="11111630" cy="1325563"/>
          </a:xfrm>
        </p:spPr>
        <p:txBody>
          <a:bodyPr/>
          <a:lstStyle/>
          <a:p>
            <a:r>
              <a:rPr lang="pl-PL" dirty="0"/>
              <a:t>Halucynacje AI – czy Was to w ogóle dziwi?</a:t>
            </a:r>
            <a:endParaRPr lang="en-US" dirty="0"/>
          </a:p>
        </p:txBody>
      </p:sp>
      <p:sp>
        <p:nvSpPr>
          <p:cNvPr id="3" name="Symbol zastępczy zawartości 2">
            <a:extLst>
              <a:ext uri="{FF2B5EF4-FFF2-40B4-BE49-F238E27FC236}">
                <a16:creationId xmlns:a16="http://schemas.microsoft.com/office/drawing/2014/main" id="{E660D276-8CB2-2489-EADE-83F0EF235F23}"/>
              </a:ext>
            </a:extLst>
          </p:cNvPr>
          <p:cNvSpPr>
            <a:spLocks noGrp="1"/>
          </p:cNvSpPr>
          <p:nvPr>
            <p:ph idx="1"/>
          </p:nvPr>
        </p:nvSpPr>
        <p:spPr>
          <a:xfrm>
            <a:off x="838200" y="1825626"/>
            <a:ext cx="10515600" cy="1365250"/>
          </a:xfrm>
        </p:spPr>
        <p:txBody>
          <a:bodyPr>
            <a:normAutofit fontScale="92500" lnSpcReduction="10000"/>
          </a:bodyPr>
          <a:lstStyle/>
          <a:p>
            <a:pPr marL="342900" indent="-342900">
              <a:buFont typeface="Arial" panose="020B0604020202020204" pitchFamily="34" charset="0"/>
              <a:buChar char="•"/>
            </a:pPr>
            <a:r>
              <a:rPr lang="pl-PL" dirty="0"/>
              <a:t>Modele są probabilistyczne, nie encyklopedyczne.</a:t>
            </a:r>
          </a:p>
          <a:p>
            <a:pPr marL="342900" indent="-342900">
              <a:buFont typeface="Arial" panose="020B0604020202020204" pitchFamily="34" charset="0"/>
              <a:buChar char="•"/>
            </a:pPr>
            <a:r>
              <a:rPr lang="pl-PL" dirty="0"/>
              <a:t>Modele odzwierciadlają dane, z których się uczą.</a:t>
            </a:r>
          </a:p>
          <a:p>
            <a:pPr marL="342900" indent="-342900">
              <a:buFont typeface="Arial" panose="020B0604020202020204" pitchFamily="34" charset="0"/>
              <a:buChar char="•"/>
            </a:pPr>
            <a:r>
              <a:rPr lang="pl-PL" dirty="0"/>
              <a:t>Ludzie też halucynują.</a:t>
            </a:r>
            <a:endParaRPr lang="en-US" dirty="0"/>
          </a:p>
        </p:txBody>
      </p:sp>
      <p:sp>
        <p:nvSpPr>
          <p:cNvPr id="4" name="Tytuł 1">
            <a:extLst>
              <a:ext uri="{FF2B5EF4-FFF2-40B4-BE49-F238E27FC236}">
                <a16:creationId xmlns:a16="http://schemas.microsoft.com/office/drawing/2014/main" id="{EF21DD41-8A1C-62F0-4715-6B84D5B0106D}"/>
              </a:ext>
            </a:extLst>
          </p:cNvPr>
          <p:cNvSpPr txBox="1">
            <a:spLocks/>
          </p:cNvSpPr>
          <p:nvPr/>
        </p:nvSpPr>
        <p:spPr>
          <a:xfrm>
            <a:off x="778962" y="3078141"/>
            <a:ext cx="11230106" cy="330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pl-PL" sz="4400" dirty="0"/>
              <a:t>Weźmy odpowiedzialność za efekty naszej pracy, a nie dziwmy się, </a:t>
            </a:r>
          </a:p>
          <a:p>
            <a:r>
              <a:rPr lang="pl-PL" sz="4400" dirty="0"/>
              <a:t>że modele halucynują…</a:t>
            </a:r>
            <a:endParaRPr lang="en-US" sz="4400" dirty="0"/>
          </a:p>
        </p:txBody>
      </p:sp>
    </p:spTree>
    <p:extLst>
      <p:ext uri="{BB962C8B-B14F-4D97-AF65-F5344CB8AC3E}">
        <p14:creationId xmlns:p14="http://schemas.microsoft.com/office/powerpoint/2010/main" val="13445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715580-BE22-896E-32D3-8527BFE4C035}"/>
              </a:ext>
            </a:extLst>
          </p:cNvPr>
          <p:cNvSpPr>
            <a:spLocks noGrp="1"/>
          </p:cNvSpPr>
          <p:nvPr>
            <p:ph type="title"/>
          </p:nvPr>
        </p:nvSpPr>
        <p:spPr/>
        <p:txBody>
          <a:bodyPr/>
          <a:lstStyle/>
          <a:p>
            <a:r>
              <a:rPr lang="pl-PL" dirty="0"/>
              <a:t>Ważne pytania:</a:t>
            </a:r>
            <a:endParaRPr lang="en-US" dirty="0"/>
          </a:p>
        </p:txBody>
      </p:sp>
      <p:sp>
        <p:nvSpPr>
          <p:cNvPr id="3" name="Symbol zastępczy zawartości 2">
            <a:extLst>
              <a:ext uri="{FF2B5EF4-FFF2-40B4-BE49-F238E27FC236}">
                <a16:creationId xmlns:a16="http://schemas.microsoft.com/office/drawing/2014/main" id="{8E73EA35-9699-8C7D-DACC-879831994F35}"/>
              </a:ext>
            </a:extLst>
          </p:cNvPr>
          <p:cNvSpPr>
            <a:spLocks noGrp="1"/>
          </p:cNvSpPr>
          <p:nvPr>
            <p:ph idx="1"/>
          </p:nvPr>
        </p:nvSpPr>
        <p:spPr/>
        <p:txBody>
          <a:bodyPr/>
          <a:lstStyle/>
          <a:p>
            <a:r>
              <a:rPr lang="pl-PL" dirty="0"/>
              <a:t>Czy AI zagraża autonomii nauczyciela?</a:t>
            </a:r>
          </a:p>
          <a:p>
            <a:r>
              <a:rPr lang="pl-PL" dirty="0"/>
              <a:t>Jak skutecznie przenieść AI do praktyki dydaktycznej?</a:t>
            </a:r>
          </a:p>
          <a:p>
            <a:r>
              <a:rPr lang="pl-PL" dirty="0"/>
              <a:t>Jak nie zrobić krzywdy sobie i uczniom/studentom?</a:t>
            </a:r>
          </a:p>
          <a:p>
            <a:r>
              <a:rPr lang="pl-PL" dirty="0"/>
              <a:t>Jak uniknąć „szarej strefy”?</a:t>
            </a:r>
            <a:endParaRPr lang="en-US" dirty="0"/>
          </a:p>
        </p:txBody>
      </p:sp>
    </p:spTree>
    <p:extLst>
      <p:ext uri="{BB962C8B-B14F-4D97-AF65-F5344CB8AC3E}">
        <p14:creationId xmlns:p14="http://schemas.microsoft.com/office/powerpoint/2010/main" val="5828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54D359-9790-1C83-4988-5417B6AEE2E2}"/>
              </a:ext>
            </a:extLst>
          </p:cNvPr>
          <p:cNvSpPr>
            <a:spLocks noGrp="1"/>
          </p:cNvSpPr>
          <p:nvPr>
            <p:ph type="title"/>
          </p:nvPr>
        </p:nvSpPr>
        <p:spPr/>
        <p:txBody>
          <a:bodyPr>
            <a:normAutofit/>
          </a:bodyPr>
          <a:lstStyle/>
          <a:p>
            <a:r>
              <a:rPr lang="pl-PL" sz="3200" dirty="0"/>
              <a:t>Modele językowe:</a:t>
            </a:r>
            <a:endParaRPr lang="en-US" sz="3200" dirty="0"/>
          </a:p>
        </p:txBody>
      </p:sp>
      <p:sp>
        <p:nvSpPr>
          <p:cNvPr id="3" name="Symbol zastępczy zawartości 2">
            <a:extLst>
              <a:ext uri="{FF2B5EF4-FFF2-40B4-BE49-F238E27FC236}">
                <a16:creationId xmlns:a16="http://schemas.microsoft.com/office/drawing/2014/main" id="{B3377E4F-166E-454C-64BB-E96342D46531}"/>
              </a:ext>
            </a:extLst>
          </p:cNvPr>
          <p:cNvSpPr>
            <a:spLocks noGrp="1"/>
          </p:cNvSpPr>
          <p:nvPr>
            <p:ph idx="1"/>
          </p:nvPr>
        </p:nvSpPr>
        <p:spPr>
          <a:xfrm>
            <a:off x="838200" y="1301871"/>
            <a:ext cx="10515600" cy="1507884"/>
          </a:xfrm>
        </p:spPr>
        <p:txBody>
          <a:bodyPr>
            <a:normAutofit/>
          </a:bodyPr>
          <a:lstStyle/>
          <a:p>
            <a:pPr marL="457200" indent="-457200">
              <a:buFont typeface="+mj-lt"/>
              <a:buAutoNum type="arabicParenR"/>
            </a:pPr>
            <a:r>
              <a:rPr lang="pl-PL" sz="2000" dirty="0"/>
              <a:t>Kontekst </a:t>
            </a:r>
            <a:r>
              <a:rPr lang="pl-PL" sz="2000" dirty="0" err="1"/>
              <a:t>is</a:t>
            </a:r>
            <a:r>
              <a:rPr lang="pl-PL" sz="2000" dirty="0"/>
              <a:t> King!</a:t>
            </a:r>
          </a:p>
          <a:p>
            <a:pPr marL="457200" indent="-457200">
              <a:buFont typeface="+mj-lt"/>
              <a:buAutoNum type="arabicParenR"/>
            </a:pPr>
            <a:r>
              <a:rPr lang="pl-PL" sz="2000" dirty="0"/>
              <a:t>Fine-</a:t>
            </a:r>
            <a:r>
              <a:rPr lang="pl-PL" sz="2000" dirty="0" err="1"/>
              <a:t>tuning</a:t>
            </a:r>
            <a:endParaRPr lang="pl-PL" sz="2000" dirty="0"/>
          </a:p>
          <a:p>
            <a:pPr marL="457200" indent="-457200">
              <a:buFont typeface="+mj-lt"/>
              <a:buAutoNum type="arabicParenR"/>
            </a:pPr>
            <a:r>
              <a:rPr lang="pl-PL" sz="2000" dirty="0"/>
              <a:t>RAG: </a:t>
            </a:r>
            <a:r>
              <a:rPr lang="pl-PL" sz="2000" dirty="0" err="1"/>
              <a:t>Retrieval-Augmented</a:t>
            </a:r>
            <a:r>
              <a:rPr lang="pl-PL" sz="2000" dirty="0"/>
              <a:t> </a:t>
            </a:r>
            <a:r>
              <a:rPr lang="pl-PL" sz="2000" dirty="0" err="1"/>
              <a:t>Generation</a:t>
            </a:r>
            <a:endParaRPr lang="pl-PL" sz="2000" dirty="0"/>
          </a:p>
        </p:txBody>
      </p:sp>
      <p:sp>
        <p:nvSpPr>
          <p:cNvPr id="5" name="Tytuł 1">
            <a:extLst>
              <a:ext uri="{FF2B5EF4-FFF2-40B4-BE49-F238E27FC236}">
                <a16:creationId xmlns:a16="http://schemas.microsoft.com/office/drawing/2014/main" id="{ACB53E62-B955-EB4E-83EC-2653573F010B}"/>
              </a:ext>
            </a:extLst>
          </p:cNvPr>
          <p:cNvSpPr txBox="1">
            <a:spLocks/>
          </p:cNvSpPr>
          <p:nvPr/>
        </p:nvSpPr>
        <p:spPr>
          <a:xfrm>
            <a:off x="838200" y="29743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pl-PL" dirty="0"/>
              <a:t>Praktyka:</a:t>
            </a:r>
            <a:endParaRPr lang="en-US" dirty="0"/>
          </a:p>
        </p:txBody>
      </p:sp>
      <p:sp>
        <p:nvSpPr>
          <p:cNvPr id="6" name="Symbol zastępczy zawartości 2">
            <a:extLst>
              <a:ext uri="{FF2B5EF4-FFF2-40B4-BE49-F238E27FC236}">
                <a16:creationId xmlns:a16="http://schemas.microsoft.com/office/drawing/2014/main" id="{F5C552CB-F17D-1E23-869C-515BCAD3D7DC}"/>
              </a:ext>
            </a:extLst>
          </p:cNvPr>
          <p:cNvSpPr txBox="1">
            <a:spLocks/>
          </p:cNvSpPr>
          <p:nvPr/>
        </p:nvSpPr>
        <p:spPr>
          <a:xfrm>
            <a:off x="838200" y="3979004"/>
            <a:ext cx="5257800"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arenR"/>
            </a:pPr>
            <a:r>
              <a:rPr lang="pl-PL" dirty="0"/>
              <a:t>Persona,</a:t>
            </a:r>
          </a:p>
          <a:p>
            <a:pPr marL="457200" indent="-457200">
              <a:buFont typeface="+mj-lt"/>
              <a:buAutoNum type="arabicParenR"/>
            </a:pPr>
            <a:r>
              <a:rPr lang="pl-PL" dirty="0"/>
              <a:t>Zadanie,</a:t>
            </a:r>
          </a:p>
          <a:p>
            <a:pPr marL="457200" indent="-457200">
              <a:buFont typeface="+mj-lt"/>
              <a:buAutoNum type="arabicParenR"/>
            </a:pPr>
            <a:r>
              <a:rPr lang="pl-PL" dirty="0"/>
              <a:t>Kontekst,</a:t>
            </a:r>
          </a:p>
          <a:p>
            <a:pPr marL="457200" indent="-457200">
              <a:buFont typeface="+mj-lt"/>
              <a:buAutoNum type="arabicParenR"/>
            </a:pPr>
            <a:r>
              <a:rPr lang="pl-PL" dirty="0"/>
              <a:t>Oczekiwania odnośnie odpowiedzi,</a:t>
            </a:r>
          </a:p>
          <a:p>
            <a:pPr marL="457200" indent="-457200">
              <a:buFont typeface="+mj-lt"/>
              <a:buAutoNum type="arabicParenR"/>
            </a:pPr>
            <a:r>
              <a:rPr lang="pl-PL" dirty="0"/>
              <a:t>Przykłady.</a:t>
            </a:r>
          </a:p>
        </p:txBody>
      </p:sp>
      <p:pic>
        <p:nvPicPr>
          <p:cNvPr id="9" name="chatgpt krok po kroku">
            <a:hlinkClick r:id="" action="ppaction://media"/>
            <a:extLst>
              <a:ext uri="{FF2B5EF4-FFF2-40B4-BE49-F238E27FC236}">
                <a16:creationId xmlns:a16="http://schemas.microsoft.com/office/drawing/2014/main" id="{D3B56354-B5DB-557A-2CEA-AF6092EA67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83976" y="0"/>
            <a:ext cx="5708024" cy="6237962"/>
          </a:xfrm>
          <a:prstGeom prst="rect">
            <a:avLst/>
          </a:prstGeom>
        </p:spPr>
      </p:pic>
    </p:spTree>
    <p:extLst>
      <p:ext uri="{BB962C8B-B14F-4D97-AF65-F5344CB8AC3E}">
        <p14:creationId xmlns:p14="http://schemas.microsoft.com/office/powerpoint/2010/main" val="201818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3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9"/>
                </p:tgtEl>
              </p:cMediaNode>
            </p:vide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1788EC-0AF4-311A-328E-BAC338C4EAE1}"/>
              </a:ext>
            </a:extLst>
          </p:cNvPr>
          <p:cNvSpPr>
            <a:spLocks noGrp="1"/>
          </p:cNvSpPr>
          <p:nvPr>
            <p:ph type="title"/>
          </p:nvPr>
        </p:nvSpPr>
        <p:spPr/>
        <p:txBody>
          <a:bodyPr/>
          <a:lstStyle/>
          <a:p>
            <a:r>
              <a:rPr lang="pl-PL" b="1" dirty="0" err="1"/>
              <a:t>Retrieval</a:t>
            </a:r>
            <a:r>
              <a:rPr lang="pl-PL" b="1" dirty="0"/>
              <a:t> </a:t>
            </a:r>
            <a:r>
              <a:rPr lang="pl-PL" b="1" dirty="0" err="1"/>
              <a:t>Augmented</a:t>
            </a:r>
            <a:r>
              <a:rPr lang="pl-PL" b="1" dirty="0"/>
              <a:t> </a:t>
            </a:r>
            <a:r>
              <a:rPr lang="pl-PL" b="1" dirty="0" err="1"/>
              <a:t>Generation</a:t>
            </a:r>
            <a:endParaRPr lang="en-US" dirty="0"/>
          </a:p>
        </p:txBody>
      </p:sp>
      <p:pic>
        <p:nvPicPr>
          <p:cNvPr id="5" name="Symbol zastępczy zawartości 4" descr="Obraz zawierający tekst, diagram, pismo odręczne, linia&#10;&#10;Opis wygenerowany automatycznie">
            <a:extLst>
              <a:ext uri="{FF2B5EF4-FFF2-40B4-BE49-F238E27FC236}">
                <a16:creationId xmlns:a16="http://schemas.microsoft.com/office/drawing/2014/main" id="{110AB51B-B385-B770-F6D8-E32B2DCF24FE}"/>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6837" y="1352550"/>
            <a:ext cx="9458325" cy="4152900"/>
          </a:xfrm>
        </p:spPr>
      </p:pic>
      <p:sp>
        <p:nvSpPr>
          <p:cNvPr id="7" name="pole tekstowe 6">
            <a:extLst>
              <a:ext uri="{FF2B5EF4-FFF2-40B4-BE49-F238E27FC236}">
                <a16:creationId xmlns:a16="http://schemas.microsoft.com/office/drawing/2014/main" id="{3C8C430D-F787-2021-57C2-D28F3E743A6B}"/>
              </a:ext>
            </a:extLst>
          </p:cNvPr>
          <p:cNvSpPr txBox="1"/>
          <p:nvPr/>
        </p:nvSpPr>
        <p:spPr>
          <a:xfrm>
            <a:off x="1192755" y="5613667"/>
            <a:ext cx="11182959" cy="369332"/>
          </a:xfrm>
          <a:prstGeom prst="rect">
            <a:avLst/>
          </a:prstGeom>
          <a:noFill/>
        </p:spPr>
        <p:txBody>
          <a:bodyPr wrap="square">
            <a:spAutoFit/>
          </a:bodyPr>
          <a:lstStyle/>
          <a:p>
            <a:r>
              <a:rPr lang="pl-PL" dirty="0"/>
              <a:t>Źródło: </a:t>
            </a:r>
            <a:r>
              <a:rPr lang="en-US" dirty="0"/>
              <a:t>https://scriv.ai/guides/retrieval-augmented-generation-overview/</a:t>
            </a:r>
          </a:p>
        </p:txBody>
      </p:sp>
    </p:spTree>
    <p:extLst>
      <p:ext uri="{BB962C8B-B14F-4D97-AF65-F5344CB8AC3E}">
        <p14:creationId xmlns:p14="http://schemas.microsoft.com/office/powerpoint/2010/main" val="2971172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A38DE-E8E8-15E8-BABE-6040D5E7DC9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8E38DF8A-4068-B342-BEA1-F51BED0502AF}"/>
              </a:ext>
            </a:extLst>
          </p:cNvPr>
          <p:cNvSpPr>
            <a:spLocks noGrp="1"/>
          </p:cNvSpPr>
          <p:nvPr>
            <p:ph type="title"/>
          </p:nvPr>
        </p:nvSpPr>
        <p:spPr>
          <a:xfrm>
            <a:off x="831849" y="2154476"/>
            <a:ext cx="10817355" cy="3151301"/>
          </a:xfrm>
        </p:spPr>
        <p:txBody>
          <a:bodyPr/>
          <a:lstStyle/>
          <a:p>
            <a:r>
              <a:rPr lang="pl-PL" dirty="0"/>
              <a:t>Zrozumieć multimodalność</a:t>
            </a:r>
            <a:endParaRPr lang="en-US" dirty="0"/>
          </a:p>
        </p:txBody>
      </p:sp>
      <p:sp>
        <p:nvSpPr>
          <p:cNvPr id="3" name="Symbol zastępczy tekstu 2">
            <a:extLst>
              <a:ext uri="{FF2B5EF4-FFF2-40B4-BE49-F238E27FC236}">
                <a16:creationId xmlns:a16="http://schemas.microsoft.com/office/drawing/2014/main" id="{E8D0902C-A8EB-7165-F401-27A34595CE5E}"/>
              </a:ext>
            </a:extLst>
          </p:cNvPr>
          <p:cNvSpPr>
            <a:spLocks noGrp="1"/>
          </p:cNvSpPr>
          <p:nvPr>
            <p:ph type="body" idx="1"/>
          </p:nvPr>
        </p:nvSpPr>
        <p:spPr>
          <a:xfrm>
            <a:off x="957110" y="3079076"/>
            <a:ext cx="10515600" cy="558799"/>
          </a:xfrm>
        </p:spPr>
        <p:txBody>
          <a:bodyPr/>
          <a:lstStyle/>
          <a:p>
            <a:r>
              <a:rPr lang="pl-PL" dirty="0"/>
              <a:t>Zadanie IV:</a:t>
            </a:r>
            <a:endParaRPr lang="en-US" dirty="0"/>
          </a:p>
        </p:txBody>
      </p:sp>
    </p:spTree>
    <p:extLst>
      <p:ext uri="{BB962C8B-B14F-4D97-AF65-F5344CB8AC3E}">
        <p14:creationId xmlns:p14="http://schemas.microsoft.com/office/powerpoint/2010/main" val="2340938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CEE0-70A6-EC9D-B83B-0123A43990E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14CDC4AF-4A32-DE6F-4A4B-7D46FBA2A24C}"/>
              </a:ext>
            </a:extLst>
          </p:cNvPr>
          <p:cNvSpPr>
            <a:spLocks noGrp="1"/>
          </p:cNvSpPr>
          <p:nvPr>
            <p:ph type="title"/>
          </p:nvPr>
        </p:nvSpPr>
        <p:spPr/>
        <p:txBody>
          <a:bodyPr/>
          <a:lstStyle/>
          <a:p>
            <a:r>
              <a:rPr lang="pl-PL" dirty="0"/>
              <a:t>Dosłowność obrazu, a więc spróbuj opisać ich:</a:t>
            </a:r>
            <a:endParaRPr lang="en-US" dirty="0"/>
          </a:p>
        </p:txBody>
      </p:sp>
      <p:pic>
        <p:nvPicPr>
          <p:cNvPr id="7" name="Symbol zastępczy zawartości 6" descr="Obraz zawierający Ludzka twarz, ubrania, osoba, Odzież futrzana&#10;&#10;Opis wygenerowany automatycznie">
            <a:extLst>
              <a:ext uri="{FF2B5EF4-FFF2-40B4-BE49-F238E27FC236}">
                <a16:creationId xmlns:a16="http://schemas.microsoft.com/office/drawing/2014/main" id="{24C08DC3-3E34-7B37-B1F6-9C4DDADC22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3753" y="1825625"/>
            <a:ext cx="4401594" cy="4351338"/>
          </a:xfrm>
        </p:spPr>
      </p:pic>
      <p:pic>
        <p:nvPicPr>
          <p:cNvPr id="4" name="Obraz 3" descr="Obraz zawierający Ludzka twarz, ubrania, osoba, portret&#10;&#10;Opis wygenerowany automatycznie">
            <a:extLst>
              <a:ext uri="{FF2B5EF4-FFF2-40B4-BE49-F238E27FC236}">
                <a16:creationId xmlns:a16="http://schemas.microsoft.com/office/drawing/2014/main" id="{47DE0EF6-C25E-9E0E-8C8C-24B9FF026150}"/>
              </a:ext>
            </a:extLst>
          </p:cNvPr>
          <p:cNvPicPr>
            <a:picLocks noChangeAspect="1"/>
          </p:cNvPicPr>
          <p:nvPr/>
        </p:nvPicPr>
        <p:blipFill>
          <a:blip r:embed="rId4">
            <a:extLst>
              <a:ext uri="{28A0092B-C50C-407E-A947-70E740481C1C}">
                <a14:useLocalDpi xmlns:a14="http://schemas.microsoft.com/office/drawing/2010/main" val="0"/>
              </a:ext>
            </a:extLst>
          </a:blip>
          <a:srcRect t="2973" b="42346"/>
          <a:stretch/>
        </p:blipFill>
        <p:spPr>
          <a:xfrm>
            <a:off x="6096000" y="1825626"/>
            <a:ext cx="4787900" cy="4351338"/>
          </a:xfrm>
          <a:prstGeom prst="rect">
            <a:avLst/>
          </a:prstGeom>
        </p:spPr>
      </p:pic>
    </p:spTree>
    <p:extLst>
      <p:ext uri="{BB962C8B-B14F-4D97-AF65-F5344CB8AC3E}">
        <p14:creationId xmlns:p14="http://schemas.microsoft.com/office/powerpoint/2010/main" val="156925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DA9FC06A-AC80-2554-DB8E-DF3D8DAFD6DB}"/>
              </a:ext>
            </a:extLst>
          </p:cNvPr>
          <p:cNvPicPr>
            <a:picLocks noGrp="1" noChangeAspect="1"/>
          </p:cNvPicPr>
          <p:nvPr>
            <p:ph idx="1"/>
          </p:nvPr>
        </p:nvPicPr>
        <p:blipFill>
          <a:blip r:embed="rId3"/>
          <a:stretch>
            <a:fillRect/>
          </a:stretch>
        </p:blipFill>
        <p:spPr>
          <a:xfrm>
            <a:off x="2263842" y="149012"/>
            <a:ext cx="3669175" cy="6553713"/>
          </a:xfrm>
        </p:spPr>
      </p:pic>
      <p:sp>
        <p:nvSpPr>
          <p:cNvPr id="6" name="pole tekstowe 5">
            <a:extLst>
              <a:ext uri="{FF2B5EF4-FFF2-40B4-BE49-F238E27FC236}">
                <a16:creationId xmlns:a16="http://schemas.microsoft.com/office/drawing/2014/main" id="{85C576D6-2FBF-BE50-478B-F22463437330}"/>
              </a:ext>
            </a:extLst>
          </p:cNvPr>
          <p:cNvSpPr txBox="1"/>
          <p:nvPr/>
        </p:nvSpPr>
        <p:spPr>
          <a:xfrm>
            <a:off x="6692899" y="1816100"/>
            <a:ext cx="18054895" cy="5941552"/>
          </a:xfrm>
          <a:prstGeom prst="rect">
            <a:avLst/>
          </a:prstGeom>
        </p:spPr>
        <p:txBody>
          <a:bodyPr vert="horz" wrap="none" lIns="91440" tIns="45720" rIns="91440" bIns="45720" rtlCol="0">
            <a:noAutofit/>
          </a:bodyPr>
          <a:lstStyle/>
          <a:p>
            <a:pPr algn="l"/>
            <a:endParaRPr lang="en-US" sz="1600" dirty="0"/>
          </a:p>
        </p:txBody>
      </p:sp>
      <p:sp>
        <p:nvSpPr>
          <p:cNvPr id="8" name="pole tekstowe 7">
            <a:extLst>
              <a:ext uri="{FF2B5EF4-FFF2-40B4-BE49-F238E27FC236}">
                <a16:creationId xmlns:a16="http://schemas.microsoft.com/office/drawing/2014/main" id="{B0A70B73-60CE-E4C6-B2FF-79B211505EE4}"/>
              </a:ext>
            </a:extLst>
          </p:cNvPr>
          <p:cNvSpPr txBox="1"/>
          <p:nvPr/>
        </p:nvSpPr>
        <p:spPr>
          <a:xfrm>
            <a:off x="6186311" y="747386"/>
            <a:ext cx="5446889" cy="2062103"/>
          </a:xfrm>
          <a:prstGeom prst="rect">
            <a:avLst/>
          </a:prstGeom>
          <a:noFill/>
        </p:spPr>
        <p:txBody>
          <a:bodyPr wrap="square">
            <a:spAutoFit/>
          </a:bodyPr>
          <a:lstStyle/>
          <a:p>
            <a:pPr algn="l"/>
            <a:r>
              <a:rPr lang="en-US" sz="1600" dirty="0"/>
              <a:t>Create a cinematic, realistic image of Joker performing chaotic and theatrical dance moves on a brightly lit stage in Times Square. Joker’s exaggerated gestures and menacing smile are fully visible, highlighted under soft, colorful spotlights. The background features a cheering crowd and the iconic Times Square cityscape, adding a vibrant yet eerie atmosphere to the scene.</a:t>
            </a:r>
          </a:p>
        </p:txBody>
      </p:sp>
      <p:sp>
        <p:nvSpPr>
          <p:cNvPr id="16" name="Rectangle 7">
            <a:extLst>
              <a:ext uri="{FF2B5EF4-FFF2-40B4-BE49-F238E27FC236}">
                <a16:creationId xmlns:a16="http://schemas.microsoft.com/office/drawing/2014/main" id="{C7134ABD-4261-A33F-AB12-EF08EDA46D1D}"/>
              </a:ext>
            </a:extLst>
          </p:cNvPr>
          <p:cNvSpPr>
            <a:spLocks noChangeArrowheads="1"/>
          </p:cNvSpPr>
          <p:nvPr/>
        </p:nvSpPr>
        <p:spPr bwMode="auto">
          <a:xfrm flipH="1">
            <a:off x="6186311" y="3425869"/>
            <a:ext cx="556542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600" b="0" i="0" u="none" strike="noStrike" cap="none" normalizeH="0" baseline="0" dirty="0">
                <a:ln>
                  <a:noFill/>
                </a:ln>
                <a:solidFill>
                  <a:schemeClr val="tx1"/>
                </a:solidFill>
                <a:effectLst/>
              </a:rPr>
              <a:t>Stwórz kinowy, realistyczny obraz Jokera wykonującego chaotyczne i teatralne ruchy taneczne na jasno oświetlonej scenie na Times </a:t>
            </a:r>
            <a:r>
              <a:rPr kumimoji="0" lang="pl-PL" altLang="pl-PL" sz="1600" b="0" i="0" u="none" strike="noStrike" cap="none" normalizeH="0" baseline="0" dirty="0" err="1">
                <a:ln>
                  <a:noFill/>
                </a:ln>
                <a:solidFill>
                  <a:schemeClr val="tx1"/>
                </a:solidFill>
                <a:effectLst/>
              </a:rPr>
              <a:t>Square</a:t>
            </a:r>
            <a:r>
              <a:rPr kumimoji="0" lang="pl-PL" altLang="pl-PL" sz="1600" b="0" i="0" u="none" strike="noStrike" cap="none" normalizeH="0" baseline="0" dirty="0">
                <a:ln>
                  <a:noFill/>
                </a:ln>
                <a:solidFill>
                  <a:schemeClr val="tx1"/>
                </a:solidFill>
                <a:effectLst/>
              </a:rPr>
              <a:t>. Przerysowane gesty i groźny uśmiech Jokera są w pełni widoczne, podświetlone miękkimi, kolorowymi reflektorami. Tło przedstawia wiwatujący tłum i kultowy krajobraz Times </a:t>
            </a:r>
            <a:r>
              <a:rPr kumimoji="0" lang="pl-PL" altLang="pl-PL" sz="1600" b="0" i="0" u="none" strike="noStrike" cap="none" normalizeH="0" baseline="0" dirty="0" err="1">
                <a:ln>
                  <a:noFill/>
                </a:ln>
                <a:solidFill>
                  <a:schemeClr val="tx1"/>
                </a:solidFill>
                <a:effectLst/>
              </a:rPr>
              <a:t>Square</a:t>
            </a:r>
            <a:r>
              <a:rPr kumimoji="0" lang="pl-PL" altLang="pl-PL" sz="1600" b="0" i="0" u="none" strike="noStrike" cap="none" normalizeH="0" baseline="0" dirty="0">
                <a:ln>
                  <a:noFill/>
                </a:ln>
                <a:solidFill>
                  <a:schemeClr val="tx1"/>
                </a:solidFill>
                <a:effectLst/>
              </a:rPr>
              <a:t>, dodając scenie żywej, ale niesamowitej atmosfery.</a:t>
            </a:r>
          </a:p>
        </p:txBody>
      </p:sp>
    </p:spTree>
    <p:extLst>
      <p:ext uri="{BB962C8B-B14F-4D97-AF65-F5344CB8AC3E}">
        <p14:creationId xmlns:p14="http://schemas.microsoft.com/office/powerpoint/2010/main" val="3706627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AF1CF-4476-CE32-C386-5249523B9042}"/>
            </a:ext>
          </a:extLst>
        </p:cNvPr>
        <p:cNvGrpSpPr/>
        <p:nvPr/>
      </p:nvGrpSpPr>
      <p:grpSpPr>
        <a:xfrm>
          <a:off x="0" y="0"/>
          <a:ext cx="0" cy="0"/>
          <a:chOff x="0" y="0"/>
          <a:chExt cx="0" cy="0"/>
        </a:xfrm>
      </p:grpSpPr>
      <p:sp>
        <p:nvSpPr>
          <p:cNvPr id="6" name="pole tekstowe 5">
            <a:extLst>
              <a:ext uri="{FF2B5EF4-FFF2-40B4-BE49-F238E27FC236}">
                <a16:creationId xmlns:a16="http://schemas.microsoft.com/office/drawing/2014/main" id="{C81A406A-51E0-1885-87BF-0625C8EF8283}"/>
              </a:ext>
            </a:extLst>
          </p:cNvPr>
          <p:cNvSpPr txBox="1"/>
          <p:nvPr/>
        </p:nvSpPr>
        <p:spPr>
          <a:xfrm>
            <a:off x="6692899" y="1816100"/>
            <a:ext cx="18054895" cy="5941552"/>
          </a:xfrm>
          <a:prstGeom prst="rect">
            <a:avLst/>
          </a:prstGeom>
        </p:spPr>
        <p:txBody>
          <a:bodyPr vert="horz" wrap="none" lIns="91440" tIns="45720" rIns="91440" bIns="45720" rtlCol="0">
            <a:noAutofit/>
          </a:bodyPr>
          <a:lstStyle/>
          <a:p>
            <a:pPr algn="l"/>
            <a:endParaRPr lang="en-US" sz="1600" dirty="0"/>
          </a:p>
        </p:txBody>
      </p:sp>
      <p:pic>
        <p:nvPicPr>
          <p:cNvPr id="7" name="Obraz 6">
            <a:extLst>
              <a:ext uri="{FF2B5EF4-FFF2-40B4-BE49-F238E27FC236}">
                <a16:creationId xmlns:a16="http://schemas.microsoft.com/office/drawing/2014/main" id="{F36E135B-649F-9FF6-8B29-DFD5C354FA43}"/>
              </a:ext>
            </a:extLst>
          </p:cNvPr>
          <p:cNvPicPr>
            <a:picLocks noChangeAspect="1"/>
          </p:cNvPicPr>
          <p:nvPr/>
        </p:nvPicPr>
        <p:blipFill>
          <a:blip r:embed="rId3"/>
          <a:stretch>
            <a:fillRect/>
          </a:stretch>
        </p:blipFill>
        <p:spPr>
          <a:xfrm>
            <a:off x="8306" y="743236"/>
            <a:ext cx="12183694" cy="5371527"/>
          </a:xfrm>
          <a:prstGeom prst="rect">
            <a:avLst/>
          </a:prstGeom>
        </p:spPr>
      </p:pic>
    </p:spTree>
    <p:extLst>
      <p:ext uri="{BB962C8B-B14F-4D97-AF65-F5344CB8AC3E}">
        <p14:creationId xmlns:p14="http://schemas.microsoft.com/office/powerpoint/2010/main" val="1326596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A5177E8-D250-C81D-FF91-9122AACC07BB}"/>
              </a:ext>
            </a:extLst>
          </p:cNvPr>
          <p:cNvPicPr>
            <a:picLocks noChangeAspect="1"/>
          </p:cNvPicPr>
          <p:nvPr/>
        </p:nvPicPr>
        <p:blipFill>
          <a:blip r:embed="rId3"/>
          <a:stretch>
            <a:fillRect/>
          </a:stretch>
        </p:blipFill>
        <p:spPr>
          <a:xfrm>
            <a:off x="0" y="12560"/>
            <a:ext cx="12192000" cy="6832879"/>
          </a:xfrm>
          <a:prstGeom prst="rect">
            <a:avLst/>
          </a:prstGeom>
        </p:spPr>
      </p:pic>
      <p:sp>
        <p:nvSpPr>
          <p:cNvPr id="7" name="pole tekstowe 6">
            <a:extLst>
              <a:ext uri="{FF2B5EF4-FFF2-40B4-BE49-F238E27FC236}">
                <a16:creationId xmlns:a16="http://schemas.microsoft.com/office/drawing/2014/main" id="{94C4EA77-86E4-F712-F621-38E656BB8D51}"/>
              </a:ext>
            </a:extLst>
          </p:cNvPr>
          <p:cNvSpPr txBox="1"/>
          <p:nvPr/>
        </p:nvSpPr>
        <p:spPr>
          <a:xfrm>
            <a:off x="8246533" y="3598331"/>
            <a:ext cx="3725334" cy="3046988"/>
          </a:xfrm>
          <a:prstGeom prst="rect">
            <a:avLst/>
          </a:prstGeom>
          <a:noFill/>
        </p:spPr>
        <p:txBody>
          <a:bodyPr wrap="square">
            <a:spAutoFit/>
          </a:bodyPr>
          <a:lstStyle/>
          <a:p>
            <a:pPr algn="r"/>
            <a:r>
              <a:rPr lang="en-US" sz="2400" dirty="0">
                <a:solidFill>
                  <a:schemeClr val="bg1"/>
                </a:solidFill>
                <a:effectLst/>
              </a:rPr>
              <a:t>close up photography realistic of a strong, determined and motivated survivor in the empty streets of post-apocalyptic new </a:t>
            </a:r>
            <a:r>
              <a:rPr lang="en-US" sz="2400" dirty="0" err="1">
                <a:solidFill>
                  <a:schemeClr val="bg1"/>
                </a:solidFill>
                <a:effectLst/>
              </a:rPr>
              <a:t>york</a:t>
            </a:r>
            <a:r>
              <a:rPr lang="en-US" sz="2400" dirty="0">
                <a:solidFill>
                  <a:schemeClr val="bg1"/>
                </a:solidFill>
                <a:effectLst/>
              </a:rPr>
              <a:t> </a:t>
            </a:r>
            <a:r>
              <a:rPr lang="en-US" sz="2400" dirty="0" err="1">
                <a:solidFill>
                  <a:schemeClr val="bg1"/>
                </a:solidFill>
                <a:effectLst/>
              </a:rPr>
              <a:t>manhattan</a:t>
            </a:r>
            <a:r>
              <a:rPr lang="en-US" sz="2400" dirty="0">
                <a:solidFill>
                  <a:schemeClr val="bg1"/>
                </a:solidFill>
                <a:effectLst/>
              </a:rPr>
              <a:t>, water reflections</a:t>
            </a:r>
          </a:p>
        </p:txBody>
      </p:sp>
    </p:spTree>
    <p:extLst>
      <p:ext uri="{BB962C8B-B14F-4D97-AF65-F5344CB8AC3E}">
        <p14:creationId xmlns:p14="http://schemas.microsoft.com/office/powerpoint/2010/main" val="3908077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1B13B-E753-2511-295A-93463BD5C351}"/>
            </a:ext>
          </a:extLst>
        </p:cNvPr>
        <p:cNvGrpSpPr/>
        <p:nvPr/>
      </p:nvGrpSpPr>
      <p:grpSpPr>
        <a:xfrm>
          <a:off x="0" y="0"/>
          <a:ext cx="0" cy="0"/>
          <a:chOff x="0" y="0"/>
          <a:chExt cx="0" cy="0"/>
        </a:xfrm>
      </p:grpSpPr>
      <p:sp>
        <p:nvSpPr>
          <p:cNvPr id="7" name="pole tekstowe 6">
            <a:extLst>
              <a:ext uri="{FF2B5EF4-FFF2-40B4-BE49-F238E27FC236}">
                <a16:creationId xmlns:a16="http://schemas.microsoft.com/office/drawing/2014/main" id="{FC0D6D42-8A1E-3954-E2B8-DF0AF0327220}"/>
              </a:ext>
            </a:extLst>
          </p:cNvPr>
          <p:cNvSpPr txBox="1"/>
          <p:nvPr/>
        </p:nvSpPr>
        <p:spPr>
          <a:xfrm>
            <a:off x="8240888" y="1720840"/>
            <a:ext cx="3725334" cy="3416320"/>
          </a:xfrm>
          <a:prstGeom prst="rect">
            <a:avLst/>
          </a:prstGeom>
          <a:noFill/>
        </p:spPr>
        <p:txBody>
          <a:bodyPr wrap="square">
            <a:spAutoFit/>
          </a:bodyPr>
          <a:lstStyle/>
          <a:p>
            <a:pPr algn="r"/>
            <a:r>
              <a:rPr lang="en-US" sz="2400" dirty="0">
                <a:effectLst/>
              </a:rPr>
              <a:t>anime style, front view of boy with black hair looking ahead, blank look, serious expression on face, wearing king cape and crown on his head, puzzle pieces flying around, black fog surrounds boy</a:t>
            </a:r>
          </a:p>
        </p:txBody>
      </p:sp>
      <p:pic>
        <p:nvPicPr>
          <p:cNvPr id="2" name="Anime">
            <a:hlinkClick r:id="" action="ppaction://media"/>
            <a:extLst>
              <a:ext uri="{FF2B5EF4-FFF2-40B4-BE49-F238E27FC236}">
                <a16:creationId xmlns:a16="http://schemas.microsoft.com/office/drawing/2014/main" id="{D534B456-95DC-EBCC-E79D-2E02BB08F0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7050" y="90312"/>
            <a:ext cx="6094662" cy="6005689"/>
          </a:xfrm>
          <a:prstGeom prst="rect">
            <a:avLst/>
          </a:prstGeom>
        </p:spPr>
      </p:pic>
    </p:spTree>
    <p:extLst>
      <p:ext uri="{BB962C8B-B14F-4D97-AF65-F5344CB8AC3E}">
        <p14:creationId xmlns:p14="http://schemas.microsoft.com/office/powerpoint/2010/main" val="17802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C691A-56C7-0DEC-C55B-1EA10DB89AA7}"/>
            </a:ext>
          </a:extLst>
        </p:cNvPr>
        <p:cNvGrpSpPr/>
        <p:nvPr/>
      </p:nvGrpSpPr>
      <p:grpSpPr>
        <a:xfrm>
          <a:off x="0" y="0"/>
          <a:ext cx="0" cy="0"/>
          <a:chOff x="0" y="0"/>
          <a:chExt cx="0" cy="0"/>
        </a:xfrm>
      </p:grpSpPr>
      <p:sp>
        <p:nvSpPr>
          <p:cNvPr id="4" name="Tytuł 1">
            <a:extLst>
              <a:ext uri="{FF2B5EF4-FFF2-40B4-BE49-F238E27FC236}">
                <a16:creationId xmlns:a16="http://schemas.microsoft.com/office/drawing/2014/main" id="{5BD41A9E-5B76-CDAA-D15C-5E15522F7F7A}"/>
              </a:ext>
            </a:extLst>
          </p:cNvPr>
          <p:cNvSpPr txBox="1">
            <a:spLocks/>
          </p:cNvSpPr>
          <p:nvPr/>
        </p:nvSpPr>
        <p:spPr>
          <a:xfrm>
            <a:off x="838200" y="304800"/>
            <a:ext cx="10464800" cy="618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pl-PL" sz="4800" dirty="0"/>
              <a:t>Zalewająca nas zewsząd generatywna sztuczna inteligencja to dla mnie szansa na „odzyskanie” dla profesjonalistów tego, </a:t>
            </a:r>
          </a:p>
          <a:p>
            <a:r>
              <a:rPr lang="pl-PL" sz="4800" dirty="0"/>
              <a:t>co powinno być profesjonalne.</a:t>
            </a:r>
            <a:endParaRPr lang="en-US" sz="4800" dirty="0"/>
          </a:p>
        </p:txBody>
      </p:sp>
    </p:spTree>
    <p:extLst>
      <p:ext uri="{BB962C8B-B14F-4D97-AF65-F5344CB8AC3E}">
        <p14:creationId xmlns:p14="http://schemas.microsoft.com/office/powerpoint/2010/main" val="1986006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0FFA-EB62-2CC1-8BD3-21CE8FD71A9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63D481B-F8CE-46AE-9C89-BBE8DF8A7F68}"/>
              </a:ext>
            </a:extLst>
          </p:cNvPr>
          <p:cNvSpPr>
            <a:spLocks noGrp="1"/>
          </p:cNvSpPr>
          <p:nvPr>
            <p:ph type="title"/>
          </p:nvPr>
        </p:nvSpPr>
        <p:spPr>
          <a:xfrm>
            <a:off x="831849" y="2154476"/>
            <a:ext cx="10817355" cy="2383657"/>
          </a:xfrm>
        </p:spPr>
        <p:txBody>
          <a:bodyPr/>
          <a:lstStyle/>
          <a:p>
            <a:r>
              <a:rPr lang="pl-PL" dirty="0"/>
              <a:t>Stworzyć sobie ramy</a:t>
            </a:r>
            <a:endParaRPr lang="en-US" dirty="0"/>
          </a:p>
        </p:txBody>
      </p:sp>
      <p:sp>
        <p:nvSpPr>
          <p:cNvPr id="3" name="Symbol zastępczy tekstu 2">
            <a:extLst>
              <a:ext uri="{FF2B5EF4-FFF2-40B4-BE49-F238E27FC236}">
                <a16:creationId xmlns:a16="http://schemas.microsoft.com/office/drawing/2014/main" id="{688A563A-6BB5-03F3-2D4C-86407C316070}"/>
              </a:ext>
            </a:extLst>
          </p:cNvPr>
          <p:cNvSpPr>
            <a:spLocks noGrp="1"/>
          </p:cNvSpPr>
          <p:nvPr>
            <p:ph type="body" idx="1"/>
          </p:nvPr>
        </p:nvSpPr>
        <p:spPr>
          <a:xfrm>
            <a:off x="957110" y="3079076"/>
            <a:ext cx="10515600" cy="558799"/>
          </a:xfrm>
        </p:spPr>
        <p:txBody>
          <a:bodyPr/>
          <a:lstStyle/>
          <a:p>
            <a:r>
              <a:rPr lang="pl-PL" dirty="0"/>
              <a:t>Zadanie V:</a:t>
            </a:r>
            <a:endParaRPr lang="en-US" dirty="0"/>
          </a:p>
        </p:txBody>
      </p:sp>
    </p:spTree>
    <p:extLst>
      <p:ext uri="{BB962C8B-B14F-4D97-AF65-F5344CB8AC3E}">
        <p14:creationId xmlns:p14="http://schemas.microsoft.com/office/powerpoint/2010/main" val="275978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kreskówka, fikcja, Gra komputerowa&#10;&#10;Zawartość wygenerowana przez sztuczną inteligencję może być niepoprawna.">
            <a:extLst>
              <a:ext uri="{FF2B5EF4-FFF2-40B4-BE49-F238E27FC236}">
                <a16:creationId xmlns:a16="http://schemas.microsoft.com/office/drawing/2014/main" id="{10E95A71-E05F-F5AC-1395-DFAC7A35CD4F}"/>
              </a:ext>
            </a:extLst>
          </p:cNvPr>
          <p:cNvPicPr>
            <a:picLocks noChangeAspect="1"/>
          </p:cNvPicPr>
          <p:nvPr/>
        </p:nvPicPr>
        <p:blipFill>
          <a:blip r:embed="rId3">
            <a:extLst>
              <a:ext uri="{28A0092B-C50C-407E-A947-70E740481C1C}">
                <a14:useLocalDpi xmlns:a14="http://schemas.microsoft.com/office/drawing/2010/main" val="0"/>
              </a:ext>
            </a:extLst>
          </a:blip>
          <a:srcRect l="4416"/>
          <a:stretch/>
        </p:blipFill>
        <p:spPr>
          <a:xfrm>
            <a:off x="0" y="0"/>
            <a:ext cx="4907560" cy="6858000"/>
          </a:xfrm>
          <a:prstGeom prst="rect">
            <a:avLst/>
          </a:prstGeom>
        </p:spPr>
      </p:pic>
      <p:pic>
        <p:nvPicPr>
          <p:cNvPr id="2" name="Obraz 1">
            <a:extLst>
              <a:ext uri="{FF2B5EF4-FFF2-40B4-BE49-F238E27FC236}">
                <a16:creationId xmlns:a16="http://schemas.microsoft.com/office/drawing/2014/main" id="{A7453FFF-3F69-37A7-A525-603E3501C1A3}"/>
              </a:ext>
            </a:extLst>
          </p:cNvPr>
          <p:cNvPicPr>
            <a:picLocks noChangeAspect="1"/>
          </p:cNvPicPr>
          <p:nvPr/>
        </p:nvPicPr>
        <p:blipFill>
          <a:blip r:embed="rId4"/>
          <a:srcRect l="3777" t="980" r="35942" b="941"/>
          <a:stretch/>
        </p:blipFill>
        <p:spPr>
          <a:xfrm>
            <a:off x="4907560" y="0"/>
            <a:ext cx="7500921" cy="6858000"/>
          </a:xfrm>
          <a:prstGeom prst="rect">
            <a:avLst/>
          </a:prstGeom>
        </p:spPr>
      </p:pic>
    </p:spTree>
    <p:extLst>
      <p:ext uri="{BB962C8B-B14F-4D97-AF65-F5344CB8AC3E}">
        <p14:creationId xmlns:p14="http://schemas.microsoft.com/office/powerpoint/2010/main" val="24030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12F75E-78D9-0BEB-F725-03B8751DB8EF}"/>
              </a:ext>
            </a:extLst>
          </p:cNvPr>
          <p:cNvSpPr>
            <a:spLocks noGrp="1"/>
          </p:cNvSpPr>
          <p:nvPr>
            <p:ph type="title"/>
          </p:nvPr>
        </p:nvSpPr>
        <p:spPr/>
        <p:txBody>
          <a:bodyPr/>
          <a:lstStyle/>
          <a:p>
            <a:r>
              <a:rPr lang="pl-PL" dirty="0"/>
              <a:t>Co zrobić, żeby czuć się bezpiecznie?</a:t>
            </a:r>
            <a:endParaRPr lang="en-US" dirty="0"/>
          </a:p>
        </p:txBody>
      </p:sp>
      <p:sp>
        <p:nvSpPr>
          <p:cNvPr id="3" name="Symbol zastępczy zawartości 2">
            <a:extLst>
              <a:ext uri="{FF2B5EF4-FFF2-40B4-BE49-F238E27FC236}">
                <a16:creationId xmlns:a16="http://schemas.microsoft.com/office/drawing/2014/main" id="{07F33881-1FB8-2986-002F-666C1743428A}"/>
              </a:ext>
            </a:extLst>
          </p:cNvPr>
          <p:cNvSpPr>
            <a:spLocks noGrp="1"/>
          </p:cNvSpPr>
          <p:nvPr>
            <p:ph idx="1"/>
          </p:nvPr>
        </p:nvSpPr>
        <p:spPr/>
        <p:txBody>
          <a:bodyPr/>
          <a:lstStyle/>
          <a:p>
            <a:r>
              <a:rPr lang="pl-PL" dirty="0"/>
              <a:t>Opracuj politykę wykorzystania AI</a:t>
            </a:r>
          </a:p>
          <a:p>
            <a:r>
              <a:rPr lang="pl-PL" dirty="0"/>
              <a:t>Dokumentuj użycie</a:t>
            </a:r>
          </a:p>
        </p:txBody>
      </p:sp>
      <p:pic>
        <p:nvPicPr>
          <p:cNvPr id="5" name="Obraz 4">
            <a:extLst>
              <a:ext uri="{FF2B5EF4-FFF2-40B4-BE49-F238E27FC236}">
                <a16:creationId xmlns:a16="http://schemas.microsoft.com/office/drawing/2014/main" id="{86EAF785-D838-8636-D5D8-5D585793E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16328"/>
          </a:xfrm>
          <a:prstGeom prst="rect">
            <a:avLst/>
          </a:prstGeom>
        </p:spPr>
      </p:pic>
    </p:spTree>
    <p:extLst>
      <p:ext uri="{BB962C8B-B14F-4D97-AF65-F5344CB8AC3E}">
        <p14:creationId xmlns:p14="http://schemas.microsoft.com/office/powerpoint/2010/main" val="862075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9CDA98A-6A9B-FA24-C414-5094659C9E44}"/>
              </a:ext>
            </a:extLst>
          </p:cNvPr>
          <p:cNvPicPr>
            <a:picLocks noChangeAspect="1"/>
          </p:cNvPicPr>
          <p:nvPr/>
        </p:nvPicPr>
        <p:blipFill>
          <a:blip r:embed="rId3"/>
          <a:stretch>
            <a:fillRect/>
          </a:stretch>
        </p:blipFill>
        <p:spPr>
          <a:xfrm>
            <a:off x="1904004" y="510699"/>
            <a:ext cx="4090396" cy="5503523"/>
          </a:xfrm>
          <a:prstGeom prst="rect">
            <a:avLst/>
          </a:prstGeom>
          <a:ln>
            <a:solidFill>
              <a:schemeClr val="tx2"/>
            </a:solidFill>
          </a:ln>
        </p:spPr>
      </p:pic>
      <p:pic>
        <p:nvPicPr>
          <p:cNvPr id="5" name="Obraz 4">
            <a:extLst>
              <a:ext uri="{FF2B5EF4-FFF2-40B4-BE49-F238E27FC236}">
                <a16:creationId xmlns:a16="http://schemas.microsoft.com/office/drawing/2014/main" id="{7DCBD0CE-9DE6-273E-A5B9-ED8ECE5307CB}"/>
              </a:ext>
            </a:extLst>
          </p:cNvPr>
          <p:cNvPicPr>
            <a:picLocks noChangeAspect="1"/>
          </p:cNvPicPr>
          <p:nvPr/>
        </p:nvPicPr>
        <p:blipFill>
          <a:blip r:embed="rId4"/>
          <a:stretch>
            <a:fillRect/>
          </a:stretch>
        </p:blipFill>
        <p:spPr>
          <a:xfrm>
            <a:off x="6370754" y="510699"/>
            <a:ext cx="3917242" cy="5505780"/>
          </a:xfrm>
          <a:prstGeom prst="rect">
            <a:avLst/>
          </a:prstGeom>
          <a:ln>
            <a:solidFill>
              <a:schemeClr val="tx2"/>
            </a:solidFill>
          </a:ln>
        </p:spPr>
      </p:pic>
    </p:spTree>
    <p:extLst>
      <p:ext uri="{BB962C8B-B14F-4D97-AF65-F5344CB8AC3E}">
        <p14:creationId xmlns:p14="http://schemas.microsoft.com/office/powerpoint/2010/main" val="849879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4DCE908-5090-F88A-4AF3-A20DC0825234}"/>
              </a:ext>
            </a:extLst>
          </p:cNvPr>
          <p:cNvPicPr>
            <a:picLocks noChangeAspect="1"/>
          </p:cNvPicPr>
          <p:nvPr/>
        </p:nvPicPr>
        <p:blipFill>
          <a:blip r:embed="rId2"/>
          <a:srcRect b="12566"/>
          <a:stretch/>
        </p:blipFill>
        <p:spPr>
          <a:xfrm>
            <a:off x="0" y="1"/>
            <a:ext cx="12192000" cy="6858000"/>
          </a:xfrm>
          <a:prstGeom prst="rect">
            <a:avLst/>
          </a:prstGeom>
        </p:spPr>
      </p:pic>
    </p:spTree>
    <p:extLst>
      <p:ext uri="{BB962C8B-B14F-4D97-AF65-F5344CB8AC3E}">
        <p14:creationId xmlns:p14="http://schemas.microsoft.com/office/powerpoint/2010/main" val="1267011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29043-62FC-7899-AB1D-2FA95A1FE91E}"/>
            </a:ext>
          </a:extLst>
        </p:cNvPr>
        <p:cNvGrpSpPr/>
        <p:nvPr/>
      </p:nvGrpSpPr>
      <p:grpSpPr>
        <a:xfrm>
          <a:off x="0" y="0"/>
          <a:ext cx="0" cy="0"/>
          <a:chOff x="0" y="0"/>
          <a:chExt cx="0" cy="0"/>
        </a:xfrm>
      </p:grpSpPr>
      <p:pic>
        <p:nvPicPr>
          <p:cNvPr id="9" name="Obraz 8" descr="Obraz zawierający krąg, zrzut ekranu, tekst, Czcionka&#10;&#10;Opis wygenerowany automatycznie">
            <a:extLst>
              <a:ext uri="{FF2B5EF4-FFF2-40B4-BE49-F238E27FC236}">
                <a16:creationId xmlns:a16="http://schemas.microsoft.com/office/drawing/2014/main" id="{FD7525B9-AD8F-A0F5-AB2B-202FACF3B9BB}"/>
              </a:ext>
            </a:extLst>
          </p:cNvPr>
          <p:cNvPicPr>
            <a:picLocks noChangeAspect="1"/>
          </p:cNvPicPr>
          <p:nvPr/>
        </p:nvPicPr>
        <p:blipFill>
          <a:blip r:embed="rId3">
            <a:extLst>
              <a:ext uri="{28A0092B-C50C-407E-A947-70E740481C1C}">
                <a14:useLocalDpi xmlns:a14="http://schemas.microsoft.com/office/drawing/2010/main" val="0"/>
              </a:ext>
            </a:extLst>
          </a:blip>
          <a:srcRect l="6731" t="11218" r="6731" b="2243"/>
          <a:stretch/>
        </p:blipFill>
        <p:spPr>
          <a:xfrm>
            <a:off x="0" y="-169334"/>
            <a:ext cx="12192000" cy="6858000"/>
          </a:xfrm>
          <a:prstGeom prst="rect">
            <a:avLst/>
          </a:prstGeom>
        </p:spPr>
      </p:pic>
    </p:spTree>
    <p:extLst>
      <p:ext uri="{BB962C8B-B14F-4D97-AF65-F5344CB8AC3E}">
        <p14:creationId xmlns:p14="http://schemas.microsoft.com/office/powerpoint/2010/main" val="578384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32727E-FC45-8A44-CBB4-C65B1A51ABFD}"/>
              </a:ext>
            </a:extLst>
          </p:cNvPr>
          <p:cNvSpPr>
            <a:spLocks noGrp="1"/>
          </p:cNvSpPr>
          <p:nvPr>
            <p:ph type="title"/>
          </p:nvPr>
        </p:nvSpPr>
        <p:spPr/>
        <p:txBody>
          <a:bodyPr/>
          <a:lstStyle/>
          <a:p>
            <a:r>
              <a:rPr lang="pl-PL" dirty="0"/>
              <a:t>Przykład: metoda sokratejska</a:t>
            </a:r>
            <a:endParaRPr lang="en-US" dirty="0"/>
          </a:p>
        </p:txBody>
      </p:sp>
      <p:pic>
        <p:nvPicPr>
          <p:cNvPr id="5" name="Symbol zastępczy zawartości 4" descr="Obraz zawierający obraz, muzeum, sztuka, mitologia&#10;&#10;Opis wygenerowany automatycznie">
            <a:extLst>
              <a:ext uri="{FF2B5EF4-FFF2-40B4-BE49-F238E27FC236}">
                <a16:creationId xmlns:a16="http://schemas.microsoft.com/office/drawing/2014/main" id="{486C81D2-4ADB-D828-FBC7-9792B09DAC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3921"/>
          <a:stretch/>
        </p:blipFill>
        <p:spPr>
          <a:xfrm>
            <a:off x="0" y="0"/>
            <a:ext cx="12192000" cy="6858000"/>
          </a:xfrm>
        </p:spPr>
      </p:pic>
      <p:sp>
        <p:nvSpPr>
          <p:cNvPr id="3" name="Tytuł 1">
            <a:extLst>
              <a:ext uri="{FF2B5EF4-FFF2-40B4-BE49-F238E27FC236}">
                <a16:creationId xmlns:a16="http://schemas.microsoft.com/office/drawing/2014/main" id="{56D8A080-75C0-BE30-02E8-2F82779D731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pl-PL" dirty="0">
                <a:solidFill>
                  <a:schemeClr val="bg1">
                    <a:lumMod val="95000"/>
                  </a:schemeClr>
                </a:solidFill>
              </a:rPr>
              <a:t>Po co nam metodyka?</a:t>
            </a:r>
            <a:endParaRPr lang="en-US" dirty="0">
              <a:solidFill>
                <a:schemeClr val="bg1">
                  <a:lumMod val="95000"/>
                </a:schemeClr>
              </a:solidFill>
            </a:endParaRPr>
          </a:p>
        </p:txBody>
      </p:sp>
    </p:spTree>
    <p:extLst>
      <p:ext uri="{BB962C8B-B14F-4D97-AF65-F5344CB8AC3E}">
        <p14:creationId xmlns:p14="http://schemas.microsoft.com/office/powerpoint/2010/main" val="2174694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16EF3EA-0AFF-63EB-E8AF-15994DFBB3CF}"/>
              </a:ext>
            </a:extLst>
          </p:cNvPr>
          <p:cNvPicPr>
            <a:picLocks noChangeAspect="1"/>
          </p:cNvPicPr>
          <p:nvPr/>
        </p:nvPicPr>
        <p:blipFill>
          <a:blip r:embed="rId3"/>
          <a:stretch>
            <a:fillRect/>
          </a:stretch>
        </p:blipFill>
        <p:spPr>
          <a:xfrm>
            <a:off x="2106769" y="152586"/>
            <a:ext cx="8383580" cy="6067910"/>
          </a:xfrm>
          <a:prstGeom prst="rect">
            <a:avLst/>
          </a:prstGeom>
        </p:spPr>
      </p:pic>
      <p:graphicFrame>
        <p:nvGraphicFramePr>
          <p:cNvPr id="3" name="Tabela 2">
            <a:extLst>
              <a:ext uri="{FF2B5EF4-FFF2-40B4-BE49-F238E27FC236}">
                <a16:creationId xmlns:a16="http://schemas.microsoft.com/office/drawing/2014/main" id="{F38D5897-B571-7400-E23C-976D91990ED3}"/>
              </a:ext>
            </a:extLst>
          </p:cNvPr>
          <p:cNvGraphicFramePr>
            <a:graphicFrameLocks noGrp="1"/>
          </p:cNvGraphicFramePr>
          <p:nvPr>
            <p:extLst>
              <p:ext uri="{D42A27DB-BD31-4B8C-83A1-F6EECF244321}">
                <p14:modId xmlns:p14="http://schemas.microsoft.com/office/powerpoint/2010/main" val="2665036542"/>
              </p:ext>
            </p:extLst>
          </p:nvPr>
        </p:nvGraphicFramePr>
        <p:xfrm>
          <a:off x="2355209" y="3526851"/>
          <a:ext cx="7886700" cy="2499360"/>
        </p:xfrm>
        <a:graphic>
          <a:graphicData uri="http://schemas.openxmlformats.org/drawingml/2006/table">
            <a:tbl>
              <a:tblPr>
                <a:tableStyleId>{3C2FFA5D-87B4-456A-9821-1D502468CF0F}</a:tableStyleId>
              </a:tblPr>
              <a:tblGrid>
                <a:gridCol w="3347434">
                  <a:extLst>
                    <a:ext uri="{9D8B030D-6E8A-4147-A177-3AD203B41FA5}">
                      <a16:colId xmlns:a16="http://schemas.microsoft.com/office/drawing/2014/main" val="935426719"/>
                    </a:ext>
                  </a:extLst>
                </a:gridCol>
                <a:gridCol w="2356834">
                  <a:extLst>
                    <a:ext uri="{9D8B030D-6E8A-4147-A177-3AD203B41FA5}">
                      <a16:colId xmlns:a16="http://schemas.microsoft.com/office/drawing/2014/main" val="2437727547"/>
                    </a:ext>
                  </a:extLst>
                </a:gridCol>
                <a:gridCol w="2182432">
                  <a:extLst>
                    <a:ext uri="{9D8B030D-6E8A-4147-A177-3AD203B41FA5}">
                      <a16:colId xmlns:a16="http://schemas.microsoft.com/office/drawing/2014/main" val="1524044000"/>
                    </a:ext>
                  </a:extLst>
                </a:gridCol>
              </a:tblGrid>
              <a:tr h="0">
                <a:tc>
                  <a:txBody>
                    <a:bodyPr/>
                    <a:lstStyle/>
                    <a:p>
                      <a:pPr>
                        <a:buNone/>
                      </a:pPr>
                      <a:r>
                        <a:rPr lang="pl-PL" sz="1600" b="1" dirty="0"/>
                        <a:t>Wskaźnik</a:t>
                      </a:r>
                      <a:endParaRPr lang="pl-PL" sz="1600" dirty="0"/>
                    </a:p>
                  </a:txBody>
                  <a:tcPr anchor="ctr"/>
                </a:tc>
                <a:tc>
                  <a:txBody>
                    <a:bodyPr/>
                    <a:lstStyle/>
                    <a:p>
                      <a:pPr>
                        <a:buNone/>
                      </a:pPr>
                      <a:r>
                        <a:rPr lang="pl-PL" sz="1600" b="1"/>
                        <a:t>AI Tutor</a:t>
                      </a:r>
                      <a:endParaRPr lang="pl-PL" sz="1600"/>
                    </a:p>
                  </a:txBody>
                  <a:tcPr anchor="ctr"/>
                </a:tc>
                <a:tc>
                  <a:txBody>
                    <a:bodyPr/>
                    <a:lstStyle/>
                    <a:p>
                      <a:pPr>
                        <a:buNone/>
                      </a:pPr>
                      <a:r>
                        <a:rPr lang="pl-PL" sz="1600" b="1"/>
                        <a:t>Aktywna lekcja</a:t>
                      </a:r>
                      <a:endParaRPr lang="pl-PL" sz="1600"/>
                    </a:p>
                  </a:txBody>
                  <a:tcPr anchor="ctr"/>
                </a:tc>
                <a:extLst>
                  <a:ext uri="{0D108BD9-81ED-4DB2-BD59-A6C34878D82A}">
                    <a16:rowId xmlns:a16="http://schemas.microsoft.com/office/drawing/2014/main" val="1962233153"/>
                  </a:ext>
                </a:extLst>
              </a:tr>
              <a:tr h="0">
                <a:tc>
                  <a:txBody>
                    <a:bodyPr/>
                    <a:lstStyle/>
                    <a:p>
                      <a:pPr>
                        <a:buNone/>
                      </a:pPr>
                      <a:r>
                        <a:rPr lang="pl-PL" sz="1600" b="0"/>
                        <a:t>Przyrost wiedzy (post-test)</a:t>
                      </a:r>
                    </a:p>
                  </a:txBody>
                  <a:tcPr anchor="ctr"/>
                </a:tc>
                <a:tc>
                  <a:txBody>
                    <a:bodyPr/>
                    <a:lstStyle/>
                    <a:p>
                      <a:pPr>
                        <a:buNone/>
                      </a:pPr>
                      <a:r>
                        <a:rPr lang="pl-PL" sz="1600" b="0" dirty="0"/>
                        <a:t>+1,75 pkt</a:t>
                      </a:r>
                    </a:p>
                  </a:txBody>
                  <a:tcPr anchor="ctr"/>
                </a:tc>
                <a:tc>
                  <a:txBody>
                    <a:bodyPr/>
                    <a:lstStyle/>
                    <a:p>
                      <a:pPr>
                        <a:buNone/>
                      </a:pPr>
                      <a:r>
                        <a:rPr lang="pl-PL" sz="1600"/>
                        <a:t>+0,75 pkt</a:t>
                      </a:r>
                    </a:p>
                  </a:txBody>
                  <a:tcPr anchor="ctr"/>
                </a:tc>
                <a:extLst>
                  <a:ext uri="{0D108BD9-81ED-4DB2-BD59-A6C34878D82A}">
                    <a16:rowId xmlns:a16="http://schemas.microsoft.com/office/drawing/2014/main" val="1578903335"/>
                  </a:ext>
                </a:extLst>
              </a:tr>
              <a:tr h="0">
                <a:tc>
                  <a:txBody>
                    <a:bodyPr/>
                    <a:lstStyle/>
                    <a:p>
                      <a:pPr>
                        <a:buNone/>
                      </a:pPr>
                      <a:r>
                        <a:rPr lang="pl-PL" sz="1600" b="0"/>
                        <a:t>Średni czas pracy</a:t>
                      </a:r>
                    </a:p>
                  </a:txBody>
                  <a:tcPr anchor="ctr"/>
                </a:tc>
                <a:tc>
                  <a:txBody>
                    <a:bodyPr/>
                    <a:lstStyle/>
                    <a:p>
                      <a:pPr>
                        <a:buNone/>
                      </a:pPr>
                      <a:r>
                        <a:rPr lang="pl-PL" sz="1600"/>
                        <a:t>49 min</a:t>
                      </a:r>
                    </a:p>
                  </a:txBody>
                  <a:tcPr anchor="ctr"/>
                </a:tc>
                <a:tc>
                  <a:txBody>
                    <a:bodyPr/>
                    <a:lstStyle/>
                    <a:p>
                      <a:pPr>
                        <a:buNone/>
                      </a:pPr>
                      <a:r>
                        <a:rPr lang="pl-PL" sz="1600"/>
                        <a:t>60 min</a:t>
                      </a:r>
                    </a:p>
                  </a:txBody>
                  <a:tcPr anchor="ctr"/>
                </a:tc>
                <a:extLst>
                  <a:ext uri="{0D108BD9-81ED-4DB2-BD59-A6C34878D82A}">
                    <a16:rowId xmlns:a16="http://schemas.microsoft.com/office/drawing/2014/main" val="553086948"/>
                  </a:ext>
                </a:extLst>
              </a:tr>
              <a:tr h="0">
                <a:tc>
                  <a:txBody>
                    <a:bodyPr/>
                    <a:lstStyle/>
                    <a:p>
                      <a:pPr>
                        <a:buNone/>
                      </a:pPr>
                      <a:r>
                        <a:rPr lang="pl-PL" sz="1600" b="0"/>
                        <a:t>Zaangażowanie</a:t>
                      </a:r>
                    </a:p>
                  </a:txBody>
                  <a:tcPr anchor="ctr"/>
                </a:tc>
                <a:tc>
                  <a:txBody>
                    <a:bodyPr/>
                    <a:lstStyle/>
                    <a:p>
                      <a:pPr>
                        <a:buNone/>
                      </a:pPr>
                      <a:r>
                        <a:rPr lang="pl-PL" sz="1600"/>
                        <a:t>4,1/5</a:t>
                      </a:r>
                    </a:p>
                  </a:txBody>
                  <a:tcPr anchor="ctr"/>
                </a:tc>
                <a:tc>
                  <a:txBody>
                    <a:bodyPr/>
                    <a:lstStyle/>
                    <a:p>
                      <a:pPr>
                        <a:buNone/>
                      </a:pPr>
                      <a:r>
                        <a:rPr lang="pl-PL" sz="1600"/>
                        <a:t>3,6/5</a:t>
                      </a:r>
                    </a:p>
                  </a:txBody>
                  <a:tcPr anchor="ctr"/>
                </a:tc>
                <a:extLst>
                  <a:ext uri="{0D108BD9-81ED-4DB2-BD59-A6C34878D82A}">
                    <a16:rowId xmlns:a16="http://schemas.microsoft.com/office/drawing/2014/main" val="2949747148"/>
                  </a:ext>
                </a:extLst>
              </a:tr>
              <a:tr h="0">
                <a:tc>
                  <a:txBody>
                    <a:bodyPr/>
                    <a:lstStyle/>
                    <a:p>
                      <a:pPr>
                        <a:buNone/>
                      </a:pPr>
                      <a:r>
                        <a:rPr lang="pl-PL" sz="1600" b="0" dirty="0"/>
                        <a:t>Motywacja przy trudnych zadaniach</a:t>
                      </a:r>
                    </a:p>
                  </a:txBody>
                  <a:tcPr anchor="ctr"/>
                </a:tc>
                <a:tc>
                  <a:txBody>
                    <a:bodyPr/>
                    <a:lstStyle/>
                    <a:p>
                      <a:pPr>
                        <a:buNone/>
                      </a:pPr>
                      <a:r>
                        <a:rPr lang="pl-PL" sz="1600" dirty="0"/>
                        <a:t>3,4/5</a:t>
                      </a:r>
                    </a:p>
                  </a:txBody>
                  <a:tcPr anchor="ctr"/>
                </a:tc>
                <a:tc>
                  <a:txBody>
                    <a:bodyPr/>
                    <a:lstStyle/>
                    <a:p>
                      <a:pPr>
                        <a:buNone/>
                      </a:pPr>
                      <a:r>
                        <a:rPr lang="pl-PL" sz="1600"/>
                        <a:t>3,1/5</a:t>
                      </a:r>
                    </a:p>
                  </a:txBody>
                  <a:tcPr anchor="ctr"/>
                </a:tc>
                <a:extLst>
                  <a:ext uri="{0D108BD9-81ED-4DB2-BD59-A6C34878D82A}">
                    <a16:rowId xmlns:a16="http://schemas.microsoft.com/office/drawing/2014/main" val="3490035293"/>
                  </a:ext>
                </a:extLst>
              </a:tr>
              <a:tr h="0">
                <a:tc>
                  <a:txBody>
                    <a:bodyPr/>
                    <a:lstStyle/>
                    <a:p>
                      <a:pPr>
                        <a:buNone/>
                      </a:pPr>
                      <a:r>
                        <a:rPr lang="pl-PL" sz="1600" b="0" dirty="0"/>
                        <a:t>Satysfakcja z lekcji </a:t>
                      </a:r>
                    </a:p>
                    <a:p>
                      <a:pPr>
                        <a:buNone/>
                      </a:pPr>
                      <a:r>
                        <a:rPr lang="pl-PL" sz="1600" b="0" dirty="0"/>
                        <a:t>i </a:t>
                      </a:r>
                      <a:r>
                        <a:rPr lang="pl-PL" sz="1600" b="0" dirty="0" err="1"/>
                        <a:t>growth</a:t>
                      </a:r>
                      <a:r>
                        <a:rPr lang="pl-PL" sz="1600" b="0" dirty="0"/>
                        <a:t> </a:t>
                      </a:r>
                      <a:r>
                        <a:rPr lang="pl-PL" sz="1600" b="0" dirty="0" err="1"/>
                        <a:t>mindset</a:t>
                      </a:r>
                      <a:endParaRPr lang="pl-PL" sz="1600" b="0" dirty="0"/>
                    </a:p>
                  </a:txBody>
                  <a:tcPr anchor="ctr"/>
                </a:tc>
                <a:tc>
                  <a:txBody>
                    <a:bodyPr/>
                    <a:lstStyle/>
                    <a:p>
                      <a:pPr>
                        <a:buNone/>
                      </a:pPr>
                      <a:r>
                        <a:rPr lang="pl-PL" sz="1600"/>
                        <a:t>brak różnic</a:t>
                      </a:r>
                    </a:p>
                  </a:txBody>
                  <a:tcPr anchor="ctr"/>
                </a:tc>
                <a:tc>
                  <a:txBody>
                    <a:bodyPr/>
                    <a:lstStyle/>
                    <a:p>
                      <a:pPr>
                        <a:buNone/>
                      </a:pPr>
                      <a:r>
                        <a:rPr lang="pl-PL" sz="1600" dirty="0"/>
                        <a:t>brak różnic</a:t>
                      </a:r>
                    </a:p>
                  </a:txBody>
                  <a:tcPr anchor="ctr"/>
                </a:tc>
                <a:extLst>
                  <a:ext uri="{0D108BD9-81ED-4DB2-BD59-A6C34878D82A}">
                    <a16:rowId xmlns:a16="http://schemas.microsoft.com/office/drawing/2014/main" val="4158160721"/>
                  </a:ext>
                </a:extLst>
              </a:tr>
            </a:tbl>
          </a:graphicData>
        </a:graphic>
      </p:graphicFrame>
    </p:spTree>
    <p:extLst>
      <p:ext uri="{BB962C8B-B14F-4D97-AF65-F5344CB8AC3E}">
        <p14:creationId xmlns:p14="http://schemas.microsoft.com/office/powerpoint/2010/main" val="338561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607F7F40-1F65-11AE-1FDD-90A5009E0421}"/>
              </a:ext>
            </a:extLst>
          </p:cNvPr>
          <p:cNvGrpSpPr>
            <a:grpSpLocks noGrp="1" noUngrp="1" noRot="1" noMove="1" noResize="1"/>
          </p:cNvGrpSpPr>
          <p:nvPr/>
        </p:nvGrpSpPr>
        <p:grpSpPr>
          <a:xfrm>
            <a:off x="2133600" y="228600"/>
            <a:ext cx="8128000" cy="5232400"/>
            <a:chOff x="3200400" y="342900"/>
            <a:chExt cx="12192000" cy="7848600"/>
          </a:xfrm>
        </p:grpSpPr>
        <p:sp>
          <p:nvSpPr>
            <p:cNvPr id="9" name="Prostokąt 8">
              <a:extLst>
                <a:ext uri="{FF2B5EF4-FFF2-40B4-BE49-F238E27FC236}">
                  <a16:creationId xmlns:a16="http://schemas.microsoft.com/office/drawing/2014/main" id="{B50A3232-F362-DBF4-3B62-1AFB0760BD41}"/>
                </a:ext>
              </a:extLst>
            </p:cNvPr>
            <p:cNvSpPr>
              <a:spLocks noGrp="1" noRot="1" noMove="1" noResize="1" noEditPoints="1" noAdjustHandles="1" noChangeArrowheads="1" noChangeShapeType="1"/>
            </p:cNvSpPr>
            <p:nvPr/>
          </p:nvSpPr>
          <p:spPr>
            <a:xfrm>
              <a:off x="3429000" y="571500"/>
              <a:ext cx="11734800" cy="73914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200" dirty="0"/>
                <a:t>Gr</a:t>
              </a:r>
              <a:endParaRPr lang="en-US" sz="1200" dirty="0"/>
            </a:p>
          </p:txBody>
        </p:sp>
        <p:cxnSp>
          <p:nvCxnSpPr>
            <p:cNvPr id="3" name="Łącznik prosty ze strzałką 2">
              <a:extLst>
                <a:ext uri="{FF2B5EF4-FFF2-40B4-BE49-F238E27FC236}">
                  <a16:creationId xmlns:a16="http://schemas.microsoft.com/office/drawing/2014/main" id="{A4A9EBB2-009D-8231-18BD-ECBCC3A01363}"/>
                </a:ext>
              </a:extLst>
            </p:cNvPr>
            <p:cNvCxnSpPr>
              <a:cxnSpLocks noGrp="1" noRot="1" noMove="1" noResize="1" noEditPoints="1" noAdjustHandles="1" noChangeArrowheads="1" noChangeShapeType="1"/>
            </p:cNvCxnSpPr>
            <p:nvPr/>
          </p:nvCxnSpPr>
          <p:spPr>
            <a:xfrm flipH="1">
              <a:off x="9220200" y="342900"/>
              <a:ext cx="76200" cy="7848600"/>
            </a:xfrm>
            <a:prstGeom prst="straightConnector1">
              <a:avLst/>
            </a:prstGeom>
            <a:ln w="47625">
              <a:solidFill>
                <a:schemeClr val="accent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 name="Łącznik prosty ze strzałką 5">
              <a:extLst>
                <a:ext uri="{FF2B5EF4-FFF2-40B4-BE49-F238E27FC236}">
                  <a16:creationId xmlns:a16="http://schemas.microsoft.com/office/drawing/2014/main" id="{013EE217-FCDD-2C6F-EF11-115B9BE56982}"/>
                </a:ext>
              </a:extLst>
            </p:cNvPr>
            <p:cNvCxnSpPr>
              <a:cxnSpLocks/>
            </p:cNvCxnSpPr>
            <p:nvPr/>
          </p:nvCxnSpPr>
          <p:spPr>
            <a:xfrm flipH="1">
              <a:off x="3200400" y="4229100"/>
              <a:ext cx="12192000" cy="0"/>
            </a:xfrm>
            <a:prstGeom prst="straightConnector1">
              <a:avLst/>
            </a:prstGeom>
            <a:ln w="47625">
              <a:solidFill>
                <a:schemeClr val="accent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pole tekstowe 12">
              <a:extLst>
                <a:ext uri="{FF2B5EF4-FFF2-40B4-BE49-F238E27FC236}">
                  <a16:creationId xmlns:a16="http://schemas.microsoft.com/office/drawing/2014/main" id="{3FE01726-9F5B-4769-AB45-BC64438F0C9B}"/>
                </a:ext>
              </a:extLst>
            </p:cNvPr>
            <p:cNvSpPr txBox="1">
              <a:spLocks noGrp="1" noRot="1" noMove="1" noResize="1" noEditPoints="1" noAdjustHandles="1" noChangeArrowheads="1" noChangeShapeType="1"/>
            </p:cNvSpPr>
            <p:nvPr/>
          </p:nvSpPr>
          <p:spPr>
            <a:xfrm>
              <a:off x="3505200" y="3726012"/>
              <a:ext cx="2224647" cy="922658"/>
            </a:xfrm>
            <a:prstGeom prst="rect">
              <a:avLst/>
            </a:prstGeom>
            <a:noFill/>
          </p:spPr>
          <p:txBody>
            <a:bodyPr wrap="none" rtlCol="0">
              <a:spAutoFit/>
            </a:bodyPr>
            <a:lstStyle/>
            <a:p>
              <a:pPr>
                <a:lnSpc>
                  <a:spcPct val="150000"/>
                </a:lnSpc>
              </a:pPr>
              <a:r>
                <a:rPr lang="pl-PL" sz="1200" dirty="0"/>
                <a:t>Małe zagrożenie </a:t>
              </a:r>
            </a:p>
            <a:p>
              <a:pPr>
                <a:lnSpc>
                  <a:spcPct val="150000"/>
                </a:lnSpc>
              </a:pPr>
              <a:r>
                <a:rPr lang="pl-PL" sz="1200" dirty="0"/>
                <a:t>dla nauczycieli</a:t>
              </a:r>
              <a:endParaRPr lang="en-US" sz="1200" dirty="0"/>
            </a:p>
          </p:txBody>
        </p:sp>
        <p:sp>
          <p:nvSpPr>
            <p:cNvPr id="14" name="pole tekstowe 13">
              <a:extLst>
                <a:ext uri="{FF2B5EF4-FFF2-40B4-BE49-F238E27FC236}">
                  <a16:creationId xmlns:a16="http://schemas.microsoft.com/office/drawing/2014/main" id="{A8A16B8C-4F5F-BD6A-D8F4-4807EC76B4D0}"/>
                </a:ext>
              </a:extLst>
            </p:cNvPr>
            <p:cNvSpPr txBox="1">
              <a:spLocks noGrp="1" noRot="1" noMove="1" noResize="1" noEditPoints="1" noAdjustHandles="1" noChangeArrowheads="1" noChangeShapeType="1"/>
            </p:cNvSpPr>
            <p:nvPr/>
          </p:nvSpPr>
          <p:spPr>
            <a:xfrm>
              <a:off x="12749883" y="3864512"/>
              <a:ext cx="2205411" cy="784158"/>
            </a:xfrm>
            <a:prstGeom prst="rect">
              <a:avLst/>
            </a:prstGeom>
            <a:noFill/>
          </p:spPr>
          <p:txBody>
            <a:bodyPr wrap="none" rtlCol="0">
              <a:spAutoFit/>
            </a:bodyPr>
            <a:lstStyle/>
            <a:p>
              <a:pPr algn="r"/>
              <a:r>
                <a:rPr lang="pl-PL" sz="1200" dirty="0"/>
                <a:t>Duże zagrożenie</a:t>
              </a:r>
            </a:p>
            <a:p>
              <a:pPr algn="r">
                <a:lnSpc>
                  <a:spcPct val="150000"/>
                </a:lnSpc>
              </a:pPr>
              <a:r>
                <a:rPr lang="pl-PL" sz="1200" dirty="0"/>
                <a:t>dla nauczycieli</a:t>
              </a:r>
              <a:endParaRPr lang="en-US" sz="1200" dirty="0"/>
            </a:p>
          </p:txBody>
        </p:sp>
        <p:sp>
          <p:nvSpPr>
            <p:cNvPr id="15" name="pole tekstowe 14">
              <a:extLst>
                <a:ext uri="{FF2B5EF4-FFF2-40B4-BE49-F238E27FC236}">
                  <a16:creationId xmlns:a16="http://schemas.microsoft.com/office/drawing/2014/main" id="{45F08677-16B1-0AD7-1DDC-16B5B5B6493D}"/>
                </a:ext>
              </a:extLst>
            </p:cNvPr>
            <p:cNvSpPr txBox="1">
              <a:spLocks noGrp="1" noRot="1" noMove="1" noResize="1" noEditPoints="1" noAdjustHandles="1" noChangeArrowheads="1" noChangeShapeType="1"/>
            </p:cNvSpPr>
            <p:nvPr/>
          </p:nvSpPr>
          <p:spPr>
            <a:xfrm>
              <a:off x="7120425" y="654755"/>
              <a:ext cx="4222791" cy="415499"/>
            </a:xfrm>
            <a:prstGeom prst="rect">
              <a:avLst/>
            </a:prstGeom>
            <a:noFill/>
          </p:spPr>
          <p:txBody>
            <a:bodyPr wrap="none" rtlCol="0">
              <a:spAutoFit/>
            </a:bodyPr>
            <a:lstStyle/>
            <a:p>
              <a:pPr algn="ctr"/>
              <a:r>
                <a:rPr lang="pl-PL" sz="1200" dirty="0"/>
                <a:t>Duże zagrożenie   dla ucznia           </a:t>
              </a:r>
              <a:endParaRPr lang="en-US" sz="1200" dirty="0"/>
            </a:p>
          </p:txBody>
        </p:sp>
        <p:sp>
          <p:nvSpPr>
            <p:cNvPr id="16" name="pole tekstowe 15">
              <a:extLst>
                <a:ext uri="{FF2B5EF4-FFF2-40B4-BE49-F238E27FC236}">
                  <a16:creationId xmlns:a16="http://schemas.microsoft.com/office/drawing/2014/main" id="{FEE8B41C-554B-A9C1-176F-4B36BFACF178}"/>
                </a:ext>
              </a:extLst>
            </p:cNvPr>
            <p:cNvSpPr txBox="1">
              <a:spLocks noGrp="1" noRot="1" noMove="1" noResize="1" noEditPoints="1" noAdjustHandles="1" noChangeArrowheads="1" noChangeShapeType="1"/>
            </p:cNvSpPr>
            <p:nvPr/>
          </p:nvSpPr>
          <p:spPr>
            <a:xfrm>
              <a:off x="7033218" y="7517369"/>
              <a:ext cx="4181915" cy="415499"/>
            </a:xfrm>
            <a:prstGeom prst="rect">
              <a:avLst/>
            </a:prstGeom>
            <a:noFill/>
          </p:spPr>
          <p:txBody>
            <a:bodyPr wrap="none" rtlCol="0">
              <a:spAutoFit/>
            </a:bodyPr>
            <a:lstStyle/>
            <a:p>
              <a:pPr algn="ctr"/>
              <a:r>
                <a:rPr lang="pl-PL" sz="1200" dirty="0"/>
                <a:t>Małe zagrożenie     dla ucznia         </a:t>
              </a:r>
              <a:endParaRPr lang="en-US" sz="1200" dirty="0"/>
            </a:p>
          </p:txBody>
        </p:sp>
      </p:grpSp>
      <p:sp>
        <p:nvSpPr>
          <p:cNvPr id="23" name="Prostokąt: zaokrąglone rogi 22">
            <a:extLst>
              <a:ext uri="{FF2B5EF4-FFF2-40B4-BE49-F238E27FC236}">
                <a16:creationId xmlns:a16="http://schemas.microsoft.com/office/drawing/2014/main" id="{F916AE54-F464-85DC-06CE-526AC74FF3A8}"/>
              </a:ext>
            </a:extLst>
          </p:cNvPr>
          <p:cNvSpPr/>
          <p:nvPr/>
        </p:nvSpPr>
        <p:spPr>
          <a:xfrm>
            <a:off x="6578600" y="725831"/>
            <a:ext cx="3149600" cy="1741215"/>
          </a:xfrm>
          <a:prstGeom prst="roundRect">
            <a:avLst>
              <a:gd name="adj" fmla="val 5831"/>
            </a:avLst>
          </a:prstGeom>
          <a:solidFill>
            <a:srgbClr val="FF00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867" dirty="0"/>
              <a:t>Strefa wysokiego ryzyka</a:t>
            </a:r>
            <a:endParaRPr lang="en-US" sz="1867" dirty="0"/>
          </a:p>
        </p:txBody>
      </p:sp>
      <p:sp>
        <p:nvSpPr>
          <p:cNvPr id="24" name="Prostokąt: zaokrąglone rogi 23">
            <a:extLst>
              <a:ext uri="{FF2B5EF4-FFF2-40B4-BE49-F238E27FC236}">
                <a16:creationId xmlns:a16="http://schemas.microsoft.com/office/drawing/2014/main" id="{18B3C8B9-A540-A466-2260-7C734528AFC4}"/>
              </a:ext>
            </a:extLst>
          </p:cNvPr>
          <p:cNvSpPr/>
          <p:nvPr/>
        </p:nvSpPr>
        <p:spPr>
          <a:xfrm>
            <a:off x="2616200" y="3117965"/>
            <a:ext cx="3149600" cy="1741215"/>
          </a:xfrm>
          <a:prstGeom prst="roundRect">
            <a:avLst>
              <a:gd name="adj" fmla="val 5831"/>
            </a:avLst>
          </a:prstGeom>
          <a:solidFill>
            <a:schemeClr val="accent3">
              <a:lumMod val="75000"/>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867" dirty="0"/>
              <a:t>Strefa bezpieczna</a:t>
            </a:r>
            <a:endParaRPr lang="en-US" sz="1867" dirty="0"/>
          </a:p>
        </p:txBody>
      </p:sp>
      <p:sp>
        <p:nvSpPr>
          <p:cNvPr id="25" name="Prostokąt: zaokrąglone rogi 24">
            <a:extLst>
              <a:ext uri="{FF2B5EF4-FFF2-40B4-BE49-F238E27FC236}">
                <a16:creationId xmlns:a16="http://schemas.microsoft.com/office/drawing/2014/main" id="{E918F758-AA54-5412-0357-984423698D38}"/>
              </a:ext>
            </a:extLst>
          </p:cNvPr>
          <p:cNvSpPr/>
          <p:nvPr/>
        </p:nvSpPr>
        <p:spPr>
          <a:xfrm>
            <a:off x="6578600" y="3073346"/>
            <a:ext cx="3149600" cy="1741215"/>
          </a:xfrm>
          <a:prstGeom prst="roundRect">
            <a:avLst>
              <a:gd name="adj" fmla="val 5831"/>
            </a:avLst>
          </a:prstGeom>
          <a:solidFill>
            <a:schemeClr val="accent1">
              <a:lumMod val="75000"/>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867" dirty="0"/>
              <a:t>Strefa transformacji</a:t>
            </a:r>
            <a:endParaRPr lang="en-US" sz="1867" dirty="0"/>
          </a:p>
        </p:txBody>
      </p:sp>
      <p:sp>
        <p:nvSpPr>
          <p:cNvPr id="26" name="Prostokąt: zaokrąglone rogi 25">
            <a:extLst>
              <a:ext uri="{FF2B5EF4-FFF2-40B4-BE49-F238E27FC236}">
                <a16:creationId xmlns:a16="http://schemas.microsoft.com/office/drawing/2014/main" id="{EAD6AA62-A27C-6B1A-2AE9-F8152FD189FE}"/>
              </a:ext>
            </a:extLst>
          </p:cNvPr>
          <p:cNvSpPr/>
          <p:nvPr/>
        </p:nvSpPr>
        <p:spPr>
          <a:xfrm>
            <a:off x="2616200" y="735785"/>
            <a:ext cx="3149600" cy="1741215"/>
          </a:xfrm>
          <a:prstGeom prst="roundRect">
            <a:avLst>
              <a:gd name="adj" fmla="val 5831"/>
            </a:avLst>
          </a:prstGeom>
          <a:solidFill>
            <a:schemeClr val="accent2">
              <a:lumMod val="50000"/>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867" dirty="0"/>
              <a:t>Strefa mgły</a:t>
            </a:r>
            <a:endParaRPr lang="en-US" sz="1867" dirty="0"/>
          </a:p>
        </p:txBody>
      </p:sp>
    </p:spTree>
    <p:extLst>
      <p:ext uri="{BB962C8B-B14F-4D97-AF65-F5344CB8AC3E}">
        <p14:creationId xmlns:p14="http://schemas.microsoft.com/office/powerpoint/2010/main" val="327938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0E90CF-491C-AFF5-2E47-A9E120F32188}"/>
              </a:ext>
            </a:extLst>
          </p:cNvPr>
          <p:cNvSpPr>
            <a:spLocks noGrp="1"/>
          </p:cNvSpPr>
          <p:nvPr>
            <p:ph type="title"/>
          </p:nvPr>
        </p:nvSpPr>
        <p:spPr/>
        <p:txBody>
          <a:bodyPr>
            <a:normAutofit/>
          </a:bodyPr>
          <a:lstStyle/>
          <a:p>
            <a:r>
              <a:rPr lang="pl-PL" sz="3200" dirty="0"/>
              <a:t>Moje zasady:</a:t>
            </a:r>
            <a:endParaRPr lang="en-US" sz="3200" dirty="0"/>
          </a:p>
        </p:txBody>
      </p:sp>
      <p:sp>
        <p:nvSpPr>
          <p:cNvPr id="3" name="Podtytuł 2">
            <a:extLst>
              <a:ext uri="{FF2B5EF4-FFF2-40B4-BE49-F238E27FC236}">
                <a16:creationId xmlns:a16="http://schemas.microsoft.com/office/drawing/2014/main" id="{95692C40-9637-650B-7C3A-789D3086766F}"/>
              </a:ext>
            </a:extLst>
          </p:cNvPr>
          <p:cNvSpPr>
            <a:spLocks noGrp="1"/>
          </p:cNvSpPr>
          <p:nvPr>
            <p:ph idx="1"/>
          </p:nvPr>
        </p:nvSpPr>
        <p:spPr>
          <a:xfrm>
            <a:off x="838200" y="1825625"/>
            <a:ext cx="11064240" cy="4351338"/>
          </a:xfrm>
        </p:spPr>
        <p:txBody>
          <a:bodyPr>
            <a:noAutofit/>
          </a:bodyPr>
          <a:lstStyle/>
          <a:p>
            <a:pPr marL="304815" indent="-304815">
              <a:lnSpc>
                <a:spcPct val="100000"/>
              </a:lnSpc>
              <a:spcAft>
                <a:spcPts val="600"/>
              </a:spcAft>
              <a:buFont typeface="Arial" panose="020B0604020202020204" pitchFamily="34" charset="0"/>
              <a:buChar char="•"/>
            </a:pPr>
            <a:r>
              <a:rPr lang="pl-PL" sz="2000" b="1" dirty="0"/>
              <a:t>Można używać AI</a:t>
            </a:r>
            <a:r>
              <a:rPr lang="pl-PL" sz="2000" dirty="0"/>
              <a:t>, jeśli jest to </a:t>
            </a:r>
            <a:r>
              <a:rPr lang="pl-PL" sz="2000" b="1" dirty="0"/>
              <a:t>udokumentowane</a:t>
            </a:r>
            <a:r>
              <a:rPr lang="pl-PL" sz="2000" dirty="0"/>
              <a:t> i nie narusza zasady </a:t>
            </a:r>
            <a:r>
              <a:rPr lang="pl-PL" sz="2000" b="1" dirty="0"/>
              <a:t>samodzielności</a:t>
            </a:r>
            <a:r>
              <a:rPr lang="pl-PL" sz="2000" dirty="0"/>
              <a:t> pracy/nauki. </a:t>
            </a:r>
          </a:p>
          <a:p>
            <a:pPr marL="304815" indent="-304815">
              <a:lnSpc>
                <a:spcPct val="100000"/>
              </a:lnSpc>
              <a:spcAft>
                <a:spcPts val="600"/>
              </a:spcAft>
              <a:buFont typeface="Arial" panose="020B0604020202020204" pitchFamily="34" charset="0"/>
              <a:buChar char="•"/>
            </a:pPr>
            <a:r>
              <a:rPr lang="pl-PL" sz="2000" dirty="0"/>
              <a:t>Daję sobie nadrzędne </a:t>
            </a:r>
            <a:r>
              <a:rPr lang="pl-PL" sz="2000" b="1" dirty="0"/>
              <a:t>prawo do weryfikacji</a:t>
            </a:r>
            <a:r>
              <a:rPr lang="pl-PL" sz="2000" dirty="0"/>
              <a:t> stopnia samodzielności pracy.</a:t>
            </a:r>
          </a:p>
          <a:p>
            <a:pPr marL="304815" indent="-304815">
              <a:lnSpc>
                <a:spcPct val="100000"/>
              </a:lnSpc>
              <a:spcAft>
                <a:spcPts val="600"/>
              </a:spcAft>
              <a:buFont typeface="Arial" panose="020B0604020202020204" pitchFamily="34" charset="0"/>
              <a:buChar char="•"/>
            </a:pPr>
            <a:r>
              <a:rPr lang="pl-PL" sz="2000" b="1" dirty="0"/>
              <a:t>Nie krytykuję</a:t>
            </a:r>
            <a:r>
              <a:rPr lang="pl-PL" sz="2000" dirty="0"/>
              <a:t>, ani </a:t>
            </a:r>
            <a:r>
              <a:rPr lang="pl-PL" sz="2000" b="1" dirty="0"/>
              <a:t>nie oceniam </a:t>
            </a:r>
            <a:r>
              <a:rPr lang="pl-PL" sz="2000" dirty="0"/>
              <a:t>tych, którzy zabraniają.</a:t>
            </a:r>
          </a:p>
          <a:p>
            <a:pPr marL="304815" indent="-304815">
              <a:lnSpc>
                <a:spcPct val="100000"/>
              </a:lnSpc>
              <a:spcAft>
                <a:spcPts val="600"/>
              </a:spcAft>
              <a:buFont typeface="Arial" panose="020B0604020202020204" pitchFamily="34" charset="0"/>
              <a:buChar char="•"/>
            </a:pPr>
            <a:r>
              <a:rPr lang="pl-PL" sz="2000" dirty="0"/>
              <a:t>Osoba używająca AI </a:t>
            </a:r>
            <a:r>
              <a:rPr lang="pl-PL" sz="2000" b="1" dirty="0"/>
              <a:t>odpowiada za wszelkie halucynacje, </a:t>
            </a:r>
            <a:r>
              <a:rPr lang="pl-PL" sz="2000" b="1" i="1" dirty="0" err="1"/>
              <a:t>biasy</a:t>
            </a:r>
            <a:r>
              <a:rPr lang="pl-PL" sz="2000" b="1" dirty="0"/>
              <a:t>, dezinformację</a:t>
            </a:r>
            <a:r>
              <a:rPr lang="pl-PL" sz="2000" dirty="0"/>
              <a:t>, którą wywoła tak, jakby stworzyła treści AI samodzielnie.</a:t>
            </a:r>
          </a:p>
          <a:p>
            <a:pPr marL="304815" indent="-304815">
              <a:lnSpc>
                <a:spcPct val="100000"/>
              </a:lnSpc>
              <a:spcAft>
                <a:spcPts val="600"/>
              </a:spcAft>
              <a:buFont typeface="Arial" panose="020B0604020202020204" pitchFamily="34" charset="0"/>
              <a:buChar char="•"/>
            </a:pPr>
            <a:r>
              <a:rPr lang="pl-PL" sz="2000" dirty="0"/>
              <a:t>Jasno </a:t>
            </a:r>
            <a:r>
              <a:rPr lang="pl-PL" sz="2000" b="1" dirty="0"/>
              <a:t>informuję o możliwościach</a:t>
            </a:r>
            <a:r>
              <a:rPr lang="pl-PL" sz="2000" dirty="0"/>
              <a:t> AI i </a:t>
            </a:r>
            <a:r>
              <a:rPr lang="pl-PL" sz="2000" b="1" dirty="0"/>
              <a:t>narzędziach</a:t>
            </a:r>
            <a:r>
              <a:rPr lang="pl-PL" sz="2000" dirty="0"/>
              <a:t> </a:t>
            </a:r>
            <a:r>
              <a:rPr lang="pl-PL" sz="2000" dirty="0" err="1"/>
              <a:t>GenAI</a:t>
            </a:r>
            <a:r>
              <a:rPr lang="pl-PL" sz="2000" dirty="0"/>
              <a:t> w danym przedmiocie czy temacie. </a:t>
            </a:r>
          </a:p>
          <a:p>
            <a:pPr marL="304815" indent="-304815">
              <a:lnSpc>
                <a:spcPct val="100000"/>
              </a:lnSpc>
              <a:spcAft>
                <a:spcPts val="600"/>
              </a:spcAft>
              <a:buFont typeface="Arial" panose="020B0604020202020204" pitchFamily="34" charset="0"/>
              <a:buChar char="•"/>
            </a:pPr>
            <a:r>
              <a:rPr lang="pl-PL" sz="2000" dirty="0"/>
              <a:t>Staram się przekazywać </a:t>
            </a:r>
            <a:r>
              <a:rPr lang="pl-PL" sz="2000" b="1" dirty="0"/>
              <a:t>najlepsze praktyki</a:t>
            </a:r>
            <a:r>
              <a:rPr lang="pl-PL" sz="2000" dirty="0"/>
              <a:t> i mówić o </a:t>
            </a:r>
            <a:r>
              <a:rPr lang="pl-PL" sz="2000" b="1" dirty="0"/>
              <a:t>zagrożeniach</a:t>
            </a:r>
            <a:r>
              <a:rPr lang="pl-PL" sz="2000" dirty="0"/>
              <a:t>.</a:t>
            </a:r>
            <a:endParaRPr lang="en-US" sz="2000" dirty="0"/>
          </a:p>
        </p:txBody>
      </p:sp>
    </p:spTree>
    <p:extLst>
      <p:ext uri="{BB962C8B-B14F-4D97-AF65-F5344CB8AC3E}">
        <p14:creationId xmlns:p14="http://schemas.microsoft.com/office/powerpoint/2010/main" val="42233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ytuł 1"/>
          <p:cNvSpPr>
            <a:spLocks noGrp="1"/>
          </p:cNvSpPr>
          <p:nvPr>
            <p:ph type="ctrTitle"/>
          </p:nvPr>
        </p:nvSpPr>
        <p:spPr>
          <a:xfrm>
            <a:off x="1524000" y="3765884"/>
            <a:ext cx="9144000" cy="1009721"/>
          </a:xfrm>
        </p:spPr>
        <p:txBody>
          <a:bodyPr/>
          <a:lstStyle/>
          <a:p>
            <a:r>
              <a:rPr lang="pl-PL" b="1" dirty="0">
                <a:solidFill>
                  <a:schemeClr val="accent5">
                    <a:lumMod val="50000"/>
                  </a:schemeClr>
                </a:solidFill>
              </a:rPr>
              <a:t>Dziękuję</a:t>
            </a:r>
          </a:p>
        </p:txBody>
      </p:sp>
      <p:sp>
        <p:nvSpPr>
          <p:cNvPr id="3" name="Podtytuł 2"/>
          <p:cNvSpPr>
            <a:spLocks noGrp="1"/>
          </p:cNvSpPr>
          <p:nvPr>
            <p:ph type="subTitle" idx="1"/>
          </p:nvPr>
        </p:nvSpPr>
        <p:spPr>
          <a:xfrm>
            <a:off x="1524000" y="4775606"/>
            <a:ext cx="9144000" cy="482194"/>
          </a:xfrm>
        </p:spPr>
        <p:txBody>
          <a:bodyPr/>
          <a:lstStyle/>
          <a:p>
            <a:r>
              <a:rPr lang="pl-PL" dirty="0"/>
              <a:t>linkedin.com/in/piotrmaczuga </a:t>
            </a:r>
          </a:p>
        </p:txBody>
      </p:sp>
      <p:pic>
        <p:nvPicPr>
          <p:cNvPr id="5" name="Obraz 4"/>
          <p:cNvPicPr>
            <a:picLocks noChangeAspect="1"/>
          </p:cNvPicPr>
          <p:nvPr/>
        </p:nvPicPr>
        <p:blipFill>
          <a:blip r:embed="rId3"/>
          <a:stretch>
            <a:fillRect/>
          </a:stretch>
        </p:blipFill>
        <p:spPr>
          <a:xfrm>
            <a:off x="6296758" y="6180747"/>
            <a:ext cx="1143488" cy="482194"/>
          </a:xfrm>
          <a:prstGeom prst="rect">
            <a:avLst/>
          </a:prstGeom>
        </p:spPr>
      </p:pic>
    </p:spTree>
    <p:extLst>
      <p:ext uri="{BB962C8B-B14F-4D97-AF65-F5344CB8AC3E}">
        <p14:creationId xmlns:p14="http://schemas.microsoft.com/office/powerpoint/2010/main" val="326343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Czcionka, plakat, design&#10;&#10;Zawartość wygenerowana przez sztuczną inteligencję może być niepoprawna.">
            <a:extLst>
              <a:ext uri="{FF2B5EF4-FFF2-40B4-BE49-F238E27FC236}">
                <a16:creationId xmlns:a16="http://schemas.microsoft.com/office/drawing/2014/main" id="{2CBA00CF-F245-D467-3E32-053FB6769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816" y="500861"/>
            <a:ext cx="3210368" cy="4589053"/>
          </a:xfrm>
          <a:prstGeom prst="rect">
            <a:avLst/>
          </a:prstGeom>
        </p:spPr>
      </p:pic>
      <p:sp>
        <p:nvSpPr>
          <p:cNvPr id="5" name="pole tekstowe 4">
            <a:extLst>
              <a:ext uri="{FF2B5EF4-FFF2-40B4-BE49-F238E27FC236}">
                <a16:creationId xmlns:a16="http://schemas.microsoft.com/office/drawing/2014/main" id="{EEAED201-DFFF-DCFE-2C50-5E990EAEB77B}"/>
              </a:ext>
            </a:extLst>
          </p:cNvPr>
          <p:cNvSpPr txBox="1"/>
          <p:nvPr/>
        </p:nvSpPr>
        <p:spPr>
          <a:xfrm>
            <a:off x="3049002" y="5355740"/>
            <a:ext cx="6093994" cy="646331"/>
          </a:xfrm>
          <a:prstGeom prst="rect">
            <a:avLst/>
          </a:prstGeom>
          <a:noFill/>
        </p:spPr>
        <p:txBody>
          <a:bodyPr wrap="square">
            <a:spAutoFit/>
          </a:bodyPr>
          <a:lstStyle/>
          <a:p>
            <a:r>
              <a:rPr lang="pl-PL" dirty="0" err="1"/>
              <a:t>Carr</a:t>
            </a:r>
            <a:r>
              <a:rPr lang="pl-PL" dirty="0"/>
              <a:t>, N. (2012). </a:t>
            </a:r>
            <a:r>
              <a:rPr lang="pl-PL" i="1" dirty="0"/>
              <a:t>Płytki umysł. Jak </a:t>
            </a:r>
            <a:r>
              <a:rPr lang="pl-PL" i="1" dirty="0" err="1"/>
              <a:t>internet</a:t>
            </a:r>
            <a:r>
              <a:rPr lang="pl-PL" i="1" dirty="0"/>
              <a:t> wpływa na nasz mózg</a:t>
            </a:r>
            <a:r>
              <a:rPr lang="pl-PL" dirty="0"/>
              <a:t> (tłum. A. Nowak). Wydawnictwo Helion.</a:t>
            </a:r>
            <a:endParaRPr lang="en-US" dirty="0"/>
          </a:p>
        </p:txBody>
      </p:sp>
      <p:sp>
        <p:nvSpPr>
          <p:cNvPr id="6" name="pole tekstowe 5">
            <a:extLst>
              <a:ext uri="{FF2B5EF4-FFF2-40B4-BE49-F238E27FC236}">
                <a16:creationId xmlns:a16="http://schemas.microsoft.com/office/drawing/2014/main" id="{03245439-CA0C-45D0-5EB7-937B4F4918B6}"/>
              </a:ext>
            </a:extLst>
          </p:cNvPr>
          <p:cNvSpPr txBox="1"/>
          <p:nvPr/>
        </p:nvSpPr>
        <p:spPr>
          <a:xfrm>
            <a:off x="875036" y="2158855"/>
            <a:ext cx="3251211" cy="1384995"/>
          </a:xfrm>
          <a:prstGeom prst="rect">
            <a:avLst/>
          </a:prstGeom>
          <a:noFill/>
        </p:spPr>
        <p:txBody>
          <a:bodyPr wrap="none" rtlCol="0">
            <a:spAutoFit/>
          </a:bodyPr>
          <a:lstStyle/>
          <a:p>
            <a:pPr algn="ctr"/>
            <a:r>
              <a:rPr lang="pl-PL" dirty="0"/>
              <a:t>Instrumentaliści:</a:t>
            </a:r>
          </a:p>
          <a:p>
            <a:pPr algn="ctr"/>
            <a:endParaRPr lang="pl-PL" dirty="0"/>
          </a:p>
          <a:p>
            <a:pPr algn="ctr"/>
            <a:r>
              <a:rPr lang="pl-PL" sz="2400" b="1" dirty="0"/>
              <a:t>Co możemy zrobić </a:t>
            </a:r>
          </a:p>
          <a:p>
            <a:pPr algn="ctr"/>
            <a:r>
              <a:rPr lang="pl-PL" sz="2400" b="1" dirty="0"/>
              <a:t>z technologią? </a:t>
            </a:r>
          </a:p>
        </p:txBody>
      </p:sp>
      <p:sp>
        <p:nvSpPr>
          <p:cNvPr id="7" name="pole tekstowe 6">
            <a:extLst>
              <a:ext uri="{FF2B5EF4-FFF2-40B4-BE49-F238E27FC236}">
                <a16:creationId xmlns:a16="http://schemas.microsoft.com/office/drawing/2014/main" id="{A211CE30-CDC0-E24F-81BE-5F324DE830EF}"/>
              </a:ext>
            </a:extLst>
          </p:cNvPr>
          <p:cNvSpPr txBox="1"/>
          <p:nvPr/>
        </p:nvSpPr>
        <p:spPr>
          <a:xfrm>
            <a:off x="8155037" y="2158855"/>
            <a:ext cx="3482042" cy="1384995"/>
          </a:xfrm>
          <a:prstGeom prst="rect">
            <a:avLst/>
          </a:prstGeom>
          <a:noFill/>
        </p:spPr>
        <p:txBody>
          <a:bodyPr wrap="none" rtlCol="0">
            <a:spAutoFit/>
          </a:bodyPr>
          <a:lstStyle/>
          <a:p>
            <a:pPr algn="ctr"/>
            <a:r>
              <a:rPr lang="pl-PL" dirty="0"/>
              <a:t>Determiniści:</a:t>
            </a:r>
          </a:p>
          <a:p>
            <a:pPr algn="ctr"/>
            <a:endParaRPr lang="pl-PL" dirty="0"/>
          </a:p>
          <a:p>
            <a:pPr algn="ctr"/>
            <a:r>
              <a:rPr lang="pl-PL" sz="2400" b="1" dirty="0"/>
              <a:t>Co technologia </a:t>
            </a:r>
          </a:p>
          <a:p>
            <a:pPr algn="ctr"/>
            <a:r>
              <a:rPr lang="pl-PL" sz="2400" b="1" dirty="0"/>
              <a:t>może zrobić z nami?</a:t>
            </a:r>
            <a:endParaRPr lang="en-US" b="1" dirty="0"/>
          </a:p>
        </p:txBody>
      </p:sp>
      <p:pic>
        <p:nvPicPr>
          <p:cNvPr id="9" name="Obraz 8">
            <a:extLst>
              <a:ext uri="{FF2B5EF4-FFF2-40B4-BE49-F238E27FC236}">
                <a16:creationId xmlns:a16="http://schemas.microsoft.com/office/drawing/2014/main" id="{8A93DCC9-FC2F-D1B6-B6C2-C45988343B8E}"/>
              </a:ext>
            </a:extLst>
          </p:cNvPr>
          <p:cNvPicPr>
            <a:picLocks noChangeAspect="1"/>
          </p:cNvPicPr>
          <p:nvPr/>
        </p:nvPicPr>
        <p:blipFill>
          <a:blip r:embed="rId3"/>
          <a:stretch>
            <a:fillRect/>
          </a:stretch>
        </p:blipFill>
        <p:spPr>
          <a:xfrm>
            <a:off x="1534102" y="500933"/>
            <a:ext cx="9123794" cy="4700838"/>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20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91C89-A48F-12FE-E94E-9654BBA1C491}"/>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1217EC0-5702-6165-206A-BAFFB28C618F}"/>
              </a:ext>
            </a:extLst>
          </p:cNvPr>
          <p:cNvSpPr>
            <a:spLocks noGrp="1"/>
          </p:cNvSpPr>
          <p:nvPr>
            <p:ph type="title"/>
          </p:nvPr>
        </p:nvSpPr>
        <p:spPr/>
        <p:txBody>
          <a:bodyPr/>
          <a:lstStyle/>
          <a:p>
            <a:r>
              <a:rPr lang="pl-PL" dirty="0"/>
              <a:t>Ważne pytania:</a:t>
            </a:r>
            <a:endParaRPr lang="en-US" dirty="0"/>
          </a:p>
        </p:txBody>
      </p:sp>
      <p:sp>
        <p:nvSpPr>
          <p:cNvPr id="3" name="Symbol zastępczy zawartości 2">
            <a:extLst>
              <a:ext uri="{FF2B5EF4-FFF2-40B4-BE49-F238E27FC236}">
                <a16:creationId xmlns:a16="http://schemas.microsoft.com/office/drawing/2014/main" id="{CACE14EB-376F-2FDA-3AC9-B3B8070A4960}"/>
              </a:ext>
            </a:extLst>
          </p:cNvPr>
          <p:cNvSpPr>
            <a:spLocks noGrp="1"/>
          </p:cNvSpPr>
          <p:nvPr>
            <p:ph idx="1"/>
          </p:nvPr>
        </p:nvSpPr>
        <p:spPr/>
        <p:txBody>
          <a:bodyPr/>
          <a:lstStyle/>
          <a:p>
            <a:r>
              <a:rPr lang="pl-PL" dirty="0"/>
              <a:t>Czy AI zagraża autonomii nauczyciela?</a:t>
            </a:r>
          </a:p>
          <a:p>
            <a:r>
              <a:rPr lang="pl-PL" dirty="0"/>
              <a:t>Jak skutecznie przenieść AI do praktyki dydaktycznej?</a:t>
            </a:r>
          </a:p>
          <a:p>
            <a:r>
              <a:rPr lang="pl-PL" dirty="0"/>
              <a:t>Jak nie zrobić krzywdy sobie i uczniom/studentom?</a:t>
            </a:r>
          </a:p>
          <a:p>
            <a:r>
              <a:rPr lang="pl-PL" dirty="0"/>
              <a:t>Jak uniknąć „szarej strefy”?</a:t>
            </a:r>
            <a:endParaRPr lang="en-US" dirty="0"/>
          </a:p>
        </p:txBody>
      </p:sp>
    </p:spTree>
    <p:extLst>
      <p:ext uri="{BB962C8B-B14F-4D97-AF65-F5344CB8AC3E}">
        <p14:creationId xmlns:p14="http://schemas.microsoft.com/office/powerpoint/2010/main" val="588117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tekst, Wykres, linia, diagram&#10;&#10;Opis wygenerowany automatycznie">
            <a:extLst>
              <a:ext uri="{FF2B5EF4-FFF2-40B4-BE49-F238E27FC236}">
                <a16:creationId xmlns:a16="http://schemas.microsoft.com/office/drawing/2014/main" id="{C2CF0404-5DB4-AD07-ADBD-607CEF0DDF9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6872" y="584168"/>
            <a:ext cx="9738256" cy="3611271"/>
          </a:xfrm>
          <a:prstGeom prst="rect">
            <a:avLst/>
          </a:prstGeom>
        </p:spPr>
      </p:pic>
      <p:pic>
        <p:nvPicPr>
          <p:cNvPr id="5" name="Obraz 4">
            <a:extLst>
              <a:ext uri="{FF2B5EF4-FFF2-40B4-BE49-F238E27FC236}">
                <a16:creationId xmlns:a16="http://schemas.microsoft.com/office/drawing/2014/main" id="{96D293E8-E254-24C2-EA3B-A55C8E0567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6871" y="4219503"/>
            <a:ext cx="9038571" cy="1880508"/>
          </a:xfrm>
          <a:prstGeom prst="rect">
            <a:avLst/>
          </a:prstGeom>
        </p:spPr>
      </p:pic>
    </p:spTree>
    <p:extLst>
      <p:ext uri="{BB962C8B-B14F-4D97-AF65-F5344CB8AC3E}">
        <p14:creationId xmlns:p14="http://schemas.microsoft.com/office/powerpoint/2010/main" val="257153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6F099BD7-F4A7-453E-9B17-EA1736C9C54F}"/>
              </a:ext>
            </a:extLst>
          </p:cNvPr>
          <p:cNvPicPr>
            <a:picLocks noChangeAspect="1"/>
          </p:cNvPicPr>
          <p:nvPr/>
        </p:nvPicPr>
        <p:blipFill>
          <a:blip r:embed="rId3">
            <a:clrChange>
              <a:clrFrom>
                <a:srgbClr val="FFFFFF"/>
              </a:clrFrom>
              <a:clrTo>
                <a:srgbClr val="FFFFFF">
                  <a:alpha val="0"/>
                </a:srgbClr>
              </a:clrTo>
            </a:clrChange>
          </a:blip>
          <a:srcRect r="17460" b="86897"/>
          <a:stretch/>
        </p:blipFill>
        <p:spPr>
          <a:xfrm>
            <a:off x="0" y="0"/>
            <a:ext cx="12192000" cy="2716816"/>
          </a:xfrm>
          <a:prstGeom prst="rect">
            <a:avLst/>
          </a:prstGeom>
        </p:spPr>
      </p:pic>
      <p:pic>
        <p:nvPicPr>
          <p:cNvPr id="3" name="Obraz 2">
            <a:extLst>
              <a:ext uri="{FF2B5EF4-FFF2-40B4-BE49-F238E27FC236}">
                <a16:creationId xmlns:a16="http://schemas.microsoft.com/office/drawing/2014/main" id="{DC3AAEDD-D805-F1D5-5E7F-CABAAFE6565C}"/>
              </a:ext>
            </a:extLst>
          </p:cNvPr>
          <p:cNvPicPr>
            <a:picLocks noChangeAspect="1"/>
          </p:cNvPicPr>
          <p:nvPr/>
        </p:nvPicPr>
        <p:blipFill>
          <a:blip r:embed="rId3">
            <a:clrChange>
              <a:clrFrom>
                <a:srgbClr val="FFFFFF"/>
              </a:clrFrom>
              <a:clrTo>
                <a:srgbClr val="FFFFFF">
                  <a:alpha val="0"/>
                </a:srgbClr>
              </a:clrTo>
            </a:clrChange>
          </a:blip>
          <a:srcRect l="18617" t="64702" r="39971" b="25668"/>
          <a:stretch/>
        </p:blipFill>
        <p:spPr>
          <a:xfrm>
            <a:off x="2613846" y="2832794"/>
            <a:ext cx="9291284" cy="3097095"/>
          </a:xfrm>
          <a:prstGeom prst="rect">
            <a:avLst/>
          </a:prstGeom>
        </p:spPr>
      </p:pic>
      <p:sp>
        <p:nvSpPr>
          <p:cNvPr id="9" name="pole tekstowe 8">
            <a:extLst>
              <a:ext uri="{FF2B5EF4-FFF2-40B4-BE49-F238E27FC236}">
                <a16:creationId xmlns:a16="http://schemas.microsoft.com/office/drawing/2014/main" id="{A2C888D1-0D12-4757-03A3-E3C547C2FBA9}"/>
              </a:ext>
            </a:extLst>
          </p:cNvPr>
          <p:cNvSpPr txBox="1"/>
          <p:nvPr/>
        </p:nvSpPr>
        <p:spPr>
          <a:xfrm>
            <a:off x="2882465" y="5786510"/>
            <a:ext cx="14478000" cy="307777"/>
          </a:xfrm>
          <a:prstGeom prst="rect">
            <a:avLst/>
          </a:prstGeom>
          <a:noFill/>
        </p:spPr>
        <p:txBody>
          <a:bodyPr wrap="square">
            <a:spAutoFit/>
          </a:bodyPr>
          <a:lstStyle/>
          <a:p>
            <a:r>
              <a:rPr lang="pl-PL" sz="1400" dirty="0"/>
              <a:t>Źródło: </a:t>
            </a:r>
            <a:r>
              <a:rPr lang="en-US" sz="1400" dirty="0"/>
              <a:t>https://www.pap.pl/aktualnosci/nowacka-sztuczna-inteligencja-ma-wspierac-nauczycieli</a:t>
            </a:r>
          </a:p>
        </p:txBody>
      </p:sp>
    </p:spTree>
    <p:extLst>
      <p:ext uri="{BB962C8B-B14F-4D97-AF65-F5344CB8AC3E}">
        <p14:creationId xmlns:p14="http://schemas.microsoft.com/office/powerpoint/2010/main" val="147466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ltimedia online 1" title="Learn smarter, not harder, with your personal AI tutor.">
            <a:hlinkClick r:id="" action="ppaction://media"/>
            <a:extLst>
              <a:ext uri="{FF2B5EF4-FFF2-40B4-BE49-F238E27FC236}">
                <a16:creationId xmlns:a16="http://schemas.microsoft.com/office/drawing/2014/main" id="{700C26A7-992E-20C5-73C4-81329D0BD322}"/>
              </a:ext>
            </a:extLst>
          </p:cNvPr>
          <p:cNvPicPr>
            <a:picLocks noRot="1" noChangeAspect="1"/>
          </p:cNvPicPr>
          <p:nvPr>
            <a:videoFile r:link="rId1"/>
          </p:nvPr>
        </p:nvPicPr>
        <p:blipFill>
          <a:blip r:embed="rId4"/>
          <a:stretch>
            <a:fillRect/>
          </a:stretch>
        </p:blipFill>
        <p:spPr>
          <a:xfrm>
            <a:off x="1304466" y="721783"/>
            <a:ext cx="9583068" cy="5414433"/>
          </a:xfrm>
          <a:prstGeom prst="rect">
            <a:avLst/>
          </a:prstGeom>
        </p:spPr>
      </p:pic>
    </p:spTree>
    <p:extLst>
      <p:ext uri="{BB962C8B-B14F-4D97-AF65-F5344CB8AC3E}">
        <p14:creationId xmlns:p14="http://schemas.microsoft.com/office/powerpoint/2010/main" val="27363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otyw pakietu Office">
  <a:themeElements>
    <a:clrScheme name="Niestandardowy 10">
      <a:dk1>
        <a:srgbClr val="092749"/>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iestandardowy 9">
      <a:majorFont>
        <a:latin typeface="Montserrat"/>
        <a:ea typeface=""/>
        <a:cs typeface=""/>
      </a:majorFont>
      <a:minorFont>
        <a:latin typeface="Montserrat"/>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TotalTime>
  <Words>4051</Words>
  <Application>Microsoft Office PowerPoint</Application>
  <PresentationFormat>Panoramiczny</PresentationFormat>
  <Paragraphs>288</Paragraphs>
  <Slides>48</Slides>
  <Notes>34</Notes>
  <HiddenSlides>0</HiddenSlides>
  <MMClips>3</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48</vt:i4>
      </vt:variant>
    </vt:vector>
  </HeadingPairs>
  <TitlesOfParts>
    <vt:vector size="56" baseType="lpstr">
      <vt:lpstr>Georgia</vt:lpstr>
      <vt:lpstr>Montserrat</vt:lpstr>
      <vt:lpstr>Wingdings</vt:lpstr>
      <vt:lpstr>Arial</vt:lpstr>
      <vt:lpstr>Times New Roman</vt:lpstr>
      <vt:lpstr>Aptos</vt:lpstr>
      <vt:lpstr>Merriweather</vt:lpstr>
      <vt:lpstr>Motyw pakietu Office</vt:lpstr>
      <vt:lpstr>Prezentacja programu PowerPoint</vt:lpstr>
      <vt:lpstr>Prezentacja programu PowerPoint</vt:lpstr>
      <vt:lpstr>Ważne pytania:</vt:lpstr>
      <vt:lpstr>Prezentacja programu PowerPoint</vt:lpstr>
      <vt:lpstr>Prezentacja programu PowerPoint</vt:lpstr>
      <vt:lpstr>Ważne pytania:</vt:lpstr>
      <vt:lpstr>Prezentacja programu PowerPoint</vt:lpstr>
      <vt:lpstr>Prezentacja programu PowerPoint</vt:lpstr>
      <vt:lpstr>Prezentacja programu PowerPoint</vt:lpstr>
      <vt:lpstr>Prezentacja programu PowerPoint</vt:lpstr>
      <vt:lpstr>Prezentacja programu PowerPoint</vt:lpstr>
      <vt:lpstr>Przestrzenie AI</vt:lpstr>
      <vt:lpstr>Zrozumieć działanie</vt:lpstr>
      <vt:lpstr>Żeby się przed tym obronić potrzebujemy mieć własne zdanie.</vt:lpstr>
      <vt:lpstr>Żeby mieć własne zdanie potrzebujemy  rozumieć AI.</vt:lpstr>
      <vt:lpstr>Definicja AI:</vt:lpstr>
      <vt:lpstr>Niech objaśni to matematyk!</vt:lpstr>
      <vt:lpstr>Test Turinga – aby go zdać maszyna powinna:</vt:lpstr>
      <vt:lpstr>Każda odpowiednio zaawansowana technologia  jest nieodróżnialna od magii. </vt:lpstr>
      <vt:lpstr>Problem czarnej skrzynki</vt:lpstr>
      <vt:lpstr>Dlaczego nie możemy nic* na to poradzić?</vt:lpstr>
      <vt:lpstr>Dlaczego nie możemy nic* na to poradzić?</vt:lpstr>
      <vt:lpstr>Prezentacja programu PowerPoint</vt:lpstr>
      <vt:lpstr>XAI - explainable AI</vt:lpstr>
      <vt:lpstr>Określić słabe strony</vt:lpstr>
      <vt:lpstr>Stronniczość, uprzedzenia czyli bias</vt:lpstr>
      <vt:lpstr>Elon Musk i ja staramy się o tę samą posadę</vt:lpstr>
      <vt:lpstr>Znaleźć metody</vt:lpstr>
      <vt:lpstr>Halucynacje AI – czy Was to w ogóle dziwi?</vt:lpstr>
      <vt:lpstr>Modele językowe:</vt:lpstr>
      <vt:lpstr>Retrieval Augmented Generation</vt:lpstr>
      <vt:lpstr>Zrozumieć multimodalność</vt:lpstr>
      <vt:lpstr>Dosłowność obrazu, a więc spróbuj opisać ich:</vt:lpstr>
      <vt:lpstr>Prezentacja programu PowerPoint</vt:lpstr>
      <vt:lpstr>Prezentacja programu PowerPoint</vt:lpstr>
      <vt:lpstr>Prezentacja programu PowerPoint</vt:lpstr>
      <vt:lpstr>Prezentacja programu PowerPoint</vt:lpstr>
      <vt:lpstr>Prezentacja programu PowerPoint</vt:lpstr>
      <vt:lpstr>Stworzyć sobie ramy</vt:lpstr>
      <vt:lpstr>Co zrobić, żeby czuć się bezpiecznie?</vt:lpstr>
      <vt:lpstr>Prezentacja programu PowerPoint</vt:lpstr>
      <vt:lpstr>Prezentacja programu PowerPoint</vt:lpstr>
      <vt:lpstr>Prezentacja programu PowerPoint</vt:lpstr>
      <vt:lpstr>Przykład: metoda sokratejska</vt:lpstr>
      <vt:lpstr>Prezentacja programu PowerPoint</vt:lpstr>
      <vt:lpstr>Prezentacja programu PowerPoint</vt:lpstr>
      <vt:lpstr>Moje zasady:</vt:lpstr>
      <vt:lpstr>Dziękuję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Weronika Płatek</dc:creator>
  <cp:lastModifiedBy>Żuliana Woziwodzka</cp:lastModifiedBy>
  <cp:revision>38</cp:revision>
  <dcterms:created xsi:type="dcterms:W3CDTF">2025-03-11T09:34:00Z</dcterms:created>
  <dcterms:modified xsi:type="dcterms:W3CDTF">2025-04-14T07:39:31Z</dcterms:modified>
</cp:coreProperties>
</file>