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62" r:id="rId4"/>
    <p:sldId id="263" r:id="rId5"/>
    <p:sldId id="261" r:id="rId6"/>
    <p:sldId id="258" r:id="rId7"/>
    <p:sldId id="260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59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6620-535B-9F4B-8988-1630EF5273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48A41-CE33-A945-9749-DA8853146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42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1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28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01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50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5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10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5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2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2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6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5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unsplash.com/photos/painted-arrow-sign-on-floor-WFe96xvzmI8?utm_content=creditCopyText&amp;utm_medium=referral&amp;utm_source=unsplash" TargetMode="External"/><Relationship Id="rId4" Type="http://schemas.openxmlformats.org/officeDocument/2006/relationships/hyperlink" Target="https://unsplash.com/@tuesdaytemptation?utm_content=creditCopyText&amp;utm_medium=referral&amp;utm_source=unsplas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unsplash.com/photos/white-and-brown-flower-petals-Jt72_opb38I?utm_content=creditCopyText&amp;utm_medium=referral&amp;utm_source=unsplash" TargetMode="External"/><Relationship Id="rId4" Type="http://schemas.openxmlformats.org/officeDocument/2006/relationships/hyperlink" Target="https://unsplash.com/@priyankasingh?utm_content=creditCopyText&amp;utm_medium=referral&amp;utm_source=unsplas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unsplash.com/photos/navigating-desk-globe-on-table-near-the-window-5RSLh-kTcNM?utm_content=creditCopyText&amp;utm_medium=referral&amp;utm_source=unsplash" TargetMode="External"/><Relationship Id="rId4" Type="http://schemas.openxmlformats.org/officeDocument/2006/relationships/hyperlink" Target="https://unsplash.com/@trae_waves?utm_content=creditCopyText&amp;utm_medium=referral&amp;utm_source=unsplas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unsplash.com/photos/navigating-desk-globe-on-table-near-the-window-5RSLh-kTcNM?utm_content=creditCopyText&amp;utm_medium=referral&amp;utm_source=unsplash" TargetMode="External"/><Relationship Id="rId4" Type="http://schemas.openxmlformats.org/officeDocument/2006/relationships/hyperlink" Target="https://unsplash.com/@trae_waves?utm_content=creditCopyText&amp;utm_medium=referral&amp;utm_source=unsplas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unsplash.com/photos/iphone-x-on-tabletop-beside-mug-2_jtT9tWZKQ?utm_content=creditCopyText&amp;utm_medium=referral&amp;utm_source=unsplash" TargetMode="External"/><Relationship Id="rId4" Type="http://schemas.openxmlformats.org/officeDocument/2006/relationships/hyperlink" Target="https://unsplash.com/@lastly?utm_content=creditCopyText&amp;utm_medium=referral&amp;utm_source=unsplas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unsplash.com/photos/two-hands-reaching-for-a-flying-object-in-the-sky-X9Cemmq4YjM?utm_content=creditCopyText&amp;utm_medium=referral&amp;utm_source=unsplash" TargetMode="External"/><Relationship Id="rId4" Type="http://schemas.openxmlformats.org/officeDocument/2006/relationships/hyperlink" Target="https://unsplash.com/@cashmacanaya?utm_content=creditCopyText&amp;utm_medium=referral&amp;utm_source=unsplash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photos/this-is-the-sign-youve-been-looking-for-neon-signage-ukzHlkoz1IE?utm_content=creditCopyText&amp;utm_medium=referral&amp;utm_source=unsplash" TargetMode="External"/><Relationship Id="rId5" Type="http://schemas.openxmlformats.org/officeDocument/2006/relationships/hyperlink" Target="https://unsplash.com/@austinchan?utm_content=creditCopyText&amp;utm_medium=referral&amp;utm_source=unsplash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a-photo-of-a-young-boy-next-to-a-camera-vbu-ONnoNQI?utm_content=creditCopyText&amp;utm_medium=referral&amp;utm_source=unsplash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unsplash.com/@mostafasaeed?utm_content=creditCopyText&amp;utm_medium=referral&amp;utm_source=unsplash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photos/photo-of-black-typewriter-on-table-nyI8SmSmpRY?utm_content=creditCopyText&amp;utm_medium=referral&amp;utm_source=unsplash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unsplash.com/@chuttersnap?utm_content=creditCopyText&amp;utm_medium=referral&amp;utm_source=unsplash" TargetMode="External"/><Relationship Id="rId10" Type="http://schemas.openxmlformats.org/officeDocument/2006/relationships/hyperlink" Target="https://unsplash.com/photos/world-map-poster-9-xfYKAI6ZI?utm_content=creditCopyText&amp;utm_medium=referral&amp;utm_source=unsplash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unsplash.com/@tabeaschimpf?utm_content=creditCopyText&amp;utm_medium=referral&amp;utm_source=unsplas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unsplash.com/photos/blue-and-brown-globe-on-persons-hand-1TjORT2dLOw?utm_content=creditCopyText&amp;utm_medium=referral&amp;utm_source=unsplash" TargetMode="External"/><Relationship Id="rId4" Type="http://schemas.openxmlformats.org/officeDocument/2006/relationships/hyperlink" Target="https://unsplash.com/@greg_rosenke?utm_content=creditCopyText&amp;utm_medium=referral&amp;utm_source=unsplas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5851" y="4449763"/>
            <a:ext cx="10334624" cy="1322387"/>
          </a:xfrm>
        </p:spPr>
        <p:txBody>
          <a:bodyPr>
            <a:normAutofit/>
          </a:bodyPr>
          <a:lstStyle/>
          <a:p>
            <a:pPr algn="r"/>
            <a:r>
              <a:rPr lang="pl-PL" sz="2800" b="0" i="1" u="none" strike="noStrike" dirty="0">
                <a:solidFill>
                  <a:srgbClr val="2B2A29"/>
                </a:solidFill>
                <a:effectLst/>
                <a:latin typeface="AvenirLTW05"/>
              </a:rPr>
              <a:t>Adaptacyjne uczenie się: kluczowa kompetencja w erze ciągłych zmian</a:t>
            </a:r>
            <a:r>
              <a:rPr lang="pl-PL" sz="23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pl-PL" sz="1800" dirty="0">
                <a:solidFill>
                  <a:schemeClr val="accent5">
                    <a:lumMod val="50000"/>
                  </a:schemeClr>
                </a:solidFill>
              </a:rPr>
              <a:t>Autor: </a:t>
            </a: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Dr Agnieszka Popławska, Uniwersytet SWPS, Sopot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35" y="6183617"/>
            <a:ext cx="1252903" cy="5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111EE-27AF-1CB9-A067-08630C02D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7655C57-0EBB-6BD7-E598-7A88B5EBE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63B2448-45C9-70EF-A557-F97FB82D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Mega trendy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31D2ED-3691-0428-8806-B9E93CB9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Automatyzacja rynku pracy – np. rozwój inteligentnych maszyn i systemów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Starzenie się społeczeństw – konieczność kilkukrotnego przekwalifikowania się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Dane, dane i jeszcze raz dane...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Nowe narzędzia komunikacyjne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Nowy charakter pracy, także globalność..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3BF49C-3506-79A6-5BD8-FCB5116E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086E7D-A23B-385B-CB11-1D02AEF6CD33}"/>
              </a:ext>
            </a:extLst>
          </p:cNvPr>
          <p:cNvSpPr txBox="1"/>
          <p:nvPr/>
        </p:nvSpPr>
        <p:spPr>
          <a:xfrm>
            <a:off x="7747004" y="59142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Photo by </a:t>
            </a:r>
            <a:r>
              <a:rPr lang="pl-PL" sz="1200" dirty="0">
                <a:hlinkClick r:id="rId4"/>
              </a:rPr>
              <a:t>Tuesday Temptation</a:t>
            </a:r>
            <a:r>
              <a:rPr lang="pl-PL" sz="1200" dirty="0"/>
              <a:t> on </a:t>
            </a:r>
            <a:r>
              <a:rPr lang="pl-PL" sz="1200" dirty="0">
                <a:hlinkClick r:id="rId5"/>
              </a:rPr>
              <a:t>Unsplash</a:t>
            </a:r>
            <a:r>
              <a:rPr lang="pl-PL" sz="1200" dirty="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6CD0AE5-9262-8A94-92B1-6A08E57D1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41" y="867589"/>
            <a:ext cx="335491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5CD1D-C2B3-6BCB-71F1-09C613046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6BAD686-6E4E-0F50-6ACB-0ED7F7B4F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DCDAA9-29EA-FA18-A31A-7AB78423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Jak to wygląda w Polsce? Publikacja z 2023 roku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19AAD5-1F3E-C648-6DA3-8497A3FBC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2/3 reprezentatywnej grupy Polaków deklarowało intencjonalne uczenie się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Biorąc pod uwagę uczenie formalne,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pozaformalne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lub nieformalne – 54%</a:t>
            </a:r>
          </a:p>
          <a:p>
            <a:pPr lvl="1"/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Edukacja formalna – 2,5% badanych,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pozaformalna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25% badanych, nieformalna – 50%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Połowa Polaków mówi, że lubi się uczyć, 42% - że już im się nie chce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CA7B4B-24C3-65AD-CFCE-DBD42DC2F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CAB5A45-746F-4213-13D5-55BDEC0EED60}"/>
              </a:ext>
            </a:extLst>
          </p:cNvPr>
          <p:cNvSpPr txBox="1">
            <a:spLocks/>
          </p:cNvSpPr>
          <p:nvPr/>
        </p:nvSpPr>
        <p:spPr>
          <a:xfrm>
            <a:off x="5934075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Formy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pozaformalne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– kursy, szkolenia, warsztaty stacjonarne, kursy online i konferencje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Uczenie się nieformalne – materiały online, książki i materiały drukowane, co piąta osoba uczy się od znajomych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E81F22-40AD-B770-DDDE-8DDF174C1EB8}"/>
              </a:ext>
            </a:extLst>
          </p:cNvPr>
          <p:cNvSpPr txBox="1"/>
          <p:nvPr/>
        </p:nvSpPr>
        <p:spPr>
          <a:xfrm>
            <a:off x="33337" y="5929641"/>
            <a:ext cx="6979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kwalifikacje.edu.pl</a:t>
            </a:r>
            <a:r>
              <a:rPr lang="pl-PL" sz="1100" dirty="0"/>
              <a:t>/uwarunkowania-uczenia-sie-w-doroslosci-raport-z-badania-uczenie-sie-doroslych-polakow/</a:t>
            </a:r>
          </a:p>
        </p:txBody>
      </p:sp>
    </p:spTree>
    <p:extLst>
      <p:ext uri="{BB962C8B-B14F-4D97-AF65-F5344CB8AC3E}">
        <p14:creationId xmlns:p14="http://schemas.microsoft.com/office/powerpoint/2010/main" val="89631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8F423-9862-7C3F-C540-387BFA9A0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01E58E7-0583-CD27-B28F-515AD9375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06DA7C7-710E-F6BB-5B8A-351FBC6ED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Komponenty adaptacyjnego uczenia się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1F87A36-BC55-41EB-A98F-19A40F9AD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Badania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BEB3B8-0394-6FD7-A20C-59E20FC8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B9BFA-F13B-0479-05CF-D734C0AEA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360FC96-83C6-0C69-6E74-3B351EA20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B8E408-6909-2AF5-218C-DBD4132B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Elastyczność poznawcza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3F576-4BA1-8E70-CD70-22536A1A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133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Definicja: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Umiejętność szybkiego przełączania się między różnymi zadaniami, koncepcjami lub perspektywami.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4216AE-254C-3EB7-3237-AE4A4E565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5DEB837-5B4A-880B-29D1-028F1804B51D}"/>
              </a:ext>
            </a:extLst>
          </p:cNvPr>
          <p:cNvSpPr txBox="1">
            <a:spLocks/>
          </p:cNvSpPr>
          <p:nvPr/>
        </p:nvSpPr>
        <p:spPr>
          <a:xfrm>
            <a:off x="5934075" y="1354133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Dlaczego to jest ważne: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Jest związana z pozytywnymi wynikami w nauce.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Powoduje, że lepiej rozwiązywane są zadania wymagające podejmowania szybkich decyzji pod presją czasu.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Ułatwia mierzenie się z sytuacjami nowymi, poszukiwaniami nowych sposobów komunikacji.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Także ułatwia radzenie sobie z problemami w nauce.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BECC63-1825-9F60-6587-BB60C1F13D0B}"/>
              </a:ext>
            </a:extLst>
          </p:cNvPr>
          <p:cNvSpPr txBox="1"/>
          <p:nvPr/>
        </p:nvSpPr>
        <p:spPr>
          <a:xfrm>
            <a:off x="16933" y="5840211"/>
            <a:ext cx="11353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Xia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, F.,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Perceval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, G., Feng, W., &amp; Feng, C. (2020). High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cognitive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flexibility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learners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perform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better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in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probabilistic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rule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learning.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Frontiers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in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psychology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, 11.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https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://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doi.org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/10.3389/fpsyg.2020.00415</a:t>
            </a:r>
          </a:p>
          <a:p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Dağgöl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, G. (2023). Online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self-regulated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learning and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cognitive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flexibility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through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the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eyes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of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english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-major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students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. Acta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Educationis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Generalis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, 13(1), 107-132. 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https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://</a:t>
            </a:r>
            <a:r>
              <a:rPr lang="pl-PL" sz="1100" b="0" i="0" dirty="0" err="1">
                <a:solidFill>
                  <a:srgbClr val="333A3F"/>
                </a:solidFill>
                <a:effectLst/>
                <a:latin typeface="Sohne"/>
              </a:rPr>
              <a:t>doi.org</a:t>
            </a:r>
            <a:r>
              <a:rPr lang="pl-PL" sz="1100" b="0" i="0" dirty="0">
                <a:solidFill>
                  <a:srgbClr val="333A3F"/>
                </a:solidFill>
                <a:effectLst/>
                <a:latin typeface="Sohne"/>
              </a:rPr>
              <a:t>/10.2478/atd-2023-0006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5024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4295B-7EA6-66DE-F201-241B18897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2F45800-46CB-99E4-07B4-D0337F4DC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C026182-99C5-E5DC-C35B-D839EA05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Otwartość na doświadczenie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C015CA-096E-DE29-22B9-DF9E4BA6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133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Definicja: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Otwartość na doświadczenia to cecha osobowości charakteryzująca się ciekawością, wyobraźnią, kreatywnym myśleniem i chęcią do odkrywania nowego.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9D7D6B-5416-8D64-4B9B-B51C3E7D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DDDBDB8-460C-E39A-FDC0-1F5F43B7AFF2}"/>
              </a:ext>
            </a:extLst>
          </p:cNvPr>
          <p:cNvSpPr txBox="1">
            <a:spLocks/>
          </p:cNvSpPr>
          <p:nvPr/>
        </p:nvSpPr>
        <p:spPr>
          <a:xfrm>
            <a:off x="5934075" y="1354133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Dlaczego to jest ważne: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Powoduje, że chętniej doświadczamy nowych rzeczy, jesteśmy otwarci na nieznane.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Chętniej także sięgamy po rozwiązania technologiczne – np. narzędzia rzeczywistości wirtualnej.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Jesteśmy lepsi w myśleniu krytycznym, zadawaniu pytań  i analizowaniu zależności.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8F42394-E584-1DC5-E0CC-71380E1555EC}"/>
              </a:ext>
            </a:extLst>
          </p:cNvPr>
          <p:cNvSpPr txBox="1"/>
          <p:nvPr/>
        </p:nvSpPr>
        <p:spPr>
          <a:xfrm>
            <a:off x="50798" y="5737773"/>
            <a:ext cx="1130300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Wong, E.,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Hui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, R., &amp; Kong, H. (2023).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Perceived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usefulness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of, engagement with, and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effectiveness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of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virtual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reality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environments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in learning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industrial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operations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: the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moderating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role of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openness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to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experience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. Virtual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Reality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, 27(3), 2149-2165.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https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://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doi.org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/10.1007/s10055-023-00793-0</a:t>
            </a:r>
          </a:p>
          <a:p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Sanford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, D. and Tabak, F. (2023).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Personality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and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universal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design for learning in management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education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. Organization Management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Journal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, 20(3), 107-119.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https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://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doi.org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/10.1108/omj-01-2022-1440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67996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3FDA6-AD9B-2945-064D-DE6C2F4C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17AACC6-6C45-737E-DA30-B72C61214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7135E2-4536-647A-15A8-3081FB0F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Nastawienie promocyjne vs. prewencyjne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772F3B-2F6C-D403-2982-96822206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4" y="1354133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Definicja: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Procesy samoregulacji związane z nastawieniem:</a:t>
            </a:r>
          </a:p>
          <a:p>
            <a:pPr lvl="1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 potrzeby wzrostu – związane z ideałami i aspiracjami</a:t>
            </a:r>
          </a:p>
          <a:p>
            <a:pPr lvl="1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 potrzebę bezpieczeństwa – związane z powinnościami i obowiązkami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002CFB-AB26-619A-B8B3-0C1AEC720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F390A59-DDFF-AB73-EEE6-71FB8548F7D2}"/>
              </a:ext>
            </a:extLst>
          </p:cNvPr>
          <p:cNvSpPr txBox="1">
            <a:spLocks/>
          </p:cNvSpPr>
          <p:nvPr/>
        </p:nvSpPr>
        <p:spPr>
          <a:xfrm>
            <a:off x="5976939" y="14827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Dlaczego to jest ważne: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Osoby o nastawieniu promocyjnym są bardziej entuzjastyczne w realizacji nowych zadań, tworzą nowe zasady, czują zapał i motywację do cięższej pracy, a porażkę traktują jak okazję do nauki.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Osoby o nastawieniu prewencyjnym koncentrują się na unikaniu błędów, są ostrożne, dłużej przygotowują się do zadań i są wyczulone na przestrzenia zasad. 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Częściej uważają, że nie są zdolne do uzyskania tego, co chcą i rzadko stosują rozwiązania nieakceptowane przez innych</a:t>
            </a:r>
          </a:p>
        </p:txBody>
      </p:sp>
    </p:spTree>
    <p:extLst>
      <p:ext uri="{BB962C8B-B14F-4D97-AF65-F5344CB8AC3E}">
        <p14:creationId xmlns:p14="http://schemas.microsoft.com/office/powerpoint/2010/main" val="323468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0D79-B5CC-ADA5-019F-69BA67AB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8A51FC1-7090-1D1E-6226-C467D5B1C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947EB7-FC2B-33C3-7B7E-69D19C4B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Odporność na stres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98B632-0E6E-93E5-52D1-488D03BC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133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Definicja: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Odporność na stres to zdolność do efektywnego radzenia sobie z wyzwaniami i trudnościami, zachowując dobre samopoczucie psychiczne.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EA1CF4-C65B-0314-979B-6410B7D9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5B7E21F-24A9-6278-CCB2-555391D9BD71}"/>
              </a:ext>
            </a:extLst>
          </p:cNvPr>
          <p:cNvSpPr txBox="1">
            <a:spLocks/>
          </p:cNvSpPr>
          <p:nvPr/>
        </p:nvSpPr>
        <p:spPr>
          <a:xfrm>
            <a:off x="5934075" y="1354133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Dlaczego to jest ważne: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Szybciej przypominamy sobie informacje, które przyswoiliśmy sobie w obecności czynnika stresującego. Ale tylko, gdy działa krótkotrwale.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Stres działający przed sesją uczenia się lub długo po niej – może negatywnie wpłynąć na informacje, które przyswajaliśmy. 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Odporność na stres powoduje, że chętniej wchodzimy w sytuacje nowe, z którymi nie mieliśmy do czynienia wcześniej.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383FB0D-D979-7DEF-4E79-6F3E78A822FB}"/>
              </a:ext>
            </a:extLst>
          </p:cNvPr>
          <p:cNvSpPr txBox="1"/>
          <p:nvPr/>
        </p:nvSpPr>
        <p:spPr>
          <a:xfrm>
            <a:off x="0" y="5758821"/>
            <a:ext cx="933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Shields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, G. S., Hunter, C. L., &amp;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Yonelinas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, A. P. (2022).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Stress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and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memory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encoding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: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What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are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the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roles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of the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stress-encoding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delay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and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stress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relevance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?. </a:t>
            </a:r>
            <a:r>
              <a:rPr lang="pl-PL" sz="1200" b="0" i="1" dirty="0">
                <a:solidFill>
                  <a:srgbClr val="212121"/>
                </a:solidFill>
                <a:effectLst/>
                <a:latin typeface="system-ui"/>
              </a:rPr>
              <a:t>Learning &amp; </a:t>
            </a:r>
            <a:r>
              <a:rPr lang="pl-PL" sz="1200" b="0" i="1" dirty="0" err="1">
                <a:solidFill>
                  <a:srgbClr val="212121"/>
                </a:solidFill>
                <a:effectLst/>
                <a:latin typeface="system-ui"/>
              </a:rPr>
              <a:t>memory</a:t>
            </a:r>
            <a:r>
              <a:rPr lang="pl-PL" sz="1200" b="0" i="1" dirty="0">
                <a:solidFill>
                  <a:srgbClr val="212121"/>
                </a:solidFill>
                <a:effectLst/>
                <a:latin typeface="system-ui"/>
              </a:rPr>
              <a:t> (</a:t>
            </a:r>
            <a:r>
              <a:rPr lang="pl-PL" sz="1200" b="0" i="1" dirty="0" err="1">
                <a:solidFill>
                  <a:srgbClr val="212121"/>
                </a:solidFill>
                <a:effectLst/>
                <a:latin typeface="system-ui"/>
              </a:rPr>
              <a:t>Cold</a:t>
            </a:r>
            <a:r>
              <a:rPr lang="pl-PL" sz="1200" b="0" i="1" dirty="0">
                <a:solidFill>
                  <a:srgbClr val="212121"/>
                </a:solidFill>
                <a:effectLst/>
                <a:latin typeface="system-ui"/>
              </a:rPr>
              <a:t> Spring Harbor, N.Y.)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, </a:t>
            </a:r>
            <a:r>
              <a:rPr lang="pl-PL" sz="1200" b="0" i="1" dirty="0">
                <a:solidFill>
                  <a:srgbClr val="212121"/>
                </a:solidFill>
                <a:effectLst/>
                <a:latin typeface="system-ui"/>
              </a:rPr>
              <a:t>29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(2), 48–54. 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https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://</a:t>
            </a:r>
            <a:r>
              <a:rPr lang="pl-PL" sz="1200" b="0" i="0" dirty="0" err="1">
                <a:solidFill>
                  <a:srgbClr val="212121"/>
                </a:solidFill>
                <a:effectLst/>
                <a:latin typeface="system-ui"/>
              </a:rPr>
              <a:t>doi.org</a:t>
            </a:r>
            <a:r>
              <a:rPr lang="pl-PL" sz="1200" b="0" i="0" dirty="0">
                <a:solidFill>
                  <a:srgbClr val="212121"/>
                </a:solidFill>
                <a:effectLst/>
                <a:latin typeface="system-ui"/>
              </a:rPr>
              <a:t>/10.1101/lm.053469.121</a:t>
            </a:r>
          </a:p>
          <a:p>
            <a:endParaRPr lang="pl-PL" sz="1200" b="0" i="0" dirty="0">
              <a:solidFill>
                <a:srgbClr val="21212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38090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FE2C-404C-527B-17D3-E331A4DF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925BB28-BBE8-2264-DADF-1CAC58140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C75F4D-4AB7-374A-3F27-72F14B52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Samoświadomość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360C8-90A8-43E4-16F6-0D1A77F5D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133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Definicja: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0" i="0" dirty="0">
                <a:solidFill>
                  <a:srgbClr val="34495E"/>
                </a:solidFill>
                <a:effectLst/>
              </a:rPr>
              <a:t>Samoświadomość w procesie uczenia się to zdolność do monitorowania i kontrolowania własnych procesów poznawczych.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BA4508-FB5E-DACC-B436-2B89A537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F1A60D5-7967-589B-68B1-2B1C53B52CE0}"/>
              </a:ext>
            </a:extLst>
          </p:cNvPr>
          <p:cNvSpPr txBox="1">
            <a:spLocks/>
          </p:cNvSpPr>
          <p:nvPr/>
        </p:nvSpPr>
        <p:spPr>
          <a:xfrm>
            <a:off x="5934075" y="1354133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Dlaczego to jest ważne: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spcAft>
                <a:spcPts val="750"/>
              </a:spcAft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Samoświadomość pozwala uczącym się efektywniej planować, monitorować i oceniać własną naukę</a:t>
            </a:r>
          </a:p>
          <a:p>
            <a:pPr algn="l">
              <a:spcAft>
                <a:spcPts val="750"/>
              </a:spcAft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Studenci z wysokim poziomem samoświadomości osiągają lepsze wyniki akademickie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BC5CF37-0AF5-8C0D-1B55-F10A3CE6506C}"/>
              </a:ext>
            </a:extLst>
          </p:cNvPr>
          <p:cNvSpPr txBox="1"/>
          <p:nvPr/>
        </p:nvSpPr>
        <p:spPr>
          <a:xfrm>
            <a:off x="135466" y="5891665"/>
            <a:ext cx="90085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 err="1"/>
              <a:t>Mou</a:t>
            </a:r>
            <a:r>
              <a:rPr lang="pl-PL" sz="1100" dirty="0"/>
              <a:t>, T.-Y. (2023). Online learning in the </a:t>
            </a:r>
            <a:r>
              <a:rPr lang="pl-PL" sz="1100" dirty="0" err="1"/>
              <a:t>time</a:t>
            </a:r>
            <a:r>
              <a:rPr lang="pl-PL" sz="1100" dirty="0"/>
              <a:t> of the COVID-19 </a:t>
            </a:r>
            <a:r>
              <a:rPr lang="pl-PL" sz="1100" dirty="0" err="1"/>
              <a:t>crisis</a:t>
            </a:r>
            <a:r>
              <a:rPr lang="pl-PL" sz="1100" dirty="0"/>
              <a:t>: </a:t>
            </a:r>
            <a:r>
              <a:rPr lang="pl-PL" sz="1100" dirty="0" err="1"/>
              <a:t>Implications</a:t>
            </a:r>
            <a:r>
              <a:rPr lang="pl-PL" sz="1100" dirty="0"/>
              <a:t> for the </a:t>
            </a:r>
            <a:r>
              <a:rPr lang="pl-PL" sz="1100" dirty="0" err="1"/>
              <a:t>self-regulated</a:t>
            </a:r>
            <a:r>
              <a:rPr lang="pl-PL" sz="1100" dirty="0"/>
              <a:t> learning of </a:t>
            </a:r>
            <a:r>
              <a:rPr lang="pl-PL" sz="1100" dirty="0" err="1"/>
              <a:t>university</a:t>
            </a:r>
            <a:r>
              <a:rPr lang="pl-PL" sz="1100" dirty="0"/>
              <a:t> design </a:t>
            </a:r>
            <a:r>
              <a:rPr lang="pl-PL" sz="1100" dirty="0" err="1"/>
              <a:t>students</a:t>
            </a:r>
            <a:r>
              <a:rPr lang="pl-PL" sz="1100" dirty="0"/>
              <a:t>. Active Learning in </a:t>
            </a:r>
            <a:r>
              <a:rPr lang="pl-PL" sz="1100" dirty="0" err="1"/>
              <a:t>Higher</a:t>
            </a:r>
            <a:r>
              <a:rPr lang="pl-PL" sz="1100" dirty="0"/>
              <a:t> </a:t>
            </a:r>
            <a:r>
              <a:rPr lang="pl-PL" sz="1100" dirty="0" err="1"/>
              <a:t>Education</a:t>
            </a:r>
            <a:r>
              <a:rPr lang="pl-PL" sz="1100" dirty="0"/>
              <a:t>, 24(2), 185-205. </a:t>
            </a:r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doi.org</a:t>
            </a:r>
            <a:r>
              <a:rPr lang="pl-PL" sz="1100" dirty="0"/>
              <a:t>/10.1177/14697874211051226</a:t>
            </a:r>
          </a:p>
        </p:txBody>
      </p:sp>
    </p:spTree>
    <p:extLst>
      <p:ext uri="{BB962C8B-B14F-4D97-AF65-F5344CB8AC3E}">
        <p14:creationId xmlns:p14="http://schemas.microsoft.com/office/powerpoint/2010/main" val="58575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4950-CE86-EC10-FE86-641516AD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13E5B2E-A6F8-D10E-0A91-B8F4E68CD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7FED4D8-0DE5-A0FF-5D2D-824C6D804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Organizacja procesu uczenia się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DD835D-87E3-9D07-CA1D-0476688C9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Badania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E93E61-037D-CAFB-E230-60A593BA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C6A7B-DE1D-3F0C-B233-42ED5E749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1648C-FA5E-1B99-4B52-4C7C79C19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8656AAF-ACFB-FE82-0261-2E870B74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Uczenie się przez doświadczenie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20EED5-A9D0-B08A-9BD2-A5975D6C2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Mózg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uczy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sie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̨ najlepiej w stanie ekscytacji,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którego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warunkiem jest m.in. uczenie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sie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̨ tego, co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interesujące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dla danej osoby (nie tego, co obiektywnie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ważne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czy słuszne).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Istotne jest uczenie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sie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̨ tego, co nowe; uczenie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sie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̨ przez działanie i przez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współdziałanie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; uczenie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sie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̨ poprzez popełnianie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sym typeface="Arial"/>
              </a:rPr>
              <a:t>błędów</a:t>
            </a:r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Uczenie się schematyczne ułatwia standaryzację wiadomości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Uczenie się refleksyjne – zapewnia adaptację i rozwój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593A8E-62A8-78D3-89A0-18320D69C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D425027-CBD0-11F2-BE3D-431692E7174F}"/>
              </a:ext>
            </a:extLst>
          </p:cNvPr>
          <p:cNvSpPr txBox="1"/>
          <p:nvPr/>
        </p:nvSpPr>
        <p:spPr>
          <a:xfrm>
            <a:off x="7747004" y="59142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  <a:hlinkClick r:id="rId4"/>
              </a:rPr>
              <a:t>Priyanka Singh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  <a:hlinkClick r:id="rId5"/>
              </a:rPr>
              <a:t>Unsplash</a:t>
            </a:r>
            <a:endParaRPr lang="pl-PL" sz="12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A2CF2A-DEF0-8925-A813-D35E1D3AA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4" y="942906"/>
            <a:ext cx="3664203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D20F9-3DB4-5F50-218B-9FC3E5AAB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2B6A8DB-1F06-2379-42C1-413084F1F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83312F5-018F-7539-00F7-A5E43961F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6340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Kto z Państwa zaplanował w tym roku naukę: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A9B29C-FC0B-86D9-7F8A-AAC657B05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Tańca?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Gry na instrumencie?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Języka obcego?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F4FCFF-8D5A-DCFA-D30D-A83E89DC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7643B-6DC8-8BFF-CF1B-7D7D3290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75557C5-5F27-09B4-3B28-C6514BCFB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E4AF5F-D671-40EB-8D8F-0AB5E6CE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Kilka przykładów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C4217F-1832-60D3-4337-E5E651E87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Autonomia i poczucie wpływu na proces kształcenia – np. możliwość wyboru tematów, obszarów do nauki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Uczenie meta – strategii – ustalanie sobie celów, zarządzanie czasem, ocena własnych rezultatów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Dostęp do różnorodnych pomocy – zasoby online, książki, podcasty, webinaria, itp.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Współpraca – dzielenie się wiedzą, angażowanie innych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2E734C-B2C6-D3BF-2392-3B547DAA9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501ACDE-5F7D-FA0D-8323-861B15A819C2}"/>
              </a:ext>
            </a:extLst>
          </p:cNvPr>
          <p:cNvSpPr txBox="1"/>
          <p:nvPr/>
        </p:nvSpPr>
        <p:spPr>
          <a:xfrm>
            <a:off x="7747004" y="59142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pl-PL" sz="1200" b="0" i="0" dirty="0">
                <a:effectLst/>
                <a:latin typeface="-apple-system"/>
                <a:hlinkClick r:id="rId4"/>
              </a:rPr>
              <a:t>Trae Gould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pl-PL" sz="1200" b="0" i="0" dirty="0">
                <a:effectLst/>
                <a:latin typeface="-apple-system"/>
                <a:hlinkClick r:id="rId5"/>
              </a:rPr>
              <a:t>Unsplash</a:t>
            </a:r>
            <a:endParaRPr lang="pl-PL" sz="1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81CB070-6C9A-09E5-FB06-8CF3863FA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763586"/>
            <a:ext cx="3333750" cy="500062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64B6D9E-7F57-09AF-AD2A-A2B7D9113201}"/>
              </a:ext>
            </a:extLst>
          </p:cNvPr>
          <p:cNvSpPr txBox="1"/>
          <p:nvPr/>
        </p:nvSpPr>
        <p:spPr>
          <a:xfrm>
            <a:off x="-8467" y="5915794"/>
            <a:ext cx="73575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Chakraborty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, S. (2024).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Empowering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and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engaging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adult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learners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: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strategies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to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facilitate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self-directed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learning in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adult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education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. International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Journal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for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Multidisciplinary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Research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, 6(3). 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https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://</a:t>
            </a:r>
            <a:r>
              <a:rPr lang="pl-PL" sz="1050" b="0" i="0" dirty="0" err="1">
                <a:solidFill>
                  <a:srgbClr val="333A3F"/>
                </a:solidFill>
                <a:effectLst/>
                <a:latin typeface="Sohne"/>
              </a:rPr>
              <a:t>doi.org</a:t>
            </a:r>
            <a:r>
              <a:rPr lang="pl-PL" sz="1050" b="0" i="0" dirty="0">
                <a:solidFill>
                  <a:srgbClr val="333A3F"/>
                </a:solidFill>
                <a:effectLst/>
                <a:latin typeface="Sohne"/>
              </a:rPr>
              <a:t>/10.36948/ijfmr.2024.v06i03.22216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52346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74BDA-5921-CF6D-3FBC-8B684AB1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DD99CE9-61CE-48C2-E0CD-A32C43E9F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19C7400-18D0-98B6-E68A-1CEAB49A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Kilka przykładów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A8854E-A924-141C-6732-D3A28653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sz="290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Odwoływanie się do doświadczenia – dorośli uwielbiają dzielić się swoim doświadczeniem</a:t>
            </a:r>
          </a:p>
          <a:p>
            <a:endParaRPr lang="pl-PL" sz="29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sz="290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Aktywne metody nauczania – uwaga na wykładzie to tylko niecałe 20 minut</a:t>
            </a:r>
          </a:p>
          <a:p>
            <a:endParaRPr lang="pl-PL" sz="29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sz="290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Ciągły feedback– z obu stron</a:t>
            </a:r>
          </a:p>
          <a:p>
            <a:endParaRPr lang="pl-PL" sz="29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sz="290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Historie i przykłady – lepiej zapadają w pamięć</a:t>
            </a:r>
            <a:endParaRPr lang="pl-PL" sz="29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>
              <a:latin typeface="+mj-lt"/>
              <a:cs typeface="Arial" panose="020B0604020202020204" pitchFamily="34" charset="0"/>
            </a:endParaRPr>
          </a:p>
          <a:p>
            <a:endParaRPr lang="pl-PL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F48118-E2E5-C998-CDDA-FE69FC91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BC605F4-960A-28EC-EFBE-FAD4FD0F123A}"/>
              </a:ext>
            </a:extLst>
          </p:cNvPr>
          <p:cNvSpPr txBox="1"/>
          <p:nvPr/>
        </p:nvSpPr>
        <p:spPr>
          <a:xfrm>
            <a:off x="7747004" y="59142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pl-PL" sz="1200" b="0" i="0" dirty="0">
                <a:effectLst/>
                <a:latin typeface="-apple-system"/>
                <a:hlinkClick r:id="rId4"/>
              </a:rPr>
              <a:t>Trae Gould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pl-PL" sz="1200" b="0" i="0" dirty="0">
                <a:effectLst/>
                <a:latin typeface="-apple-system"/>
                <a:hlinkClick r:id="rId5"/>
              </a:rPr>
              <a:t>Unsplash</a:t>
            </a:r>
            <a:endParaRPr lang="pl-PL" sz="1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C6FE598-5096-65D6-2C19-AA95149299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763586"/>
            <a:ext cx="3333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174BC-B38F-4831-269B-CC4AA47B4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DB47BBD-D684-BD91-2D26-CE531451F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82686C2-C867-707D-B529-E7669551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Rozpraszacze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80F8AB-A4D1-3E53-0D15-1E3461B3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CE70E98-05D0-03AA-90F0-B7BFEC40C020}"/>
              </a:ext>
            </a:extLst>
          </p:cNvPr>
          <p:cNvSpPr txBox="1"/>
          <p:nvPr/>
        </p:nvSpPr>
        <p:spPr>
          <a:xfrm>
            <a:off x="9747256" y="5892937"/>
            <a:ext cx="4052150" cy="279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pl-PL" sz="1200" b="0" i="0" dirty="0">
                <a:effectLst/>
                <a:latin typeface="-apple-system"/>
                <a:hlinkClick r:id="rId4"/>
              </a:rPr>
              <a:t>Tyler Lastovich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pl-PL" sz="1200" b="0" i="0" dirty="0">
                <a:effectLst/>
                <a:latin typeface="-apple-system"/>
                <a:hlinkClick r:id="rId5"/>
              </a:rPr>
              <a:t>Unsplash</a:t>
            </a:r>
            <a:endParaRPr lang="pl-PL" sz="12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DA0912D-7AB2-C5C7-4FF1-2ABE99184D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1333501"/>
            <a:ext cx="77724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71322-76EF-3DE4-023D-B4EB1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9A775F7-6D91-5059-4919-DD7FA5BC2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16C2145-EE61-E842-B9C0-5B7E4A34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Czy AI może wspierać efektywną naukę?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645E42-9BDE-8A18-F575-B6E3EEC2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274DF10-53E7-1582-0A72-18CDDC06B7C6}"/>
              </a:ext>
            </a:extLst>
          </p:cNvPr>
          <p:cNvSpPr txBox="1"/>
          <p:nvPr/>
        </p:nvSpPr>
        <p:spPr>
          <a:xfrm>
            <a:off x="8143044" y="5925021"/>
            <a:ext cx="4052150" cy="279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Photo by </a:t>
            </a:r>
            <a:r>
              <a:rPr lang="pl-PL" sz="1200" dirty="0">
                <a:hlinkClick r:id="rId4"/>
              </a:rPr>
              <a:t>Cash Macanaya</a:t>
            </a:r>
            <a:r>
              <a:rPr lang="pl-PL" sz="1200" dirty="0"/>
              <a:t> on </a:t>
            </a:r>
            <a:r>
              <a:rPr lang="pl-PL" sz="1200" dirty="0">
                <a:hlinkClick r:id="rId5"/>
              </a:rPr>
              <a:t>Unsplash</a:t>
            </a:r>
            <a:r>
              <a:rPr lang="pl-PL" sz="12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85A55F-53DC-4B32-58B8-276E7ED6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sz="290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Wykorzystanie perspektyw</a:t>
            </a:r>
          </a:p>
          <a:p>
            <a:endParaRPr lang="pl-PL" sz="29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sz="290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Co by było gdyby?</a:t>
            </a:r>
          </a:p>
          <a:p>
            <a:endParaRPr lang="pl-PL" sz="2900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r>
              <a:rPr lang="pl-PL" sz="290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Wyjaśnij laikowi...</a:t>
            </a:r>
            <a:endParaRPr lang="pl-PL" sz="29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>
              <a:latin typeface="+mj-lt"/>
              <a:cs typeface="Arial" panose="020B0604020202020204" pitchFamily="34" charset="0"/>
            </a:endParaRPr>
          </a:p>
          <a:p>
            <a:endParaRPr lang="pl-PL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173118C-B90E-5CB2-4D2A-2381D279C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69" y="1616144"/>
            <a:ext cx="3481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4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6DD1D-690D-CA43-1E6F-BF96D892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8880F60-9FB1-6A5C-09BC-60575B43D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C07873-32DC-7274-BB49-6028E169B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Ciekawostka na 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9E5795-2FBC-B980-8E10-3B7C66C59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Implicit</a:t>
            </a:r>
            <a:r>
              <a:rPr lang="pl-PL" dirty="0"/>
              <a:t> Learning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521314-0CBF-4218-9A78-B1F7C935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FCBA2-038A-7D63-EAD8-ABE4962A3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88828BC-ABAE-A39D-3207-356433BAF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C72FDD-CF42-9345-DA22-6851481E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Uczenie się utajone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62F540-A3FD-B7E8-9775-3778AF15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1B9A8F8-3338-07F3-EC85-380205F5E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43" y="1434990"/>
            <a:ext cx="8851950" cy="4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5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Dziękujemy za obecność!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C26B9-29B3-9137-CE5C-39CE76C3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68BB918-AE38-162A-BE72-7C6C9A196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90324D9-7A74-6C4A-1832-34878E11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Uczymy się przez całe życie – life </a:t>
            </a:r>
            <a:r>
              <a:rPr lang="pl-PL" sz="4000" dirty="0" err="1"/>
              <a:t>long</a:t>
            </a:r>
            <a:r>
              <a:rPr lang="pl-PL" sz="4000" dirty="0"/>
              <a:t>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1CB7C3-13ED-9B07-DA82-978C5746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Kluczowe elementy: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Ciągły rozwój osobisty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 zawodowy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Formalne i nieformalne ścieżki edukacji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Adaptacja do zmian technologicznych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Dobrowolność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 motywacja wewnętrzna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A31CAAC-897E-E1C0-A5F7-7128DF3C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CF1001E4-4919-7D95-F364-502C1659AFBF}"/>
              </a:ext>
            </a:extLst>
          </p:cNvPr>
          <p:cNvSpPr txBox="1">
            <a:spLocks/>
          </p:cNvSpPr>
          <p:nvPr/>
        </p:nvSpPr>
        <p:spPr>
          <a:xfrm>
            <a:off x="6448434" y="1811337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Korzyści: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Poczucie sprawstwa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 satysfakcji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Wzrost samooceny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 pewności siebie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Wzrost kreatywności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 innowacyjności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Większa odporność na zmiany</a:t>
            </a:r>
          </a:p>
        </p:txBody>
      </p:sp>
    </p:spTree>
    <p:extLst>
      <p:ext uri="{BB962C8B-B14F-4D97-AF65-F5344CB8AC3E}">
        <p14:creationId xmlns:p14="http://schemas.microsoft.com/office/powerpoint/2010/main" val="124842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853CE-6BF1-B8B0-582B-4ACC5CFDC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F3B7617-CDC6-9F6C-E4F5-9AE4997CD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4F34C14-B0A5-A794-51A5-F920C5BE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/>
              <a:t>Self</a:t>
            </a:r>
            <a:r>
              <a:rPr lang="pl-PL" sz="4000" dirty="0"/>
              <a:t> </a:t>
            </a:r>
            <a:r>
              <a:rPr lang="pl-PL" sz="4000" dirty="0" err="1"/>
              <a:t>directed</a:t>
            </a:r>
            <a:r>
              <a:rPr lang="pl-PL" sz="4000" dirty="0"/>
              <a:t>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14C018-17B7-2627-07D3-703EFC18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Co mnie ciekawi? Co lubię robić? Co chcę spróbować?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Jak to się wpisuje w moje aktywności? Co jest możliwe?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Od czego zacząć? Co mi sprawi najwięcej radości/da największą korzyść?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Jak ten proces ma wyglądać? Jak długo? Co konkretnie? Samodzielnie czy z kimś?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 czym poznam, że to ten efekt?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3E2AEC-2C5D-5252-862E-70108F20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12C9F8A-084F-BEDA-3510-E18627FAD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948131"/>
            <a:ext cx="5092700" cy="3395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9A2CF99-E781-5022-3A0F-BA74972E2ECF}"/>
              </a:ext>
            </a:extLst>
          </p:cNvPr>
          <p:cNvSpPr txBox="1"/>
          <p:nvPr/>
        </p:nvSpPr>
        <p:spPr>
          <a:xfrm>
            <a:off x="6261100" y="58999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pl-PL" sz="1200" b="0" i="0" dirty="0">
                <a:effectLst/>
                <a:latin typeface="-apple-system"/>
                <a:hlinkClick r:id="rId5"/>
              </a:rPr>
              <a:t>Austin Chan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pl-PL" sz="1200" b="0" i="0" dirty="0">
                <a:effectLst/>
                <a:latin typeface="-apple-system"/>
                <a:hlinkClick r:id="rId6"/>
              </a:rPr>
              <a:t>Unsplash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8973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1997E-3429-E7A6-C98C-327B6739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D2A087A-D474-16CF-0D2E-BB7E8B39D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F4196EF-9E42-2434-4561-4EBC89CDA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Czym jest adaptacyjne uczenie się?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58783D-77AA-A7C6-9AE6-D21AE981E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Gotowość do ciągłego uczenia się i doskonalenia się</a:t>
            </a:r>
          </a:p>
          <a:p>
            <a:r>
              <a:rPr lang="pl-PL" dirty="0"/>
              <a:t>Samodzielne poszukiwanie wiedzy w reakcji na zmieniające się otoczenie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8D6198-42B4-77F3-B970-051B1116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Uczenie się jako jedna z kompetencji przyszłości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Raport „The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future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skills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employment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in 2030 – Pearson” – szybka adaptacja do zmieniających się warunków, bazująca na umiejętności do szybkiego i efektywnego uczenia się nowych zagadnień. Niezbędna jest tutaj autorefleksja na temat posiadanej wiedzy.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Raport „World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Economic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Forum - The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Future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Jobs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Report 2023” – kompetencja uczenia się jest wymieniana na 6 miejscu wśród kompetencji, które są i będą nadal wymagane w kontekście przyszłego rynku pracy.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OECD "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Future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Education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Skills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2030” – projekt skierowany na zmiany w tym jak i czego należy uczyć w kontekście rozwijających się technologii i wymagań, jakie stawiają przed pracownikami zmiany zachodzące w świecie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Raport HR 2020- Kompetencje Przyszłości (GAMMA) – coraz ważniejsze nie jest posiadanie wiedzy, ale zdolność do jej pozyskiwania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4CA6B-93EA-61CC-2192-FA65DE4B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182848D-E961-0D70-5A34-BE3F0E43B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05FD200-9436-8D35-AD90-0400BD0D6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Co umieliśmy kiedyś, a dzisiaj już z tego nie korzystamy?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F0EB59-3568-A0A1-09D8-676A4E038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Przykłady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77DC87-D331-CEE5-D8CE-671007C43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 przykład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  <p:pic>
        <p:nvPicPr>
          <p:cNvPr id="9" name="Symbol zastępczy zawartości 12">
            <a:extLst>
              <a:ext uri="{FF2B5EF4-FFF2-40B4-BE49-F238E27FC236}">
                <a16:creationId xmlns:a16="http://schemas.microsoft.com/office/drawing/2014/main" id="{07403F9F-8857-CBDF-8440-D39F8589E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2083409"/>
            <a:ext cx="3390900" cy="226413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1F87DA7-17FF-10CC-1228-5E14ADA51974}"/>
              </a:ext>
            </a:extLst>
          </p:cNvPr>
          <p:cNvSpPr txBox="1"/>
          <p:nvPr/>
        </p:nvSpPr>
        <p:spPr>
          <a:xfrm>
            <a:off x="4695455" y="5986098"/>
            <a:ext cx="6121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pl-PL" sz="1200" b="0" i="0" dirty="0">
                <a:effectLst/>
                <a:latin typeface="-apple-system"/>
                <a:hlinkClick r:id="rId5"/>
              </a:rPr>
              <a:t>CHUTTERSNAP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pl-PL" sz="1200" b="0" i="0" dirty="0">
                <a:effectLst/>
                <a:latin typeface="-apple-system"/>
                <a:hlinkClick r:id="rId6"/>
              </a:rPr>
              <a:t>Unsplash</a:t>
            </a:r>
            <a:endParaRPr lang="pl-PL" sz="1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127FDD-096E-2009-1AF6-229D75882A27}"/>
              </a:ext>
            </a:extLst>
          </p:cNvPr>
          <p:cNvSpPr txBox="1"/>
          <p:nvPr/>
        </p:nvSpPr>
        <p:spPr>
          <a:xfrm>
            <a:off x="8601763" y="5983598"/>
            <a:ext cx="3985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Photo by </a:t>
            </a:r>
            <a:r>
              <a:rPr lang="pl-PL" sz="1200" dirty="0">
                <a:hlinkClick r:id="rId7"/>
              </a:rPr>
              <a:t>Mostafa Saeed</a:t>
            </a:r>
            <a:r>
              <a:rPr lang="pl-PL" sz="1200" dirty="0"/>
              <a:t> on </a:t>
            </a:r>
            <a:r>
              <a:rPr lang="pl-PL" sz="1200" dirty="0">
                <a:hlinkClick r:id="rId8"/>
              </a:rPr>
              <a:t>Unsplash</a:t>
            </a:r>
            <a:r>
              <a:rPr lang="pl-PL" sz="1200" dirty="0"/>
              <a:t>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86631FB-CAA8-2257-E2DB-52BB665D05A0}"/>
              </a:ext>
            </a:extLst>
          </p:cNvPr>
          <p:cNvSpPr txBox="1"/>
          <p:nvPr/>
        </p:nvSpPr>
        <p:spPr>
          <a:xfrm>
            <a:off x="1067490" y="5987519"/>
            <a:ext cx="6286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Photo by </a:t>
            </a:r>
            <a:r>
              <a:rPr lang="pl-PL" sz="1200" dirty="0">
                <a:hlinkClick r:id="rId9"/>
              </a:rPr>
              <a:t>Tabea Schimpf</a:t>
            </a:r>
            <a:r>
              <a:rPr lang="pl-PL" sz="1200" dirty="0"/>
              <a:t> on </a:t>
            </a:r>
            <a:r>
              <a:rPr lang="pl-PL" sz="1200" dirty="0">
                <a:hlinkClick r:id="rId10"/>
              </a:rPr>
              <a:t>Unsplash</a:t>
            </a:r>
            <a:r>
              <a:rPr lang="pl-PL" sz="1200" dirty="0"/>
              <a:t> </a:t>
            </a:r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35351F02-E47A-38CF-3A7D-F23C3C1A8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106940"/>
            <a:ext cx="3390900" cy="2262366"/>
          </a:xfr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F29BA30-F697-BFEA-67C4-48E1B7AAB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03" y="2106941"/>
            <a:ext cx="3390901" cy="22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15FCA-ADF3-805C-83DC-97E296E2D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F7C4A57-8F5B-7826-DF50-CFA5B7FF9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C7BCED-660A-C4CB-266C-9BD6369C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Dlaczego to jest ważne?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14A85C-DBF0-11E3-88FB-55BAD7FF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Przez świat, jaki mamy wokół nas, który jest: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Zmienny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Niepewny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Złożony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Dwuznaczny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E516428-60F8-0322-C236-8A8E1535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74A0946-B55C-BEF2-6010-7562DC881C5E}"/>
              </a:ext>
            </a:extLst>
          </p:cNvPr>
          <p:cNvSpPr txBox="1"/>
          <p:nvPr/>
        </p:nvSpPr>
        <p:spPr>
          <a:xfrm>
            <a:off x="6261100" y="58999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Photo by </a:t>
            </a:r>
            <a:r>
              <a:rPr lang="pl-PL" sz="1200" dirty="0">
                <a:hlinkClick r:id="rId4"/>
              </a:rPr>
              <a:t>Greg Rosenke</a:t>
            </a:r>
            <a:r>
              <a:rPr lang="pl-PL" sz="1200" dirty="0"/>
              <a:t> on </a:t>
            </a:r>
            <a:r>
              <a:rPr lang="pl-PL" sz="1200" dirty="0">
                <a:hlinkClick r:id="rId5"/>
              </a:rPr>
              <a:t>Unsplash</a:t>
            </a:r>
            <a:r>
              <a:rPr lang="pl-PL" sz="1200" dirty="0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7C8F91-E58E-1660-C0FE-594690CB6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00" y="1825625"/>
            <a:ext cx="4577949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9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1479</Words>
  <Application>Microsoft Office PowerPoint</Application>
  <PresentationFormat>Panoramiczny</PresentationFormat>
  <Paragraphs>169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AvenirLTW05</vt:lpstr>
      <vt:lpstr>Calibri</vt:lpstr>
      <vt:lpstr>Calibri Light</vt:lpstr>
      <vt:lpstr>Sohne</vt:lpstr>
      <vt:lpstr>system-ui</vt:lpstr>
      <vt:lpstr>Motyw pakietu Office</vt:lpstr>
      <vt:lpstr>Prezentacja programu PowerPoint</vt:lpstr>
      <vt:lpstr>Kto z Państwa zaplanował w tym roku naukę:</vt:lpstr>
      <vt:lpstr>Uczymy się przez całe życie – life long learning</vt:lpstr>
      <vt:lpstr>Self directed learning</vt:lpstr>
      <vt:lpstr>Czym jest adaptacyjne uczenie się?</vt:lpstr>
      <vt:lpstr>Uczenie się jako jedna z kompetencji przyszłości</vt:lpstr>
      <vt:lpstr>Co umieliśmy kiedyś, a dzisiaj już z tego nie korzystamy?</vt:lpstr>
      <vt:lpstr>Na przykład</vt:lpstr>
      <vt:lpstr>Dlaczego to jest ważne?</vt:lpstr>
      <vt:lpstr>Mega trendy</vt:lpstr>
      <vt:lpstr>Jak to wygląda w Polsce? Publikacja z 2023 roku</vt:lpstr>
      <vt:lpstr>Komponenty adaptacyjnego uczenia się</vt:lpstr>
      <vt:lpstr>Elastyczność poznawcza</vt:lpstr>
      <vt:lpstr>Otwartość na doświadczenie</vt:lpstr>
      <vt:lpstr>Nastawienie promocyjne vs. prewencyjne</vt:lpstr>
      <vt:lpstr>Odporność na stres</vt:lpstr>
      <vt:lpstr>Samoświadomość</vt:lpstr>
      <vt:lpstr>Organizacja procesu uczenia się</vt:lpstr>
      <vt:lpstr>Uczenie się przez doświadczenie</vt:lpstr>
      <vt:lpstr>Kilka przykładów</vt:lpstr>
      <vt:lpstr>Kilka przykładów</vt:lpstr>
      <vt:lpstr>Rozpraszacze</vt:lpstr>
      <vt:lpstr>Czy AI może wspierać efektywną naukę?</vt:lpstr>
      <vt:lpstr>Ciekawostka na koniec</vt:lpstr>
      <vt:lpstr>Uczenie się utajone</vt:lpstr>
      <vt:lpstr>Dziękujemy za obecność!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Płatek</dc:creator>
  <cp:lastModifiedBy>Żuliana Woziwodzka</cp:lastModifiedBy>
  <cp:revision>12</cp:revision>
  <dcterms:created xsi:type="dcterms:W3CDTF">2025-03-11T09:34:00Z</dcterms:created>
  <dcterms:modified xsi:type="dcterms:W3CDTF">2025-04-14T07:45:25Z</dcterms:modified>
</cp:coreProperties>
</file>