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56" r:id="rId3"/>
    <p:sldId id="357" r:id="rId4"/>
    <p:sldId id="358" r:id="rId5"/>
    <p:sldId id="359" r:id="rId6"/>
  </p:sldIdLst>
  <p:sldSz cx="12192000" cy="6858000"/>
  <p:notesSz cx="6735763" cy="98663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nieszka Gampe-Matysiak" initials="AG" lastIdx="3" clrIdx="0">
    <p:extLst>
      <p:ext uri="{19B8F6BF-5375-455C-9EA6-DF929625EA0E}">
        <p15:presenceInfo xmlns:p15="http://schemas.microsoft.com/office/powerpoint/2012/main" userId="S-1-5-21-876753399-2178977687-4276926792-1819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8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7FF8FC38-B481-4C2F-A07B-08B99D6C9BCF}" type="datetimeFigureOut">
              <a:rPr lang="pl-PL" smtClean="0"/>
              <a:t>08.09.2025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7F566ADE-3202-4BF7-B9B5-40E1000298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6062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EB9B35D2-7AF9-4D04-BE1D-CAE54DDB2A1E}" type="datetimeFigureOut">
              <a:rPr lang="pl-PL" smtClean="0"/>
              <a:t>08.09.2025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3262" y="4748578"/>
            <a:ext cx="5389240" cy="3884052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0947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4626" y="9370947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E3D9D661-ECD8-4D58-8B87-78A2C8928B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981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06D6-7965-4A12-80EA-FC9704E14833}" type="datetime1">
              <a:rPr lang="pl-PL" smtClean="0"/>
              <a:t>08.09.2025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00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199E-5308-4CDB-8657-FF872DCDB9B8}" type="datetime1">
              <a:rPr lang="pl-PL" smtClean="0"/>
              <a:t>08.09.2025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361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E377-AD58-4E0A-B06C-87EDA31C023D}" type="datetime1">
              <a:rPr lang="pl-PL" smtClean="0"/>
              <a:t>08.09.2025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443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AA8E-2D39-4F5E-86C8-2A2015F93162}" type="datetime1">
              <a:rPr lang="pl-PL" smtClean="0"/>
              <a:t>08.09.2025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5604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E047-976F-4485-B027-EF8CA5D0A439}" type="datetime1">
              <a:rPr lang="pl-PL" smtClean="0"/>
              <a:t>08.09.2025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14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7119-66B0-4CB7-8E1D-2DD7E161D8AA}" type="datetime1">
              <a:rPr lang="pl-PL" smtClean="0"/>
              <a:t>08.09.2025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533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C558-B4B6-4858-A317-EA9489D590D7}" type="datetime1">
              <a:rPr lang="pl-PL" smtClean="0"/>
              <a:t>08.09.2025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441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0792-2DF6-4711-85FB-48E9EBA11DFD}" type="datetime1">
              <a:rPr lang="pl-PL" smtClean="0"/>
              <a:t>08.09.2025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187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D377F-A0C9-4F79-AE1A-A57EF33B0ED1}" type="datetime1">
              <a:rPr lang="pl-PL" smtClean="0"/>
              <a:t>08.09.2025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8562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5FB-10A4-434C-AFC8-475289AADFDC}" type="datetime1">
              <a:rPr lang="pl-PL" smtClean="0"/>
              <a:t>08.09.2025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8403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37F5-8D02-4153-85D9-810B7C75E401}" type="datetime1">
              <a:rPr lang="pl-PL" smtClean="0"/>
              <a:t>08.09.2025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powrót do Spisu treści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675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0168-C7F6-4D39-812D-CDBCE11E80C6}" type="datetime1">
              <a:rPr lang="pl-PL" smtClean="0"/>
              <a:t>08.09.2025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powrót do Spisu treści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C4E15-B373-4989-AE5B-B14DCE1B19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916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ue.poznan.pl/aktualnosci/rejestracja-na-drugi-jezyk-obcy-informacje-dla-studentow-i-rok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309678"/>
          </a:xfrm>
        </p:spPr>
        <p:txBody>
          <a:bodyPr>
            <a:normAutofit fontScale="90000"/>
          </a:bodyPr>
          <a:lstStyle/>
          <a:p>
            <a:r>
              <a:rPr lang="pl-PL" dirty="0"/>
              <a:t>Niezbędnik studenta Uniwersytetu Ekonomicznego </a:t>
            </a:r>
            <a:br>
              <a:rPr lang="pl-PL" dirty="0"/>
            </a:br>
            <a:r>
              <a:rPr lang="pl-PL" dirty="0"/>
              <a:t>w Poznaniu</a:t>
            </a:r>
          </a:p>
        </p:txBody>
      </p:sp>
    </p:spTree>
    <p:extLst>
      <p:ext uri="{BB962C8B-B14F-4D97-AF65-F5344CB8AC3E}">
        <p14:creationId xmlns:p14="http://schemas.microsoft.com/office/powerpoint/2010/main" val="328439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9917" y="149291"/>
            <a:ext cx="11681927" cy="1377496"/>
          </a:xfrm>
        </p:spPr>
        <p:txBody>
          <a:bodyPr>
            <a:noAutofit/>
          </a:bodyPr>
          <a:lstStyle/>
          <a:p>
            <a:pPr algn="ctr"/>
            <a:r>
              <a:rPr lang="pl-PL" sz="3600" dirty="0"/>
              <a:t>Studium Praktycznej Nauki Języków Obcych – SPNJO </a:t>
            </a:r>
            <a:br>
              <a:rPr lang="pl-PL" sz="3600" dirty="0"/>
            </a:br>
            <a:r>
              <a:rPr lang="pl-PL" sz="3600" dirty="0"/>
              <a:t>ul. Taczaka 9, sekretariat – III piętro, pokój 302  </a:t>
            </a:r>
            <a:br>
              <a:rPr lang="pl-PL" sz="3600" dirty="0"/>
            </a:br>
            <a:r>
              <a:rPr lang="pl-PL" sz="3600" dirty="0">
                <a:sym typeface="Wingdings" panose="05000000000000000000" pitchFamily="2" charset="2"/>
              </a:rPr>
              <a:t> </a:t>
            </a:r>
            <a:r>
              <a:rPr lang="pl-PL" sz="3600" dirty="0"/>
              <a:t>spnjo@ue.poznan.pl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6307" y="1860605"/>
            <a:ext cx="11523306" cy="4548147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20000"/>
              </a:lnSpc>
              <a:spcAft>
                <a:spcPts val="600"/>
              </a:spcAft>
              <a:buNone/>
            </a:pPr>
            <a:r>
              <a:rPr lang="pl-PL" b="1" u="sng" dirty="0"/>
              <a:t>Studia stacjonarne pierwszego stopnia</a:t>
            </a:r>
            <a:endParaRPr lang="pl-PL" b="1" dirty="0"/>
          </a:p>
          <a:p>
            <a:pPr algn="just">
              <a:lnSpc>
                <a:spcPct val="120000"/>
              </a:lnSpc>
            </a:pPr>
            <a:r>
              <a:rPr lang="pl-PL" sz="2400" dirty="0"/>
              <a:t>W ramach obowiązujących programów studiów, nauka języków obcych na studiach I stopnia w UEP trwa: 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dirty="0"/>
              <a:t>3 semestry w przypadku języka angielskiego (od I do III semestru studiów – 90 godzin zajęć),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dirty="0"/>
              <a:t>4 semestry w przypadku pozostałych języków obcych (od II do V semestru studiów – 120 godzin zajęć). 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pl-PL" dirty="0"/>
              <a:t>Studentów </a:t>
            </a:r>
            <a:r>
              <a:rPr lang="pl-PL" b="1" dirty="0"/>
              <a:t>obowiązuje nauka języka angielskiego na poziomie B1-B2 </a:t>
            </a:r>
            <a:r>
              <a:rPr lang="pl-PL" dirty="0"/>
              <a:t>oraz drugiego, wybranego przez siebie, języka obcego: francuskiego, hiszpańskiego, niemieckiego lub rosyjskiego. </a:t>
            </a:r>
            <a:endParaRPr lang="pl-PL" b="1" dirty="0">
              <a:highlight>
                <a:srgbClr val="FFFF00"/>
              </a:highlight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pl-PL" dirty="0"/>
              <a:t>Lektoraty języka angielskiego kończą się</a:t>
            </a:r>
            <a:r>
              <a:rPr lang="pl-PL" b="1" dirty="0"/>
              <a:t> egzaminem po III semestrze studiów</a:t>
            </a:r>
            <a:r>
              <a:rPr lang="pl-PL" dirty="0"/>
              <a:t>, lektoraty pozostałych języków obcych kończą się </a:t>
            </a:r>
            <a:r>
              <a:rPr lang="pl-PL" b="1" dirty="0"/>
              <a:t>zaliczeniem po V semestrze studiów</a:t>
            </a:r>
            <a:r>
              <a:rPr lang="pl-PL" dirty="0"/>
              <a:t>. </a:t>
            </a:r>
          </a:p>
          <a:p>
            <a:pPr algn="just">
              <a:lnSpc>
                <a:spcPct val="120000"/>
              </a:lnSpc>
            </a:pPr>
            <a:r>
              <a:rPr lang="pl-PL" sz="2400" dirty="0"/>
              <a:t>W wyznaczonych terminach studenci dokonują </a:t>
            </a:r>
            <a:r>
              <a:rPr lang="pl-PL" sz="2400" b="1" dirty="0">
                <a:solidFill>
                  <a:srgbClr val="FF0000"/>
                </a:solidFill>
              </a:rPr>
              <a:t>rejestracji w systemie </a:t>
            </a:r>
            <a:r>
              <a:rPr lang="pl-PL" sz="2400" b="1" dirty="0" err="1">
                <a:solidFill>
                  <a:srgbClr val="FF0000"/>
                </a:solidFill>
              </a:rPr>
              <a:t>USOSweb</a:t>
            </a:r>
            <a:r>
              <a:rPr lang="pl-PL" sz="2400" b="1" dirty="0">
                <a:solidFill>
                  <a:srgbClr val="FF0000"/>
                </a:solidFill>
              </a:rPr>
              <a:t> na lektorat drugiego języka obcego</a:t>
            </a:r>
            <a:r>
              <a:rPr lang="pl-PL" sz="2400" b="1" dirty="0"/>
              <a:t> </a:t>
            </a:r>
            <a:r>
              <a:rPr lang="pl-PL" sz="2400" dirty="0"/>
              <a:t>na 3 poziomach zaawansowania: podstawowym (od A1), średnio zaawansowanym </a:t>
            </a:r>
            <a:br>
              <a:rPr lang="pl-PL" sz="2400" dirty="0"/>
            </a:br>
            <a:r>
              <a:rPr lang="pl-PL" sz="2400" dirty="0"/>
              <a:t>i zaawansowanym. 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l-PL" dirty="0"/>
              <a:t>powrót do </a:t>
            </a:r>
            <a:r>
              <a:rPr lang="pl-PL" dirty="0">
                <a:hlinkClick r:id="rId2" action="ppaction://hlinksldjump"/>
              </a:rPr>
              <a:t>Spisu treści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16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7045" y="365597"/>
            <a:ext cx="11737910" cy="5923235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pl-PL" sz="1000" b="1" u="sng" dirty="0"/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2400" b="1" dirty="0">
                <a:solidFill>
                  <a:srgbClr val="FF0000"/>
                </a:solidFill>
              </a:rPr>
              <a:t>Rejestracja na lektorat drugiego języka obcego – BARDZO WAŻNE!!!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pl-PL" sz="1200" b="1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000" dirty="0"/>
              <a:t>W celu rejestracji na lektorat drugiego języka obcego należy zalogować się do</a:t>
            </a:r>
            <a:r>
              <a:rPr lang="pl-PL" sz="2000" b="1" dirty="0"/>
              <a:t> systemu </a:t>
            </a:r>
            <a:r>
              <a:rPr lang="pl-PL" sz="2000" b="1" dirty="0" err="1"/>
              <a:t>USOSweb</a:t>
            </a:r>
            <a:r>
              <a:rPr lang="pl-PL" sz="2000" b="1" dirty="0"/>
              <a:t>. </a:t>
            </a:r>
            <a:endParaRPr lang="pl-PL" sz="20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000" b="1" dirty="0">
                <a:sym typeface="Wingdings" panose="05000000000000000000" pitchFamily="2" charset="2"/>
              </a:rPr>
              <a:t></a:t>
            </a:r>
            <a:r>
              <a:rPr lang="pl-PL" sz="2000" b="1" dirty="0"/>
              <a:t> </a:t>
            </a:r>
            <a:r>
              <a:rPr lang="pl-PL" sz="2000" dirty="0"/>
              <a:t>Każdy student rejestruje się na </a:t>
            </a:r>
            <a:r>
              <a:rPr lang="pl-PL" sz="2000" b="1" dirty="0"/>
              <a:t>lektorat jednego języka obcego na danym kierunku studiów</a:t>
            </a:r>
            <a:r>
              <a:rPr lang="pl-PL" sz="2000" dirty="0"/>
              <a:t>, na wybranym przez siebie poziomie</a:t>
            </a:r>
            <a:r>
              <a:rPr lang="pl-PL" sz="2000" b="1" dirty="0"/>
              <a:t> </a:t>
            </a:r>
            <a:r>
              <a:rPr lang="pl-PL" sz="2000" dirty="0"/>
              <a:t>zaawansowania: podstawowym, średnio zaawansowanym lub zaawansowanym.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000" b="1" dirty="0">
                <a:sym typeface="Wingdings" panose="05000000000000000000" pitchFamily="2" charset="2"/>
              </a:rPr>
              <a:t>  Liczba miejsc w grupach lektorskich jest limitowana. </a:t>
            </a:r>
            <a:endParaRPr lang="pl-PL" sz="2000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000" b="1" dirty="0">
                <a:sym typeface="Wingdings" panose="05000000000000000000" pitchFamily="2" charset="2"/>
              </a:rPr>
              <a:t></a:t>
            </a:r>
            <a:r>
              <a:rPr lang="pl-PL" sz="2000" b="1" dirty="0"/>
              <a:t> Rejestracji </a:t>
            </a:r>
            <a:r>
              <a:rPr lang="pl-PL" sz="2000" dirty="0"/>
              <a:t>należy dokonać w terminie </a:t>
            </a:r>
            <a:r>
              <a:rPr lang="pl-PL" sz="2000" b="1" dirty="0"/>
              <a:t>od 29.09. do 12.10.2025 r</a:t>
            </a:r>
            <a:r>
              <a:rPr lang="pl-PL" sz="2000" dirty="0"/>
              <a:t>. Po tym terminie rejestracja zostaje zakończona i wprowadzanie jakichkolwiek zmian w wyborze języka lub poziomu zaawansowania będzie niemożliwe. </a:t>
            </a:r>
            <a:r>
              <a:rPr lang="pl-PL" sz="2000" b="1" dirty="0"/>
              <a:t>Dokładne daty i godziny</a:t>
            </a:r>
            <a:r>
              <a:rPr lang="pl-PL" sz="2000" dirty="0"/>
              <a:t>, od kiedy można dokonywać rejestracji, zostaną podane</a:t>
            </a:r>
            <a:r>
              <a:rPr lang="pl-PL" sz="2000" b="1" dirty="0"/>
              <a:t> podczas spotkań informacyjnych </a:t>
            </a:r>
            <a:r>
              <a:rPr lang="pl-PL" sz="2000" dirty="0"/>
              <a:t>dla poszczególnych kierunków studiów.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000" b="1" dirty="0">
                <a:sym typeface="Wingdings" panose="05000000000000000000" pitchFamily="2" charset="2"/>
              </a:rPr>
              <a:t></a:t>
            </a:r>
            <a:r>
              <a:rPr lang="pl-PL" sz="2000" b="1" dirty="0"/>
              <a:t> </a:t>
            </a:r>
            <a:r>
              <a:rPr lang="pl-PL" sz="2000" dirty="0"/>
              <a:t>Do momentu zakończenia rejestracji, można zmieniać wybór języka obcego i poziomu zaawansowania. </a:t>
            </a:r>
            <a:r>
              <a:rPr lang="pl-PL" sz="2000" b="1" dirty="0"/>
              <a:t>Po zakończeniu rejestracji, żadne zmiany nie będą możliwe.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pl-PL" sz="2000" b="1" dirty="0"/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2000" dirty="0"/>
              <a:t>Szczegółowa </a:t>
            </a:r>
            <a:r>
              <a:rPr lang="pl-PL" sz="2000" b="1" dirty="0"/>
              <a:t>instrukcja rejestracji </a:t>
            </a:r>
            <a:r>
              <a:rPr lang="pl-PL" sz="2000" dirty="0"/>
              <a:t>na lektorat drugiego języka obcego znajduje się w osobnej prezentacji </a:t>
            </a:r>
            <a:r>
              <a:rPr lang="pl-PL" sz="2000" b="1" dirty="0"/>
              <a:t>na stronach SPNJO</a:t>
            </a:r>
            <a:r>
              <a:rPr lang="pl-PL" sz="2000" dirty="0"/>
              <a:t> (</a:t>
            </a:r>
            <a:r>
              <a:rPr lang="pl-PL" sz="2000" dirty="0">
                <a:hlinkClick r:id="rId2"/>
              </a:rPr>
              <a:t>https://ue.poznan.pl/aktualnosci/rejestracja-na-drugi-jezyk-obcy-informacje-dla-studentow-i-roku/</a:t>
            </a:r>
            <a:r>
              <a:rPr lang="pl-PL" sz="2000" dirty="0"/>
              <a:t>).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l-PL" dirty="0"/>
              <a:t>powrót do </a:t>
            </a:r>
            <a:r>
              <a:rPr lang="pl-PL" dirty="0">
                <a:hlinkClick r:id="rId3" action="ppaction://hlinksldjump"/>
              </a:rPr>
              <a:t>Spisu treści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7931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1845" y="345232"/>
            <a:ext cx="11140751" cy="60275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endParaRPr lang="pl-PL" sz="2400" b="1" u="sng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pl-PL" sz="2400" b="1" u="sng" dirty="0"/>
              <a:t>Studia stacjonarne drugiego stopnia</a:t>
            </a:r>
          </a:p>
          <a:p>
            <a:pPr marL="0" indent="0" algn="ctr">
              <a:lnSpc>
                <a:spcPct val="110000"/>
              </a:lnSpc>
              <a:buNone/>
            </a:pPr>
            <a:endParaRPr lang="pl-PL" sz="1000" b="1" dirty="0"/>
          </a:p>
          <a:p>
            <a:pPr marL="0" indent="0" algn="ctr">
              <a:lnSpc>
                <a:spcPct val="110000"/>
              </a:lnSpc>
              <a:buNone/>
            </a:pPr>
            <a:endParaRPr lang="pl-PL" sz="1000" b="1" dirty="0"/>
          </a:p>
          <a:p>
            <a:pPr algn="just">
              <a:lnSpc>
                <a:spcPct val="110000"/>
              </a:lnSpc>
            </a:pPr>
            <a:r>
              <a:rPr lang="pl-PL" sz="2400" dirty="0"/>
              <a:t>Na kierunkach: </a:t>
            </a:r>
            <a:r>
              <a:rPr lang="pl-PL" sz="2400" b="1" i="1" dirty="0"/>
              <a:t>międzynarodowe stosunki gospodarcze </a:t>
            </a:r>
            <a:r>
              <a:rPr lang="pl-PL" sz="2400" dirty="0"/>
              <a:t>oraz</a:t>
            </a:r>
            <a:r>
              <a:rPr lang="pl-PL" sz="2400" b="1" i="1" dirty="0"/>
              <a:t> cyfrowe łańcuchy dostaw </a:t>
            </a:r>
            <a:r>
              <a:rPr lang="pl-PL" sz="2400" dirty="0"/>
              <a:t>studentów obowiązuje nauka</a:t>
            </a:r>
            <a:r>
              <a:rPr lang="pl-PL" sz="2400" b="1" dirty="0"/>
              <a:t> języka angielskiego na poziomie zaawansowanym. </a:t>
            </a:r>
            <a:r>
              <a:rPr lang="pl-PL" sz="2400" dirty="0"/>
              <a:t>Lektorat w wymiarze 90 godzin zajęć trwa 3 semestry i zakończony jest egzaminem. 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pl-PL" sz="2400" dirty="0"/>
          </a:p>
          <a:p>
            <a:pPr algn="just">
              <a:lnSpc>
                <a:spcPct val="110000"/>
              </a:lnSpc>
            </a:pPr>
            <a:r>
              <a:rPr lang="pl-PL" sz="2400" dirty="0"/>
              <a:t>Na kierunkach: </a:t>
            </a:r>
            <a:r>
              <a:rPr lang="pl-PL" sz="2400" b="1" i="1" dirty="0"/>
              <a:t>analityka danych ekonomicznych</a:t>
            </a:r>
            <a:r>
              <a:rPr lang="pl-PL" sz="2400" i="1" dirty="0"/>
              <a:t> </a:t>
            </a:r>
            <a:r>
              <a:rPr lang="pl-PL" sz="2400" dirty="0"/>
              <a:t>oraz</a:t>
            </a:r>
            <a:r>
              <a:rPr lang="pl-PL" sz="2400" i="1" dirty="0"/>
              <a:t> </a:t>
            </a:r>
            <a:r>
              <a:rPr lang="pl-PL" sz="2400" b="1" i="1" dirty="0"/>
              <a:t>nadzór i kontrola</a:t>
            </a:r>
            <a:r>
              <a:rPr lang="pl-PL" sz="2400" i="1" dirty="0"/>
              <a:t> </a:t>
            </a:r>
            <a:r>
              <a:rPr lang="pl-PL" sz="2400" dirty="0"/>
              <a:t>studenci w 1-szym i 2-gim semestrze studiów realizują lektorat </a:t>
            </a:r>
            <a:r>
              <a:rPr lang="pl-PL" sz="2400" b="1" dirty="0"/>
              <a:t>języka angielskiego na poziomie zaawansowanym</a:t>
            </a:r>
            <a:r>
              <a:rPr lang="pl-PL" sz="2400" dirty="0"/>
              <a:t> w wymiarze 60 godzin zajęć, zakończony egzaminem. 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l-PL" dirty="0"/>
              <a:t>powrót do </a:t>
            </a:r>
            <a:r>
              <a:rPr lang="pl-PL" dirty="0">
                <a:hlinkClick r:id="rId2" action="ppaction://hlinksldjump"/>
              </a:rPr>
              <a:t>Spisu treści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4182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5151" y="251926"/>
            <a:ext cx="10991461" cy="639146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endParaRPr lang="pl-PL" sz="1000" b="1" u="sng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pl-PL" sz="2400" b="1" u="sng" dirty="0"/>
              <a:t>Studia niestacjonarne pierwszego stopnia</a:t>
            </a:r>
            <a:r>
              <a:rPr lang="pl-PL" sz="2400" b="1" dirty="0"/>
              <a:t> </a:t>
            </a:r>
          </a:p>
          <a:p>
            <a:pPr algn="just">
              <a:lnSpc>
                <a:spcPct val="110000"/>
              </a:lnSpc>
            </a:pPr>
            <a:r>
              <a:rPr lang="pl-PL" sz="2400" dirty="0"/>
              <a:t>W ramach obowiązujących programów studiów, studentów studiów niestacjonarnych I stopnia obowiązuje nauka </a:t>
            </a:r>
            <a:r>
              <a:rPr lang="pl-PL" sz="2400" b="1" dirty="0"/>
              <a:t>języka angielskiego</a:t>
            </a:r>
            <a:r>
              <a:rPr lang="pl-PL" sz="2400" dirty="0"/>
              <a:t> na poziomie średnio zaawansowanym lub zaawansowanym. </a:t>
            </a:r>
          </a:p>
          <a:p>
            <a:pPr algn="just">
              <a:lnSpc>
                <a:spcPct val="110000"/>
              </a:lnSpc>
            </a:pPr>
            <a:r>
              <a:rPr lang="pl-PL" sz="2400" dirty="0"/>
              <a:t>Na lektorat trwający 3 semestry przewidziano 90</a:t>
            </a:r>
            <a:r>
              <a:rPr lang="pl-PL" sz="2400" b="1" dirty="0"/>
              <a:t> </a:t>
            </a:r>
            <a:r>
              <a:rPr lang="pl-PL" sz="2400" dirty="0"/>
              <a:t>godzin zajęć. Nauka języka rozpoczyna się w I semestrze studiów i zakończona jest egzaminem po III semestrze. </a:t>
            </a:r>
          </a:p>
          <a:p>
            <a:pPr marL="0" indent="0" algn="ctr">
              <a:lnSpc>
                <a:spcPct val="110000"/>
              </a:lnSpc>
              <a:buNone/>
            </a:pPr>
            <a:endParaRPr lang="pl-PL" sz="1000" b="1" u="sng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pl-PL" sz="2400" b="1" u="sng" dirty="0"/>
              <a:t>Studia niestacjonarne drugiego stopnia</a:t>
            </a:r>
            <a:endParaRPr lang="pl-PL" sz="2400" b="1" dirty="0"/>
          </a:p>
          <a:p>
            <a:pPr algn="just">
              <a:lnSpc>
                <a:spcPct val="110000"/>
              </a:lnSpc>
            </a:pPr>
            <a:r>
              <a:rPr lang="pl-PL" sz="2400" dirty="0"/>
              <a:t>Studenci studiów II stopnia na kierunku </a:t>
            </a:r>
            <a:r>
              <a:rPr lang="pl-PL" sz="2400" b="1" i="1" dirty="0"/>
              <a:t>międzynarodowe stosunki gospodarcze </a:t>
            </a:r>
            <a:r>
              <a:rPr lang="pl-PL" sz="2400" dirty="0"/>
              <a:t>realizują lektorat </a:t>
            </a:r>
            <a:r>
              <a:rPr lang="pl-PL" sz="2400" b="1" dirty="0"/>
              <a:t>języka angielskiego w biznesie na poziomie zaawansowanym. </a:t>
            </a:r>
            <a:r>
              <a:rPr lang="pl-PL" sz="2400" dirty="0"/>
              <a:t>Lektorat trwa 3 semestry, obejmuje 54 godziny zajęć i jest zakończony egzaminem po III semestrze studiów.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l-PL" dirty="0"/>
              <a:t>powrót do </a:t>
            </a:r>
            <a:r>
              <a:rPr lang="pl-PL" dirty="0">
                <a:hlinkClick r:id="rId2" action="ppaction://hlinksldjump"/>
              </a:rPr>
              <a:t>Spisu treści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80914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1942</TotalTime>
  <Words>522</Words>
  <Application>Microsoft Office PowerPoint</Application>
  <PresentationFormat>Panoramiczny</PresentationFormat>
  <Paragraphs>37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Niezbędnik studenta Uniwersytetu Ekonomicznego  w Poznaniu</vt:lpstr>
      <vt:lpstr>Studium Praktycznej Nauki Języków Obcych – SPNJO  ul. Taczaka 9, sekretariat – III piętro, pokój 302    spnjo@ue.poznan.pl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Niezbędnik studenta Uniwersytetu Ekonomicznego  w Poznaniu</dc:title>
  <dc:creator>a1753</dc:creator>
  <cp:lastModifiedBy>Leonika Drost</cp:lastModifiedBy>
  <cp:revision>153</cp:revision>
  <cp:lastPrinted>2024-09-18T07:53:09Z</cp:lastPrinted>
  <dcterms:created xsi:type="dcterms:W3CDTF">2020-09-28T08:02:01Z</dcterms:created>
  <dcterms:modified xsi:type="dcterms:W3CDTF">2025-09-08T07:10:45Z</dcterms:modified>
</cp:coreProperties>
</file>