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01" r:id="rId2"/>
    <p:sldId id="302" r:id="rId3"/>
    <p:sldId id="303" r:id="rId4"/>
    <p:sldId id="350" r:id="rId5"/>
    <p:sldId id="304" r:id="rId6"/>
    <p:sldId id="351" r:id="rId7"/>
    <p:sldId id="305" r:id="rId8"/>
    <p:sldId id="346" r:id="rId9"/>
    <p:sldId id="347" r:id="rId10"/>
    <p:sldId id="348" r:id="rId11"/>
    <p:sldId id="349" r:id="rId12"/>
    <p:sldId id="352" r:id="rId13"/>
    <p:sldId id="353" r:id="rId14"/>
    <p:sldId id="32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62e569a118d5da9c" providerId="LiveId" clId="{051C1A1A-8192-4431-B67E-4D04998CCB32}"/>
    <pc:docChg chg="custSel modSld">
      <pc:chgData name="" userId="62e569a118d5da9c" providerId="LiveId" clId="{051C1A1A-8192-4431-B67E-4D04998CCB32}" dt="2025-02-17T13:15:24.363" v="65" actId="20577"/>
      <pc:docMkLst>
        <pc:docMk/>
      </pc:docMkLst>
      <pc:sldChg chg="modSp">
        <pc:chgData name="" userId="62e569a118d5da9c" providerId="LiveId" clId="{051C1A1A-8192-4431-B67E-4D04998CCB32}" dt="2025-02-17T13:13:16.564" v="2" actId="20577"/>
        <pc:sldMkLst>
          <pc:docMk/>
          <pc:sldMk cId="826274121" sldId="303"/>
        </pc:sldMkLst>
        <pc:spChg chg="mod">
          <ac:chgData name="" userId="62e569a118d5da9c" providerId="LiveId" clId="{051C1A1A-8192-4431-B67E-4D04998CCB32}" dt="2025-02-17T13:13:16.564" v="2" actId="20577"/>
          <ac:spMkLst>
            <pc:docMk/>
            <pc:sldMk cId="826274121" sldId="303"/>
            <ac:spMk id="3" creationId="{7633A27A-CECF-494F-8466-6BCB7513E9A9}"/>
          </ac:spMkLst>
        </pc:spChg>
      </pc:sldChg>
      <pc:sldChg chg="modSp">
        <pc:chgData name="" userId="62e569a118d5da9c" providerId="LiveId" clId="{051C1A1A-8192-4431-B67E-4D04998CCB32}" dt="2025-02-17T13:13:45.628" v="35" actId="20577"/>
        <pc:sldMkLst>
          <pc:docMk/>
          <pc:sldMk cId="2612195360" sldId="304"/>
        </pc:sldMkLst>
        <pc:spChg chg="mod">
          <ac:chgData name="" userId="62e569a118d5da9c" providerId="LiveId" clId="{051C1A1A-8192-4431-B67E-4D04998CCB32}" dt="2025-02-17T13:13:45.628" v="35" actId="20577"/>
          <ac:spMkLst>
            <pc:docMk/>
            <pc:sldMk cId="2612195360" sldId="304"/>
            <ac:spMk id="3" creationId="{7633A27A-CECF-494F-8466-6BCB7513E9A9}"/>
          </ac:spMkLst>
        </pc:spChg>
      </pc:sldChg>
      <pc:sldChg chg="modSp">
        <pc:chgData name="" userId="62e569a118d5da9c" providerId="LiveId" clId="{051C1A1A-8192-4431-B67E-4D04998CCB32}" dt="2025-02-17T13:15:24.363" v="65" actId="20577"/>
        <pc:sldMkLst>
          <pc:docMk/>
          <pc:sldMk cId="1986753093" sldId="322"/>
        </pc:sldMkLst>
        <pc:spChg chg="mod">
          <ac:chgData name="" userId="62e569a118d5da9c" providerId="LiveId" clId="{051C1A1A-8192-4431-B67E-4D04998CCB32}" dt="2025-02-17T13:15:24.363" v="65" actId="20577"/>
          <ac:spMkLst>
            <pc:docMk/>
            <pc:sldMk cId="1986753093" sldId="322"/>
            <ac:spMk id="5" creationId="{82F137F5-989C-4DC5-8A5E-E382D4B12027}"/>
          </ac:spMkLst>
        </pc:spChg>
      </pc:sldChg>
      <pc:sldChg chg="modSp">
        <pc:chgData name="" userId="62e569a118d5da9c" providerId="LiveId" clId="{051C1A1A-8192-4431-B67E-4D04998CCB32}" dt="2025-02-17T13:14:46.335" v="58" actId="20577"/>
        <pc:sldMkLst>
          <pc:docMk/>
          <pc:sldMk cId="3199323616" sldId="348"/>
        </pc:sldMkLst>
        <pc:spChg chg="mod">
          <ac:chgData name="" userId="62e569a118d5da9c" providerId="LiveId" clId="{051C1A1A-8192-4431-B67E-4D04998CCB32}" dt="2025-02-17T13:14:46.335" v="58" actId="20577"/>
          <ac:spMkLst>
            <pc:docMk/>
            <pc:sldMk cId="3199323616" sldId="348"/>
            <ac:spMk id="3" creationId="{79482BFC-CF6B-4CB8-AABF-35C5645D4600}"/>
          </ac:spMkLst>
        </pc:spChg>
      </pc:sldChg>
      <pc:sldChg chg="modSp">
        <pc:chgData name="" userId="62e569a118d5da9c" providerId="LiveId" clId="{051C1A1A-8192-4431-B67E-4D04998CCB32}" dt="2025-02-17T13:14:57.703" v="64" actId="20577"/>
        <pc:sldMkLst>
          <pc:docMk/>
          <pc:sldMk cId="4272111906" sldId="349"/>
        </pc:sldMkLst>
        <pc:spChg chg="mod">
          <ac:chgData name="" userId="62e569a118d5da9c" providerId="LiveId" clId="{051C1A1A-8192-4431-B67E-4D04998CCB32}" dt="2025-02-17T13:14:57.703" v="64" actId="20577"/>
          <ac:spMkLst>
            <pc:docMk/>
            <pc:sldMk cId="4272111906" sldId="349"/>
            <ac:spMk id="3" creationId="{79482BFC-CF6B-4CB8-AABF-35C5645D4600}"/>
          </ac:spMkLst>
        </pc:spChg>
      </pc:sldChg>
      <pc:sldChg chg="modSp">
        <pc:chgData name="" userId="62e569a118d5da9c" providerId="LiveId" clId="{051C1A1A-8192-4431-B67E-4D04998CCB32}" dt="2025-02-17T13:14:10.403" v="40" actId="20577"/>
        <pc:sldMkLst>
          <pc:docMk/>
          <pc:sldMk cId="2330164838" sldId="351"/>
        </pc:sldMkLst>
        <pc:spChg chg="mod">
          <ac:chgData name="" userId="62e569a118d5da9c" providerId="LiveId" clId="{051C1A1A-8192-4431-B67E-4D04998CCB32}" dt="2025-02-17T13:14:10.403" v="40" actId="20577"/>
          <ac:spMkLst>
            <pc:docMk/>
            <pc:sldMk cId="2330164838" sldId="351"/>
            <ac:spMk id="3" creationId="{7633A27A-CECF-494F-8466-6BCB7513E9A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A34CF-13F4-4AD6-92ED-5E62B47DA66C}" type="datetimeFigureOut">
              <a:rPr lang="pl-PL" smtClean="0"/>
              <a:t>17.02.2025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CCB49-8216-46DD-9FA9-C515F358C2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3666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Europejski Zielony Ład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FC539-EE33-4D1F-A0F9-6169E1469BFD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3628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Europejski Zielony Ład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FC539-EE33-4D1F-A0F9-6169E1469BFD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3603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37E01E2-7B79-4F82-9D13-1275DBF50179}" type="datetimeFigureOut">
              <a:rPr lang="pl-PL" smtClean="0"/>
              <a:t>17.02.2025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13E10B3-E669-446E-822D-20ABBBAD4F22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727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E01E2-7B79-4F82-9D13-1275DBF50179}" type="datetimeFigureOut">
              <a:rPr lang="pl-PL" smtClean="0"/>
              <a:t>17.02.2025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E10B3-E669-446E-822D-20ABBBAD4F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2811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E01E2-7B79-4F82-9D13-1275DBF50179}" type="datetimeFigureOut">
              <a:rPr lang="pl-PL" smtClean="0"/>
              <a:t>17.02.2025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E10B3-E669-446E-822D-20ABBBAD4F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0454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E01E2-7B79-4F82-9D13-1275DBF50179}" type="datetimeFigureOut">
              <a:rPr lang="pl-PL" smtClean="0"/>
              <a:t>17.02.2025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E10B3-E669-446E-822D-20ABBBAD4F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6465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E01E2-7B79-4F82-9D13-1275DBF50179}" type="datetimeFigureOut">
              <a:rPr lang="pl-PL" smtClean="0"/>
              <a:t>17.02.2025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E10B3-E669-446E-822D-20ABBBAD4F22}" type="slidenum">
              <a:rPr lang="pl-PL" smtClean="0"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031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E01E2-7B79-4F82-9D13-1275DBF50179}" type="datetimeFigureOut">
              <a:rPr lang="pl-PL" smtClean="0"/>
              <a:t>17.02.2025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E10B3-E669-446E-822D-20ABBBAD4F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4549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E01E2-7B79-4F82-9D13-1275DBF50179}" type="datetimeFigureOut">
              <a:rPr lang="pl-PL" smtClean="0"/>
              <a:t>17.02.2025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E10B3-E669-446E-822D-20ABBBAD4F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3318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E01E2-7B79-4F82-9D13-1275DBF50179}" type="datetimeFigureOut">
              <a:rPr lang="pl-PL" smtClean="0"/>
              <a:t>17.02.2025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E10B3-E669-446E-822D-20ABBBAD4F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7532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E01E2-7B79-4F82-9D13-1275DBF50179}" type="datetimeFigureOut">
              <a:rPr lang="pl-PL" smtClean="0"/>
              <a:t>17.02.2025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E10B3-E669-446E-822D-20ABBBAD4F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1078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E01E2-7B79-4F82-9D13-1275DBF50179}" type="datetimeFigureOut">
              <a:rPr lang="pl-PL" smtClean="0"/>
              <a:t>17.02.2025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E10B3-E669-446E-822D-20ABBBAD4F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952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E01E2-7B79-4F82-9D13-1275DBF50179}" type="datetimeFigureOut">
              <a:rPr lang="pl-PL" smtClean="0"/>
              <a:t>17.02.2025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E10B3-E669-446E-822D-20ABBBAD4F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2699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37E01E2-7B79-4F82-9D13-1275DBF50179}" type="datetimeFigureOut">
              <a:rPr lang="pl-PL" smtClean="0"/>
              <a:t>17.02.2025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513E10B3-E669-446E-822D-20ABBBAD4F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130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u-careers.europa.eu/en" TargetMode="External"/><Relationship Id="rId2" Type="http://schemas.openxmlformats.org/officeDocument/2006/relationships/hyperlink" Target="https://ec.europa.eu/info/funding-tenders/opportunities/portal/screen/hom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formeu.ue.poznan.pl/" TargetMode="External"/><Relationship Id="rId2" Type="http://schemas.openxmlformats.org/officeDocument/2006/relationships/hyperlink" Target="mailto:ida.musialkowska@ue.poznan.p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hyperlink" Target="https://transformeu.ue.poznan.pl/?page_id=139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polish-presidency.consilium.europa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op.europa.eu/en/web/who-is-who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EC97FA8-2F29-42F5-A5C4-8CD97F01E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6" name="Picture 8" descr="power point tytulowa">
            <a:extLst>
              <a:ext uri="{FF2B5EF4-FFF2-40B4-BE49-F238E27FC236}">
                <a16:creationId xmlns:a16="http://schemas.microsoft.com/office/drawing/2014/main" id="{39EEB9FD-55F5-4AAC-AA8C-D9298A044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204" y="355601"/>
            <a:ext cx="9144000" cy="257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>
            <a:extLst>
              <a:ext uri="{FF2B5EF4-FFF2-40B4-BE49-F238E27FC236}">
                <a16:creationId xmlns:a16="http://schemas.microsoft.com/office/drawing/2014/main" id="{A74082F0-CDA7-4475-AD58-FA9E27E9B14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00176" y="3148422"/>
            <a:ext cx="9714028" cy="3303178"/>
          </a:xfrm>
        </p:spPr>
        <p:txBody>
          <a:bodyPr anchor="ctr">
            <a:normAutofit/>
          </a:bodyPr>
          <a:lstStyle/>
          <a:p>
            <a:r>
              <a:rPr lang="pl-PL" sz="3200" dirty="0">
                <a:solidFill>
                  <a:srgbClr val="0070C0"/>
                </a:solidFill>
              </a:rPr>
              <a:t>Co trzeba wiedzieć </a:t>
            </a:r>
            <a:br>
              <a:rPr lang="pl-PL" sz="3200" dirty="0">
                <a:solidFill>
                  <a:srgbClr val="0070C0"/>
                </a:solidFill>
              </a:rPr>
            </a:br>
            <a:r>
              <a:rPr lang="pl-PL" sz="3200" dirty="0">
                <a:solidFill>
                  <a:srgbClr val="0070C0"/>
                </a:solidFill>
              </a:rPr>
              <a:t>o pracy instytucji unijnych?</a:t>
            </a:r>
            <a:br>
              <a:rPr lang="pl-PL" dirty="0">
                <a:solidFill>
                  <a:srgbClr val="0070C0"/>
                </a:solidFill>
              </a:rPr>
            </a:br>
            <a:br>
              <a:rPr lang="pl-PL" altLang="pl-PL" sz="1800" dirty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pl-PL" sz="2000" dirty="0">
                <a:solidFill>
                  <a:srgbClr val="0070C0"/>
                </a:solidFill>
              </a:rPr>
              <a:t>Ida </a:t>
            </a:r>
            <a:r>
              <a:rPr lang="pl-PL" sz="2000" dirty="0" err="1">
                <a:solidFill>
                  <a:srgbClr val="0070C0"/>
                </a:solidFill>
              </a:rPr>
              <a:t>Musiałkowska</a:t>
            </a:r>
            <a:br>
              <a:rPr lang="pl-PL" sz="2000" dirty="0">
                <a:solidFill>
                  <a:srgbClr val="0070C0"/>
                </a:solidFill>
              </a:rPr>
            </a:br>
            <a:r>
              <a:rPr lang="pl-PL" sz="2000" dirty="0">
                <a:solidFill>
                  <a:srgbClr val="0070C0"/>
                </a:solidFill>
              </a:rPr>
              <a:t>Katedra Europeistyki UEP</a:t>
            </a:r>
            <a:br>
              <a:rPr lang="pl-PL" sz="2000" dirty="0">
                <a:solidFill>
                  <a:srgbClr val="0070C0"/>
                </a:solidFill>
              </a:rPr>
            </a:br>
            <a:r>
              <a:rPr lang="pl-PL" sz="2000" dirty="0" err="1">
                <a:solidFill>
                  <a:srgbClr val="0070C0"/>
                </a:solidFill>
              </a:rPr>
              <a:t>WiceprzewodnicząCA</a:t>
            </a:r>
            <a:r>
              <a:rPr lang="pl-PL" sz="2000" dirty="0">
                <a:solidFill>
                  <a:srgbClr val="0070C0"/>
                </a:solidFill>
              </a:rPr>
              <a:t> RSA ds. Europejskich</a:t>
            </a:r>
            <a:br>
              <a:rPr lang="pl-PL" sz="2000" dirty="0">
                <a:solidFill>
                  <a:srgbClr val="0070C0"/>
                </a:solidFill>
              </a:rPr>
            </a:br>
            <a:r>
              <a:rPr lang="pl-PL" sz="2000" dirty="0">
                <a:solidFill>
                  <a:srgbClr val="0070C0"/>
                </a:solidFill>
              </a:rPr>
              <a:t> 11.02.2025</a:t>
            </a:r>
            <a:endParaRPr lang="pl-PL" altLang="pl-PL" sz="20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0857F6-E2D0-441C-90C2-B0C46409C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ea typeface="Verdana" panose="020B0604030504040204" pitchFamily="34" charset="0"/>
              </a:rPr>
              <a:t>STUDENTS AT COFE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482BFC-CF6B-4CB8-AABF-35C5645D4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2225675"/>
            <a:ext cx="10515600" cy="4351338"/>
          </a:xfrm>
        </p:spPr>
        <p:txBody>
          <a:bodyPr>
            <a:normAutofit/>
          </a:bodyPr>
          <a:lstStyle/>
          <a:p>
            <a:r>
              <a:rPr lang="pl-PL" dirty="0">
                <a:latin typeface="+mj-lt"/>
                <a:ea typeface="Verdana" panose="020B0604030504040204" pitchFamily="34" charset="0"/>
              </a:rPr>
              <a:t>9.05.2022 </a:t>
            </a:r>
            <a:r>
              <a:rPr lang="pl-PL" dirty="0" err="1">
                <a:latin typeface="+mj-lt"/>
                <a:ea typeface="Verdana" panose="020B0604030504040204" pitchFamily="34" charset="0"/>
              </a:rPr>
              <a:t>CoR</a:t>
            </a:r>
            <a:r>
              <a:rPr lang="pl-PL" dirty="0">
                <a:latin typeface="+mj-lt"/>
                <a:ea typeface="Verdana" panose="020B0604030504040204" pitchFamily="34" charset="0"/>
              </a:rPr>
              <a:t> Kacper Parol from PUEB</a:t>
            </a:r>
          </a:p>
          <a:p>
            <a:r>
              <a:rPr lang="pl-PL" dirty="0">
                <a:latin typeface="+mj-lt"/>
                <a:ea typeface="Verdana" panose="020B0604030504040204" pitchFamily="34" charset="0"/>
              </a:rPr>
              <a:t>„We, </a:t>
            </a:r>
            <a:r>
              <a:rPr lang="pl-PL" dirty="0" err="1">
                <a:latin typeface="+mj-lt"/>
                <a:ea typeface="Verdana" panose="020B0604030504040204" pitchFamily="34" charset="0"/>
              </a:rPr>
              <a:t>young</a:t>
            </a:r>
            <a:r>
              <a:rPr lang="pl-PL" dirty="0">
                <a:latin typeface="+mj-lt"/>
                <a:ea typeface="Verdana" panose="020B0604030504040204" pitchFamily="34" charset="0"/>
              </a:rPr>
              <a:t> </a:t>
            </a:r>
            <a:r>
              <a:rPr lang="pl-PL" dirty="0" err="1">
                <a:latin typeface="+mj-lt"/>
                <a:ea typeface="Verdana" panose="020B0604030504040204" pitchFamily="34" charset="0"/>
              </a:rPr>
              <a:t>citizens</a:t>
            </a:r>
            <a:r>
              <a:rPr lang="pl-PL" dirty="0">
                <a:latin typeface="+mj-lt"/>
                <a:ea typeface="Verdana" panose="020B0604030504040204" pitchFamily="34" charset="0"/>
              </a:rPr>
              <a:t>, </a:t>
            </a:r>
            <a:r>
              <a:rPr lang="pl-PL" dirty="0" err="1">
                <a:latin typeface="+mj-lt"/>
                <a:ea typeface="Verdana" panose="020B0604030504040204" pitchFamily="34" charset="0"/>
              </a:rPr>
              <a:t>wish</a:t>
            </a:r>
            <a:r>
              <a:rPr lang="pl-PL" dirty="0">
                <a:latin typeface="+mj-lt"/>
                <a:ea typeface="Verdana" panose="020B0604030504040204" pitchFamily="34" charset="0"/>
              </a:rPr>
              <a:t> to be </a:t>
            </a:r>
            <a:r>
              <a:rPr lang="pl-PL" dirty="0" err="1">
                <a:latin typeface="+mj-lt"/>
                <a:ea typeface="Verdana" panose="020B0604030504040204" pitchFamily="34" charset="0"/>
              </a:rPr>
              <a:t>heard</a:t>
            </a:r>
            <a:r>
              <a:rPr lang="pl-PL" dirty="0">
                <a:latin typeface="+mj-lt"/>
                <a:ea typeface="Verdana" panose="020B0604030504040204" pitchFamily="34" charset="0"/>
              </a:rPr>
              <a:t> in Europe in order to </a:t>
            </a:r>
            <a:r>
              <a:rPr lang="pl-PL" dirty="0" err="1">
                <a:latin typeface="+mj-lt"/>
                <a:ea typeface="Verdana" panose="020B0604030504040204" pitchFamily="34" charset="0"/>
              </a:rPr>
              <a:t>fight</a:t>
            </a:r>
            <a:r>
              <a:rPr lang="pl-PL" dirty="0">
                <a:latin typeface="+mj-lt"/>
                <a:ea typeface="Verdana" panose="020B0604030504040204" pitchFamily="34" charset="0"/>
              </a:rPr>
              <a:t> for </a:t>
            </a:r>
            <a:r>
              <a:rPr lang="pl-PL" dirty="0" err="1">
                <a:latin typeface="+mj-lt"/>
                <a:ea typeface="Verdana" panose="020B0604030504040204" pitchFamily="34" charset="0"/>
              </a:rPr>
              <a:t>our</a:t>
            </a:r>
            <a:r>
              <a:rPr lang="pl-PL" dirty="0">
                <a:latin typeface="+mj-lt"/>
                <a:ea typeface="Verdana" panose="020B0604030504040204" pitchFamily="34" charset="0"/>
              </a:rPr>
              <a:t> </a:t>
            </a:r>
            <a:r>
              <a:rPr lang="pl-PL" dirty="0" err="1">
                <a:latin typeface="+mj-lt"/>
                <a:ea typeface="Verdana" panose="020B0604030504040204" pitchFamily="34" charset="0"/>
              </a:rPr>
              <a:t>future</a:t>
            </a:r>
            <a:r>
              <a:rPr lang="pl-PL" dirty="0">
                <a:latin typeface="+mj-lt"/>
                <a:ea typeface="Verdana" panose="020B0604030504040204" pitchFamily="34" charset="0"/>
              </a:rPr>
              <a:t>. And </a:t>
            </a:r>
            <a:r>
              <a:rPr lang="pl-PL" dirty="0" err="1">
                <a:latin typeface="+mj-lt"/>
                <a:ea typeface="Verdana" panose="020B0604030504040204" pitchFamily="34" charset="0"/>
              </a:rPr>
              <a:t>our</a:t>
            </a:r>
            <a:r>
              <a:rPr lang="pl-PL" dirty="0">
                <a:latin typeface="+mj-lt"/>
                <a:ea typeface="Verdana" panose="020B0604030504040204" pitchFamily="34" charset="0"/>
              </a:rPr>
              <a:t> </a:t>
            </a:r>
            <a:r>
              <a:rPr lang="pl-PL" dirty="0" err="1">
                <a:latin typeface="+mj-lt"/>
                <a:ea typeface="Verdana" panose="020B0604030504040204" pitchFamily="34" charset="0"/>
              </a:rPr>
              <a:t>future</a:t>
            </a:r>
            <a:r>
              <a:rPr lang="pl-PL" dirty="0">
                <a:latin typeface="+mj-lt"/>
                <a:ea typeface="Verdana" panose="020B0604030504040204" pitchFamily="34" charset="0"/>
              </a:rPr>
              <a:t> </a:t>
            </a:r>
            <a:r>
              <a:rPr lang="pl-PL" dirty="0" err="1">
                <a:latin typeface="+mj-lt"/>
                <a:ea typeface="Verdana" panose="020B0604030504040204" pitchFamily="34" charset="0"/>
              </a:rPr>
              <a:t>is</a:t>
            </a:r>
            <a:r>
              <a:rPr lang="pl-PL" dirty="0">
                <a:latin typeface="+mj-lt"/>
                <a:ea typeface="Verdana" panose="020B0604030504040204" pitchFamily="34" charset="0"/>
              </a:rPr>
              <a:t> in the EU (…) but we </a:t>
            </a:r>
            <a:r>
              <a:rPr lang="pl-PL" dirty="0" err="1">
                <a:latin typeface="+mj-lt"/>
                <a:ea typeface="Verdana" panose="020B0604030504040204" pitchFamily="34" charset="0"/>
              </a:rPr>
              <a:t>feel</a:t>
            </a:r>
            <a:r>
              <a:rPr lang="pl-PL" dirty="0">
                <a:latin typeface="+mj-lt"/>
                <a:ea typeface="Verdana" panose="020B0604030504040204" pitchFamily="34" charset="0"/>
              </a:rPr>
              <a:t> </a:t>
            </a:r>
            <a:r>
              <a:rPr lang="pl-PL" dirty="0" err="1">
                <a:latin typeface="+mj-lt"/>
                <a:ea typeface="Verdana" panose="020B0604030504040204" pitchFamily="34" charset="0"/>
              </a:rPr>
              <a:t>that</a:t>
            </a:r>
            <a:r>
              <a:rPr lang="pl-PL" dirty="0">
                <a:latin typeface="+mj-lt"/>
                <a:ea typeface="Verdana" panose="020B0604030504040204" pitchFamily="34" charset="0"/>
              </a:rPr>
              <a:t> we </a:t>
            </a:r>
            <a:r>
              <a:rPr lang="pl-PL" dirty="0" err="1">
                <a:latin typeface="+mj-lt"/>
                <a:ea typeface="Verdana" panose="020B0604030504040204" pitchFamily="34" charset="0"/>
              </a:rPr>
              <a:t>are</a:t>
            </a:r>
            <a:r>
              <a:rPr lang="pl-PL" dirty="0">
                <a:latin typeface="+mj-lt"/>
                <a:ea typeface="Verdana" panose="020B0604030504040204" pitchFamily="34" charset="0"/>
              </a:rPr>
              <a:t> </a:t>
            </a:r>
            <a:r>
              <a:rPr lang="pl-PL" dirty="0" err="1">
                <a:latin typeface="+mj-lt"/>
                <a:ea typeface="Verdana" panose="020B0604030504040204" pitchFamily="34" charset="0"/>
              </a:rPr>
              <a:t>under-represented</a:t>
            </a:r>
            <a:r>
              <a:rPr lang="pl-PL" dirty="0">
                <a:latin typeface="+mj-lt"/>
                <a:ea typeface="Verdana" panose="020B0604030504040204" pitchFamily="34" charset="0"/>
              </a:rPr>
              <a:t> in the proces of </a:t>
            </a:r>
            <a:r>
              <a:rPr lang="pl-PL" dirty="0" err="1">
                <a:latin typeface="+mj-lt"/>
                <a:ea typeface="Verdana" panose="020B0604030504040204" pitchFamily="34" charset="0"/>
              </a:rPr>
              <a:t>decision-making</a:t>
            </a:r>
            <a:r>
              <a:rPr lang="pl-PL" dirty="0">
                <a:latin typeface="+mj-lt"/>
                <a:ea typeface="Verdana" panose="020B0604030504040204" pitchFamily="34" charset="0"/>
              </a:rPr>
              <a:t>” </a:t>
            </a:r>
          </a:p>
          <a:p>
            <a:r>
              <a:rPr lang="pl-PL" dirty="0">
                <a:latin typeface="+mj-lt"/>
                <a:ea typeface="Verdana" panose="020B0604030504040204" pitchFamily="34" charset="0"/>
              </a:rPr>
              <a:t>„war in </a:t>
            </a:r>
            <a:r>
              <a:rPr lang="pl-PL" dirty="0" err="1">
                <a:latin typeface="+mj-lt"/>
                <a:ea typeface="Verdana" panose="020B0604030504040204" pitchFamily="34" charset="0"/>
              </a:rPr>
              <a:t>Ukraine</a:t>
            </a:r>
            <a:r>
              <a:rPr lang="pl-PL" dirty="0">
                <a:latin typeface="+mj-lt"/>
                <a:ea typeface="Verdana" panose="020B0604030504040204" pitchFamily="34" charset="0"/>
              </a:rPr>
              <a:t> </a:t>
            </a:r>
            <a:r>
              <a:rPr lang="pl-PL" dirty="0" err="1">
                <a:latin typeface="+mj-lt"/>
                <a:ea typeface="Verdana" panose="020B0604030504040204" pitchFamily="34" charset="0"/>
              </a:rPr>
              <a:t>has</a:t>
            </a:r>
            <a:r>
              <a:rPr lang="pl-PL" dirty="0">
                <a:latin typeface="+mj-lt"/>
                <a:ea typeface="Verdana" panose="020B0604030504040204" pitchFamily="34" charset="0"/>
              </a:rPr>
              <a:t> the same </a:t>
            </a:r>
            <a:r>
              <a:rPr lang="pl-PL" dirty="0" err="1">
                <a:latin typeface="+mj-lt"/>
                <a:ea typeface="Verdana" panose="020B0604030504040204" pitchFamily="34" charset="0"/>
              </a:rPr>
              <a:t>source</a:t>
            </a:r>
            <a:r>
              <a:rPr lang="pl-PL" dirty="0">
                <a:latin typeface="+mj-lt"/>
                <a:ea typeface="Verdana" panose="020B0604030504040204" pitchFamily="34" charset="0"/>
              </a:rPr>
              <a:t> as </a:t>
            </a:r>
            <a:r>
              <a:rPr lang="pl-PL" dirty="0" err="1">
                <a:latin typeface="+mj-lt"/>
                <a:ea typeface="Verdana" panose="020B0604030504040204" pitchFamily="34" charset="0"/>
              </a:rPr>
              <a:t>climate</a:t>
            </a:r>
            <a:r>
              <a:rPr lang="pl-PL" dirty="0">
                <a:latin typeface="+mj-lt"/>
                <a:ea typeface="Verdana" panose="020B0604030504040204" pitchFamily="34" charset="0"/>
              </a:rPr>
              <a:t> </a:t>
            </a:r>
            <a:r>
              <a:rPr lang="pl-PL" dirty="0" err="1">
                <a:latin typeface="+mj-lt"/>
                <a:ea typeface="Verdana" panose="020B0604030504040204" pitchFamily="34" charset="0"/>
              </a:rPr>
              <a:t>crisis</a:t>
            </a:r>
            <a:r>
              <a:rPr lang="pl-PL" dirty="0">
                <a:latin typeface="+mj-lt"/>
                <a:ea typeface="Verdana" panose="020B0604030504040204" pitchFamily="34" charset="0"/>
              </a:rPr>
              <a:t>. </a:t>
            </a:r>
            <a:r>
              <a:rPr lang="pl-PL" dirty="0" err="1">
                <a:latin typeface="+mj-lt"/>
                <a:ea typeface="Verdana" panose="020B0604030504040204" pitchFamily="34" charset="0"/>
              </a:rPr>
              <a:t>This</a:t>
            </a:r>
            <a:r>
              <a:rPr lang="pl-PL" dirty="0">
                <a:latin typeface="+mj-lt"/>
                <a:ea typeface="Verdana" panose="020B0604030504040204" pitchFamily="34" charset="0"/>
              </a:rPr>
              <a:t> </a:t>
            </a:r>
            <a:r>
              <a:rPr lang="pl-PL" dirty="0" err="1">
                <a:latin typeface="+mj-lt"/>
                <a:ea typeface="Verdana" panose="020B0604030504040204" pitchFamily="34" charset="0"/>
              </a:rPr>
              <a:t>source</a:t>
            </a:r>
            <a:r>
              <a:rPr lang="pl-PL" dirty="0">
                <a:latin typeface="+mj-lt"/>
                <a:ea typeface="Verdana" panose="020B0604030504040204" pitchFamily="34" charset="0"/>
              </a:rPr>
              <a:t> </a:t>
            </a:r>
            <a:r>
              <a:rPr lang="pl-PL" dirty="0" err="1">
                <a:latin typeface="+mj-lt"/>
                <a:ea typeface="Verdana" panose="020B0604030504040204" pitchFamily="34" charset="0"/>
              </a:rPr>
              <a:t>are</a:t>
            </a:r>
            <a:r>
              <a:rPr lang="pl-PL" dirty="0">
                <a:latin typeface="+mj-lt"/>
                <a:ea typeface="Verdana" panose="020B0604030504040204" pitchFamily="34" charset="0"/>
              </a:rPr>
              <a:t> </a:t>
            </a:r>
            <a:r>
              <a:rPr lang="pl-PL" dirty="0" err="1">
                <a:latin typeface="+mj-lt"/>
                <a:ea typeface="Verdana" panose="020B0604030504040204" pitchFamily="34" charset="0"/>
              </a:rPr>
              <a:t>fossil</a:t>
            </a:r>
            <a:r>
              <a:rPr lang="pl-PL" dirty="0">
                <a:latin typeface="+mj-lt"/>
                <a:ea typeface="Verdana" panose="020B0604030504040204" pitchFamily="34" charset="0"/>
              </a:rPr>
              <a:t> </a:t>
            </a:r>
            <a:r>
              <a:rPr lang="pl-PL" dirty="0" err="1">
                <a:latin typeface="+mj-lt"/>
                <a:ea typeface="Verdana" panose="020B0604030504040204" pitchFamily="34" charset="0"/>
              </a:rPr>
              <a:t>fuels</a:t>
            </a:r>
            <a:r>
              <a:rPr lang="pl-PL" dirty="0">
                <a:latin typeface="+mj-lt"/>
                <a:ea typeface="Verdana" panose="020B0604030504040204" pitchFamily="34" charset="0"/>
              </a:rPr>
              <a:t>, the </a:t>
            </a:r>
            <a:r>
              <a:rPr lang="pl-PL" dirty="0" err="1">
                <a:latin typeface="+mj-lt"/>
                <a:ea typeface="Verdana" panose="020B0604030504040204" pitchFamily="34" charset="0"/>
              </a:rPr>
              <a:t>base</a:t>
            </a:r>
            <a:r>
              <a:rPr lang="pl-PL" dirty="0">
                <a:latin typeface="+mj-lt"/>
                <a:ea typeface="Verdana" panose="020B0604030504040204" pitchFamily="34" charset="0"/>
              </a:rPr>
              <a:t> for </a:t>
            </a:r>
            <a:r>
              <a:rPr lang="pl-PL" dirty="0" err="1">
                <a:latin typeface="+mj-lt"/>
                <a:ea typeface="Verdana" panose="020B0604030504040204" pitchFamily="34" charset="0"/>
              </a:rPr>
              <a:t>violence</a:t>
            </a:r>
            <a:r>
              <a:rPr lang="pl-PL" dirty="0">
                <a:latin typeface="+mj-lt"/>
                <a:ea typeface="Verdana" panose="020B0604030504040204" pitchFamily="34" charset="0"/>
              </a:rPr>
              <a:t> and </a:t>
            </a:r>
            <a:r>
              <a:rPr lang="pl-PL" dirty="0" err="1">
                <a:latin typeface="+mj-lt"/>
                <a:ea typeface="Verdana" panose="020B0604030504040204" pitchFamily="34" charset="0"/>
              </a:rPr>
              <a:t>inequalities</a:t>
            </a:r>
            <a:r>
              <a:rPr lang="pl-PL" dirty="0">
                <a:latin typeface="+mj-lt"/>
                <a:ea typeface="Verdana" panose="020B0604030504040204" pitchFamily="34" charset="0"/>
              </a:rPr>
              <a:t>. </a:t>
            </a:r>
            <a:r>
              <a:rPr lang="pl-PL" dirty="0" err="1">
                <a:latin typeface="+mj-lt"/>
                <a:ea typeface="Verdana" panose="020B0604030504040204" pitchFamily="34" charset="0"/>
              </a:rPr>
              <a:t>Coal</a:t>
            </a:r>
            <a:r>
              <a:rPr lang="pl-PL" dirty="0">
                <a:latin typeface="+mj-lt"/>
                <a:ea typeface="Verdana" panose="020B0604030504040204" pitchFamily="34" charset="0"/>
              </a:rPr>
              <a:t>, </a:t>
            </a:r>
            <a:r>
              <a:rPr lang="pl-PL" dirty="0" err="1">
                <a:latin typeface="+mj-lt"/>
                <a:ea typeface="Verdana" panose="020B0604030504040204" pitchFamily="34" charset="0"/>
              </a:rPr>
              <a:t>gas</a:t>
            </a:r>
            <a:r>
              <a:rPr lang="pl-PL" dirty="0">
                <a:latin typeface="+mj-lt"/>
                <a:ea typeface="Verdana" panose="020B0604030504040204" pitchFamily="34" charset="0"/>
              </a:rPr>
              <a:t> and </a:t>
            </a:r>
            <a:r>
              <a:rPr lang="pl-PL" dirty="0" err="1">
                <a:latin typeface="+mj-lt"/>
                <a:ea typeface="Verdana" panose="020B0604030504040204" pitchFamily="34" charset="0"/>
              </a:rPr>
              <a:t>oil</a:t>
            </a:r>
            <a:r>
              <a:rPr lang="pl-PL" dirty="0">
                <a:latin typeface="+mj-lt"/>
                <a:ea typeface="Verdana" panose="020B0604030504040204" pitchFamily="34" charset="0"/>
              </a:rPr>
              <a:t> </a:t>
            </a:r>
            <a:r>
              <a:rPr lang="pl-PL" dirty="0" err="1">
                <a:latin typeface="+mj-lt"/>
                <a:ea typeface="Verdana" panose="020B0604030504040204" pitchFamily="34" charset="0"/>
              </a:rPr>
              <a:t>shouldn’t</a:t>
            </a:r>
            <a:r>
              <a:rPr lang="pl-PL" dirty="0">
                <a:latin typeface="+mj-lt"/>
                <a:ea typeface="Verdana" panose="020B0604030504040204" pitchFamily="34" charset="0"/>
              </a:rPr>
              <a:t> be the </a:t>
            </a:r>
            <a:r>
              <a:rPr lang="pl-PL" dirty="0" err="1">
                <a:latin typeface="+mj-lt"/>
                <a:ea typeface="Verdana" panose="020B0604030504040204" pitchFamily="34" charset="0"/>
              </a:rPr>
              <a:t>main</a:t>
            </a:r>
            <a:r>
              <a:rPr lang="pl-PL" dirty="0">
                <a:latin typeface="+mj-lt"/>
                <a:ea typeface="Verdana" panose="020B0604030504040204" pitchFamily="34" charset="0"/>
              </a:rPr>
              <a:t> </a:t>
            </a:r>
            <a:r>
              <a:rPr lang="pl-PL" dirty="0" err="1">
                <a:latin typeface="+mj-lt"/>
                <a:ea typeface="Verdana" panose="020B0604030504040204" pitchFamily="34" charset="0"/>
              </a:rPr>
              <a:t>energy</a:t>
            </a:r>
            <a:r>
              <a:rPr lang="pl-PL" dirty="0">
                <a:latin typeface="+mj-lt"/>
                <a:ea typeface="Verdana" panose="020B0604030504040204" pitchFamily="34" charset="0"/>
              </a:rPr>
              <a:t> </a:t>
            </a:r>
            <a:r>
              <a:rPr lang="pl-PL" dirty="0" err="1">
                <a:latin typeface="+mj-lt"/>
                <a:ea typeface="Verdana" panose="020B0604030504040204" pitchFamily="34" charset="0"/>
              </a:rPr>
              <a:t>sources</a:t>
            </a:r>
            <a:r>
              <a:rPr lang="pl-PL" dirty="0">
                <a:latin typeface="+mj-lt"/>
                <a:ea typeface="Verdana" panose="020B0604030504040204" pitchFamily="34" charset="0"/>
              </a:rPr>
              <a:t>, </a:t>
            </a:r>
            <a:r>
              <a:rPr lang="pl-PL" dirty="0" err="1">
                <a:latin typeface="+mj-lt"/>
                <a:ea typeface="Verdana" panose="020B0604030504040204" pitchFamily="34" charset="0"/>
              </a:rPr>
              <a:t>because</a:t>
            </a:r>
            <a:r>
              <a:rPr lang="pl-PL" dirty="0">
                <a:latin typeface="+mj-lt"/>
                <a:ea typeface="Verdana" panose="020B0604030504040204" pitchFamily="34" charset="0"/>
              </a:rPr>
              <a:t> </a:t>
            </a:r>
            <a:r>
              <a:rPr lang="pl-PL" dirty="0" err="1">
                <a:latin typeface="+mj-lt"/>
                <a:ea typeface="Verdana" panose="020B0604030504040204" pitchFamily="34" charset="0"/>
              </a:rPr>
              <a:t>they</a:t>
            </a:r>
            <a:r>
              <a:rPr lang="pl-PL" dirty="0">
                <a:latin typeface="+mj-lt"/>
                <a:ea typeface="Verdana" panose="020B0604030504040204" pitchFamily="34" charset="0"/>
              </a:rPr>
              <a:t> </a:t>
            </a:r>
            <a:r>
              <a:rPr lang="pl-PL" dirty="0" err="1">
                <a:latin typeface="+mj-lt"/>
                <a:ea typeface="Verdana" panose="020B0604030504040204" pitchFamily="34" charset="0"/>
              </a:rPr>
              <a:t>finance</a:t>
            </a:r>
            <a:r>
              <a:rPr lang="pl-PL" dirty="0">
                <a:latin typeface="+mj-lt"/>
                <a:ea typeface="Verdana" panose="020B0604030504040204" pitchFamily="34" charset="0"/>
              </a:rPr>
              <a:t> war and </a:t>
            </a:r>
            <a:r>
              <a:rPr lang="pl-PL" dirty="0" err="1">
                <a:latin typeface="+mj-lt"/>
                <a:ea typeface="Verdana" panose="020B0604030504040204" pitchFamily="34" charset="0"/>
              </a:rPr>
              <a:t>this</a:t>
            </a:r>
            <a:r>
              <a:rPr lang="pl-PL" dirty="0">
                <a:latin typeface="+mj-lt"/>
                <a:ea typeface="Verdana" panose="020B0604030504040204" pitchFamily="34" charset="0"/>
              </a:rPr>
              <a:t> </a:t>
            </a:r>
            <a:r>
              <a:rPr lang="pl-PL" dirty="0" err="1">
                <a:latin typeface="+mj-lt"/>
                <a:ea typeface="Verdana" panose="020B0604030504040204" pitchFamily="34" charset="0"/>
              </a:rPr>
              <a:t>shouldn’t</a:t>
            </a:r>
            <a:r>
              <a:rPr lang="pl-PL" dirty="0">
                <a:latin typeface="+mj-lt"/>
                <a:ea typeface="Verdana" panose="020B0604030504040204" pitchFamily="34" charset="0"/>
              </a:rPr>
              <a:t> </a:t>
            </a:r>
            <a:r>
              <a:rPr lang="pl-PL" dirty="0" err="1">
                <a:latin typeface="+mj-lt"/>
                <a:ea typeface="Verdana" panose="020B0604030504040204" pitchFamily="34" charset="0"/>
              </a:rPr>
              <a:t>take</a:t>
            </a:r>
            <a:r>
              <a:rPr lang="pl-PL" dirty="0">
                <a:latin typeface="+mj-lt"/>
                <a:ea typeface="Verdana" panose="020B0604030504040204" pitchFamily="34" charset="0"/>
              </a:rPr>
              <a:t> place </a:t>
            </a:r>
            <a:r>
              <a:rPr lang="pl-PL" dirty="0" err="1">
                <a:latin typeface="+mj-lt"/>
                <a:ea typeface="Verdana" panose="020B0604030504040204" pitchFamily="34" charset="0"/>
              </a:rPr>
              <a:t>any</a:t>
            </a:r>
            <a:r>
              <a:rPr lang="pl-PL" dirty="0">
                <a:latin typeface="+mj-lt"/>
                <a:ea typeface="Verdana" panose="020B0604030504040204" pitchFamily="34" charset="0"/>
              </a:rPr>
              <a:t> </a:t>
            </a:r>
            <a:r>
              <a:rPr lang="pl-PL" dirty="0" err="1">
                <a:latin typeface="+mj-lt"/>
                <a:ea typeface="Verdana" panose="020B0604030504040204" pitchFamily="34" charset="0"/>
              </a:rPr>
              <a:t>longer</a:t>
            </a:r>
            <a:r>
              <a:rPr lang="pl-PL" dirty="0">
                <a:latin typeface="+mj-lt"/>
                <a:ea typeface="Verdana" panose="020B0604030504040204" pitchFamily="34" charset="0"/>
              </a:rPr>
              <a:t>” </a:t>
            </a:r>
          </a:p>
          <a:p>
            <a:pPr marL="0" indent="0" algn="r">
              <a:buNone/>
            </a:pPr>
            <a:r>
              <a:rPr lang="pl-PL" dirty="0">
                <a:latin typeface="+mj-lt"/>
                <a:ea typeface="Verdana" panose="020B0604030504040204" pitchFamily="34" charset="0"/>
              </a:rPr>
              <a:t>Źródła UEP, PE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62D1047-D5AF-48B9-AF7C-E1D62293D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7763" y="-8387"/>
            <a:ext cx="3379075" cy="207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23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0857F6-E2D0-441C-90C2-B0C46409C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ea typeface="Verdana" panose="020B0604030504040204" pitchFamily="34" charset="0"/>
              </a:rPr>
              <a:t>STUDENTS AT COFE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482BFC-CF6B-4CB8-AABF-35C5645D4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2225675"/>
            <a:ext cx="10515600" cy="4351338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pl-PL" sz="8800" dirty="0" err="1">
                <a:ea typeface="Verdana" panose="020B0604030504040204" pitchFamily="34" charset="0"/>
              </a:rPr>
              <a:t>Group</a:t>
            </a:r>
            <a:r>
              <a:rPr lang="pl-PL" sz="8800" dirty="0">
                <a:ea typeface="Verdana" panose="020B0604030504040204" pitchFamily="34" charset="0"/>
              </a:rPr>
              <a:t> „</a:t>
            </a:r>
            <a:r>
              <a:rPr lang="pl-PL" sz="8800" dirty="0" err="1">
                <a:ea typeface="Verdana" panose="020B0604030504040204" pitchFamily="34" charset="0"/>
              </a:rPr>
              <a:t>Stronger</a:t>
            </a:r>
            <a:r>
              <a:rPr lang="pl-PL" sz="8800" dirty="0">
                <a:ea typeface="Verdana" panose="020B0604030504040204" pitchFamily="34" charset="0"/>
              </a:rPr>
              <a:t> </a:t>
            </a:r>
            <a:r>
              <a:rPr lang="pl-PL" sz="8800" dirty="0" err="1">
                <a:ea typeface="Verdana" panose="020B0604030504040204" pitchFamily="34" charset="0"/>
              </a:rPr>
              <a:t>economy</a:t>
            </a:r>
            <a:r>
              <a:rPr lang="pl-PL" sz="8800" dirty="0">
                <a:ea typeface="Verdana" panose="020B0604030504040204" pitchFamily="34" charset="0"/>
              </a:rPr>
              <a:t>, </a:t>
            </a:r>
            <a:r>
              <a:rPr lang="pl-PL" sz="8800" dirty="0" err="1">
                <a:ea typeface="Verdana" panose="020B0604030504040204" pitchFamily="34" charset="0"/>
              </a:rPr>
              <a:t>social</a:t>
            </a:r>
            <a:r>
              <a:rPr lang="pl-PL" sz="8800" dirty="0">
                <a:ea typeface="Verdana" panose="020B0604030504040204" pitchFamily="34" charset="0"/>
              </a:rPr>
              <a:t> </a:t>
            </a:r>
            <a:r>
              <a:rPr lang="pl-PL" sz="8800" dirty="0" err="1">
                <a:ea typeface="Verdana" panose="020B0604030504040204" pitchFamily="34" charset="0"/>
              </a:rPr>
              <a:t>justice</a:t>
            </a:r>
            <a:r>
              <a:rPr lang="pl-PL" sz="8800" dirty="0">
                <a:ea typeface="Verdana" panose="020B0604030504040204" pitchFamily="34" charset="0"/>
              </a:rPr>
              <a:t> and </a:t>
            </a:r>
            <a:r>
              <a:rPr lang="pl-PL" sz="8800" dirty="0" err="1">
                <a:ea typeface="Verdana" panose="020B0604030504040204" pitchFamily="34" charset="0"/>
              </a:rPr>
              <a:t>work</a:t>
            </a:r>
            <a:r>
              <a:rPr lang="pl-PL" sz="8800" dirty="0">
                <a:ea typeface="Verdana" panose="020B0604030504040204" pitchFamily="34" charset="0"/>
              </a:rPr>
              <a:t>”: </a:t>
            </a:r>
            <a:r>
              <a:rPr lang="pl-PL" sz="8800" dirty="0" err="1">
                <a:ea typeface="Verdana" panose="020B0604030504040204" pitchFamily="34" charset="0"/>
              </a:rPr>
              <a:t>key</a:t>
            </a:r>
            <a:r>
              <a:rPr lang="pl-PL" sz="8800" dirty="0">
                <a:ea typeface="Verdana" panose="020B0604030504040204" pitchFamily="34" charset="0"/>
              </a:rPr>
              <a:t> </a:t>
            </a:r>
            <a:r>
              <a:rPr lang="pl-PL" sz="8800" dirty="0" err="1">
                <a:ea typeface="Verdana" panose="020B0604030504040204" pitchFamily="34" charset="0"/>
              </a:rPr>
              <a:t>messages</a:t>
            </a:r>
            <a:r>
              <a:rPr lang="pl-PL" sz="8800" dirty="0">
                <a:ea typeface="Verdana" panose="020B0604030504040204" pitchFamily="34" charset="0"/>
              </a:rPr>
              <a:t>:</a:t>
            </a:r>
          </a:p>
          <a:p>
            <a:pPr lvl="1" algn="just"/>
            <a:r>
              <a:rPr lang="pl-PL" sz="8800" dirty="0" err="1">
                <a:ea typeface="Verdana" panose="020B0604030504040204" pitchFamily="34" charset="0"/>
              </a:rPr>
              <a:t>Further</a:t>
            </a:r>
            <a:r>
              <a:rPr lang="pl-PL" sz="8800" dirty="0">
                <a:ea typeface="Verdana" panose="020B0604030504040204" pitchFamily="34" charset="0"/>
              </a:rPr>
              <a:t> </a:t>
            </a:r>
            <a:r>
              <a:rPr lang="pl-PL" sz="8800" dirty="0" err="1">
                <a:ea typeface="Verdana" panose="020B0604030504040204" pitchFamily="34" charset="0"/>
              </a:rPr>
              <a:t>tax</a:t>
            </a:r>
            <a:r>
              <a:rPr lang="pl-PL" sz="8800" dirty="0">
                <a:ea typeface="Verdana" panose="020B0604030504040204" pitchFamily="34" charset="0"/>
              </a:rPr>
              <a:t> </a:t>
            </a:r>
            <a:r>
              <a:rPr lang="pl-PL" sz="8800" dirty="0" err="1">
                <a:ea typeface="Verdana" panose="020B0604030504040204" pitchFamily="34" charset="0"/>
              </a:rPr>
              <a:t>harmonization</a:t>
            </a:r>
            <a:r>
              <a:rPr lang="pl-PL" sz="8800" dirty="0">
                <a:ea typeface="Verdana" panose="020B0604030504040204" pitchFamily="34" charset="0"/>
              </a:rPr>
              <a:t> in the EU</a:t>
            </a:r>
          </a:p>
          <a:p>
            <a:pPr lvl="1" algn="just"/>
            <a:r>
              <a:rPr lang="pl-PL" sz="8800" dirty="0" err="1">
                <a:ea typeface="Verdana" panose="020B0604030504040204" pitchFamily="34" charset="0"/>
              </a:rPr>
              <a:t>Standarization</a:t>
            </a:r>
            <a:r>
              <a:rPr lang="pl-PL" sz="8800" dirty="0">
                <a:ea typeface="Verdana" panose="020B0604030504040204" pitchFamily="34" charset="0"/>
              </a:rPr>
              <a:t> of minimum </a:t>
            </a:r>
            <a:r>
              <a:rPr lang="pl-PL" sz="8800" dirty="0" err="1">
                <a:ea typeface="Verdana" panose="020B0604030504040204" pitchFamily="34" charset="0"/>
              </a:rPr>
              <a:t>wage</a:t>
            </a:r>
            <a:r>
              <a:rPr lang="pl-PL" sz="8800" dirty="0">
                <a:ea typeface="Verdana" panose="020B0604030504040204" pitchFamily="34" charset="0"/>
              </a:rPr>
              <a:t> </a:t>
            </a:r>
          </a:p>
          <a:p>
            <a:pPr lvl="1" algn="just"/>
            <a:r>
              <a:rPr lang="pl-PL" sz="8800" dirty="0">
                <a:ea typeface="Verdana" panose="020B0604030504040204" pitchFamily="34" charset="0"/>
              </a:rPr>
              <a:t>Investment in </a:t>
            </a:r>
            <a:r>
              <a:rPr lang="pl-PL" sz="8800" dirty="0" err="1">
                <a:ea typeface="Verdana" panose="020B0604030504040204" pitchFamily="34" charset="0"/>
              </a:rPr>
              <a:t>housing</a:t>
            </a:r>
            <a:r>
              <a:rPr lang="pl-PL" sz="8800" dirty="0">
                <a:ea typeface="Verdana" panose="020B0604030504040204" pitchFamily="34" charset="0"/>
              </a:rPr>
              <a:t> and public transport</a:t>
            </a:r>
          </a:p>
          <a:p>
            <a:pPr lvl="1" algn="just"/>
            <a:r>
              <a:rPr lang="pl-PL" sz="8800" dirty="0" err="1">
                <a:ea typeface="Verdana" panose="020B0604030504040204" pitchFamily="34" charset="0"/>
              </a:rPr>
              <a:t>Abolishing</a:t>
            </a:r>
            <a:r>
              <a:rPr lang="pl-PL" sz="8800" dirty="0">
                <a:ea typeface="Verdana" panose="020B0604030504040204" pitchFamily="34" charset="0"/>
              </a:rPr>
              <a:t> the veto in the </a:t>
            </a:r>
            <a:r>
              <a:rPr lang="pl-PL" sz="8800" dirty="0" err="1">
                <a:ea typeface="Verdana" panose="020B0604030504040204" pitchFamily="34" charset="0"/>
              </a:rPr>
              <a:t>Council</a:t>
            </a:r>
            <a:r>
              <a:rPr lang="pl-PL" sz="8800" dirty="0">
                <a:ea typeface="Verdana" panose="020B0604030504040204" pitchFamily="34" charset="0"/>
              </a:rPr>
              <a:t> of the EU </a:t>
            </a:r>
          </a:p>
          <a:p>
            <a:pPr lvl="1" algn="just"/>
            <a:r>
              <a:rPr lang="pl-PL" sz="8800" dirty="0" err="1">
                <a:ea typeface="Verdana" panose="020B0604030504040204" pitchFamily="34" charset="0"/>
              </a:rPr>
              <a:t>Lowering</a:t>
            </a:r>
            <a:r>
              <a:rPr lang="pl-PL" sz="8800" dirty="0">
                <a:ea typeface="Verdana" panose="020B0604030504040204" pitchFamily="34" charset="0"/>
              </a:rPr>
              <a:t> of </a:t>
            </a:r>
            <a:r>
              <a:rPr lang="pl-PL" sz="8800" dirty="0" err="1">
                <a:ea typeface="Verdana" panose="020B0604030504040204" pitchFamily="34" charset="0"/>
              </a:rPr>
              <a:t>voting</a:t>
            </a:r>
            <a:r>
              <a:rPr lang="pl-PL" sz="8800" dirty="0">
                <a:ea typeface="Verdana" panose="020B0604030504040204" pitchFamily="34" charset="0"/>
              </a:rPr>
              <a:t> </a:t>
            </a:r>
            <a:r>
              <a:rPr lang="pl-PL" sz="8800" dirty="0" err="1">
                <a:ea typeface="Verdana" panose="020B0604030504040204" pitchFamily="34" charset="0"/>
              </a:rPr>
              <a:t>age</a:t>
            </a:r>
            <a:r>
              <a:rPr lang="pl-PL" sz="8800" dirty="0">
                <a:ea typeface="Verdana" panose="020B0604030504040204" pitchFamily="34" charset="0"/>
              </a:rPr>
              <a:t> to 16 (EP </a:t>
            </a:r>
            <a:r>
              <a:rPr lang="pl-PL" sz="8800" dirty="0" err="1">
                <a:ea typeface="Verdana" panose="020B0604030504040204" pitchFamily="34" charset="0"/>
              </a:rPr>
              <a:t>elections</a:t>
            </a:r>
            <a:r>
              <a:rPr lang="pl-PL" sz="8800" dirty="0">
                <a:ea typeface="Verdana" panose="020B0604030504040204" pitchFamily="34" charset="0"/>
              </a:rPr>
              <a:t>) </a:t>
            </a:r>
          </a:p>
          <a:p>
            <a:pPr lvl="1" algn="just"/>
            <a:r>
              <a:rPr lang="pl-PL" sz="8800" dirty="0">
                <a:ea typeface="Verdana" panose="020B0604030504040204" pitchFamily="34" charset="0"/>
              </a:rPr>
              <a:t>referenda </a:t>
            </a:r>
            <a:r>
              <a:rPr lang="pl-PL" sz="8800" dirty="0" err="1">
                <a:ea typeface="Verdana" panose="020B0604030504040204" pitchFamily="34" charset="0"/>
              </a:rPr>
              <a:t>at</a:t>
            </a:r>
            <a:r>
              <a:rPr lang="pl-PL" sz="8800" dirty="0">
                <a:ea typeface="Verdana" panose="020B0604030504040204" pitchFamily="34" charset="0"/>
              </a:rPr>
              <a:t> EU </a:t>
            </a:r>
            <a:r>
              <a:rPr lang="pl-PL" sz="8800" dirty="0" err="1">
                <a:ea typeface="Verdana" panose="020B0604030504040204" pitchFamily="34" charset="0"/>
              </a:rPr>
              <a:t>level</a:t>
            </a:r>
            <a:r>
              <a:rPr lang="pl-PL" sz="8800" dirty="0">
                <a:ea typeface="Verdana" panose="020B0604030504040204" pitchFamily="34" charset="0"/>
              </a:rPr>
              <a:t> </a:t>
            </a:r>
          </a:p>
          <a:p>
            <a:pPr marL="304800" lvl="1" indent="0" algn="r">
              <a:buNone/>
            </a:pPr>
            <a:r>
              <a:rPr lang="pl-PL" sz="8800" dirty="0">
                <a:latin typeface="+mj-lt"/>
                <a:ea typeface="Verdana" panose="020B0604030504040204" pitchFamily="34" charset="0"/>
              </a:rPr>
              <a:t>		</a:t>
            </a:r>
            <a:r>
              <a:rPr lang="pl-PL" sz="8800" dirty="0">
                <a:ea typeface="Verdana" panose="020B0604030504040204" pitchFamily="34" charset="0"/>
              </a:rPr>
              <a:t>Źródło</a:t>
            </a:r>
            <a:r>
              <a:rPr lang="pl-PL" sz="8800" dirty="0">
                <a:latin typeface="+mj-lt"/>
                <a:ea typeface="Verdana" panose="020B0604030504040204" pitchFamily="34" charset="0"/>
              </a:rPr>
              <a:t>: PUEB </a:t>
            </a:r>
            <a:endParaRPr lang="pl-PL" dirty="0">
              <a:latin typeface="+mj-lt"/>
              <a:ea typeface="Verdana" panose="020B060403050404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62D1047-D5AF-48B9-AF7C-E1D62293D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7763" y="-8387"/>
            <a:ext cx="3379075" cy="207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111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76049-9055-4D0A-85A4-4CC76D97F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BLOK 3: JAK DOTRZEĆ 1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6925BE6-F8CE-4EA4-9D3D-98698314A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Jasny pomysł: cel, założenia, uzasadnienie oparte o dowody (przegląd istniejących rozwiązań/ regulacji), możliwości realizacji, partnerzy</a:t>
            </a:r>
          </a:p>
          <a:p>
            <a:r>
              <a:rPr lang="pl-PL" dirty="0"/>
              <a:t>Opis na pół strony/ stronę – </a:t>
            </a:r>
            <a:r>
              <a:rPr lang="pl-PL" dirty="0" err="1"/>
              <a:t>pitch</a:t>
            </a:r>
            <a:endParaRPr lang="pl-PL" dirty="0"/>
          </a:p>
          <a:p>
            <a:r>
              <a:rPr lang="pl-PL" dirty="0" err="1"/>
              <a:t>Research</a:t>
            </a:r>
            <a:r>
              <a:rPr lang="pl-PL" dirty="0"/>
              <a:t> osób dopasowanych profilem + wyraźnie sprecyzowane oczekiwania</a:t>
            </a:r>
          </a:p>
          <a:p>
            <a:r>
              <a:rPr lang="pl-PL" dirty="0"/>
              <a:t>Kontakt + prośba o telekonferencję, spotkanie</a:t>
            </a:r>
          </a:p>
          <a:p>
            <a:r>
              <a:rPr lang="pl-PL" dirty="0"/>
              <a:t>Referencje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0043D80-89CF-4C72-932D-FE7034C83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375" y="342900"/>
            <a:ext cx="2066925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896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76049-9055-4D0A-85A4-4CC76D97F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90550"/>
            <a:ext cx="9875520" cy="1356360"/>
          </a:xfrm>
        </p:spPr>
        <p:txBody>
          <a:bodyPr/>
          <a:lstStyle/>
          <a:p>
            <a:r>
              <a:rPr lang="pl-PL" dirty="0"/>
              <a:t>BLOK 3: JAK DOTRZEĆ 2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6925BE6-F8CE-4EA4-9D3D-98698314A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Brać udział w przetargach w tym na opracowania ekspertyzy/ opracowania z danej dziedziny/ konkursach na projekty: </a:t>
            </a:r>
            <a:r>
              <a:rPr lang="pl-PL" dirty="0">
                <a:hlinkClick r:id="rId2"/>
              </a:rPr>
              <a:t>https://ec.europa.eu/info/funding-tenders/opportunities/portal/screen/home</a:t>
            </a:r>
            <a:r>
              <a:rPr lang="pl-PL" dirty="0"/>
              <a:t> </a:t>
            </a:r>
          </a:p>
          <a:p>
            <a:r>
              <a:rPr lang="pl-PL" dirty="0"/>
              <a:t>Brać udział w konferencjach on-line, on-</a:t>
            </a:r>
            <a:r>
              <a:rPr lang="pl-PL" dirty="0" err="1"/>
              <a:t>site</a:t>
            </a:r>
            <a:r>
              <a:rPr lang="pl-PL" dirty="0"/>
              <a:t> i zdobywać informacje i kontakty „z pierwszej ręki”</a:t>
            </a:r>
          </a:p>
          <a:p>
            <a:r>
              <a:rPr lang="pl-PL" dirty="0"/>
              <a:t>Networking, w tym przez Stowarzyszenie Network PL</a:t>
            </a:r>
          </a:p>
          <a:p>
            <a:r>
              <a:rPr lang="pl-PL" dirty="0"/>
              <a:t>Odpowiedź na niewystarczającą liczbę polskich przedstawicieli na forach UE</a:t>
            </a:r>
          </a:p>
          <a:p>
            <a:r>
              <a:rPr lang="pl-PL">
                <a:hlinkClick r:id="rId3"/>
              </a:rPr>
              <a:t>https://eu-careers.europa.eu/en</a:t>
            </a:r>
            <a:r>
              <a:rPr lang="pl-PL"/>
              <a:t> 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20D0DE3-98A1-490C-B85B-9C86A18AF4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125" y="314325"/>
            <a:ext cx="2066925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405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782A2ED5-4FBA-450D-B734-C8EC13009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82F137F5-989C-4DC5-8A5E-E382D4B12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 </a:t>
            </a:r>
            <a:r>
              <a:rPr lang="pl-PL" dirty="0">
                <a:hlinkClick r:id="rId2"/>
              </a:rPr>
              <a:t>ida.musialkowska@ue.poznan.pl</a:t>
            </a:r>
            <a:endParaRPr lang="pl-PL" dirty="0"/>
          </a:p>
          <a:p>
            <a:pPr algn="just"/>
            <a:r>
              <a:rPr lang="pl-PL" dirty="0" err="1"/>
              <a:t>LinkedIN</a:t>
            </a:r>
            <a:endParaRPr lang="pl-PL" dirty="0"/>
          </a:p>
          <a:p>
            <a:pPr algn="just"/>
            <a:r>
              <a:rPr lang="pl-PL">
                <a:hlinkClick r:id="rId3"/>
              </a:rPr>
              <a:t>TRANSFORM </a:t>
            </a:r>
            <a:r>
              <a:rPr lang="pl-PL" dirty="0">
                <a:hlinkClick r:id="rId3"/>
              </a:rPr>
              <a:t>EU</a:t>
            </a:r>
            <a:r>
              <a:rPr lang="pl-PL" dirty="0"/>
              <a:t> – </a:t>
            </a:r>
            <a:r>
              <a:rPr lang="pl-PL" dirty="0" err="1">
                <a:hlinkClick r:id="rId4"/>
              </a:rPr>
              <a:t>Resilient</a:t>
            </a:r>
            <a:r>
              <a:rPr lang="pl-PL" dirty="0">
                <a:hlinkClick r:id="rId4"/>
              </a:rPr>
              <a:t> </a:t>
            </a:r>
            <a:r>
              <a:rPr lang="pl-PL" dirty="0" err="1">
                <a:hlinkClick r:id="rId4"/>
              </a:rPr>
              <a:t>Society</a:t>
            </a:r>
            <a:r>
              <a:rPr lang="pl-PL" dirty="0">
                <a:hlinkClick r:id="rId4"/>
              </a:rPr>
              <a:t> </a:t>
            </a:r>
            <a:r>
              <a:rPr lang="pl-PL" dirty="0"/>
              <a:t>27.02.2025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B1896AE-B4E6-4775-821B-DCEA07BC19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5" y="278130"/>
            <a:ext cx="1943099" cy="190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753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0C6CAA-4B8B-45B5-9486-28CFC5748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F125F16-291C-4880-90B8-29BAF4A69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BLOK 1.</a:t>
            </a:r>
            <a:r>
              <a:rPr lang="pl-PL" dirty="0"/>
              <a:t> Dlaczego należy słuchać, co dzieje się w UE? Jak praca UE przekłada się na nasze szanse i zagrożenia? Gdzie i jak słuchać efektywnie? </a:t>
            </a:r>
          </a:p>
          <a:p>
            <a:pPr marL="0" indent="0">
              <a:buNone/>
            </a:pPr>
            <a:br>
              <a:rPr lang="pl-PL" dirty="0"/>
            </a:br>
            <a:endParaRPr lang="pl-PL" dirty="0"/>
          </a:p>
          <a:p>
            <a:r>
              <a:rPr lang="pl-PL" b="1" dirty="0"/>
              <a:t>BLOK 2.</a:t>
            </a:r>
            <a:r>
              <a:rPr lang="pl-PL" dirty="0"/>
              <a:t> „UEP W UE” - Nasi absolwenci w Brukseli</a:t>
            </a:r>
            <a:br>
              <a:rPr lang="pl-PL" dirty="0"/>
            </a:br>
            <a:endParaRPr lang="pl-PL" dirty="0"/>
          </a:p>
          <a:p>
            <a:r>
              <a:rPr lang="pl-PL" b="1" dirty="0"/>
              <a:t>BLOK 3.</a:t>
            </a:r>
            <a:r>
              <a:rPr lang="pl-PL" dirty="0"/>
              <a:t> „Bycie aktywnym w Brukseli”</a:t>
            </a:r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id="{7FE3DF38-3B2E-4F2D-8509-FA1A62139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67875" y="387668"/>
            <a:ext cx="1981200" cy="135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756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F2868B-8C74-4261-9ED2-B9E946C4B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90550"/>
            <a:ext cx="9875520" cy="1356360"/>
          </a:xfrm>
        </p:spPr>
        <p:txBody>
          <a:bodyPr/>
          <a:lstStyle/>
          <a:p>
            <a:r>
              <a:rPr lang="pl-PL" dirty="0"/>
              <a:t>BLOK 1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633A27A-CECF-494F-8466-6BCB7513E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Dlaczego należy słuchać, co dzieje się w UE? Jak praca UE przekłada się na nasze szanse i zagrożenia? Gdzie i jak słuchać efektywnie? </a:t>
            </a:r>
          </a:p>
          <a:p>
            <a:r>
              <a:rPr lang="pl-PL" dirty="0"/>
              <a:t>Pomysły a </a:t>
            </a:r>
            <a:r>
              <a:rPr lang="pl-PL" dirty="0">
                <a:hlinkClick r:id="rId2"/>
              </a:rPr>
              <a:t>Prezydencja UE</a:t>
            </a:r>
            <a:endParaRPr lang="pl-PL" dirty="0"/>
          </a:p>
          <a:p>
            <a:r>
              <a:rPr lang="pl-PL" dirty="0"/>
              <a:t>Warsztat &amp; burza mózgów</a:t>
            </a:r>
          </a:p>
          <a:p>
            <a:pPr algn="just"/>
            <a:endParaRPr lang="pl-PL" dirty="0"/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A8D7A32C-977B-4855-B2DF-51D003D361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67875" y="368618"/>
            <a:ext cx="1981200" cy="135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274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F2868B-8C74-4261-9ED2-B9E946C4B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BLOK 1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633A27A-CECF-494F-8466-6BCB7513E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prawo: </a:t>
            </a:r>
            <a:r>
              <a:rPr lang="pl-PL" dirty="0" err="1"/>
              <a:t>acquis</a:t>
            </a:r>
            <a:r>
              <a:rPr lang="pl-PL" dirty="0"/>
              <a:t> </a:t>
            </a:r>
            <a:r>
              <a:rPr lang="pl-PL" dirty="0" err="1"/>
              <a:t>communautaire</a:t>
            </a:r>
            <a:r>
              <a:rPr lang="pl-PL" dirty="0"/>
              <a:t>, w tym prawo wtórne</a:t>
            </a:r>
          </a:p>
          <a:p>
            <a:pPr algn="just"/>
            <a:r>
              <a:rPr lang="pl-PL" dirty="0" err="1"/>
              <a:t>soft</a:t>
            </a:r>
            <a:r>
              <a:rPr lang="pl-PL" dirty="0"/>
              <a:t> law – np. budżet UE (na poziomie UE, kraju, regionu)</a:t>
            </a:r>
          </a:p>
          <a:p>
            <a:pPr algn="just"/>
            <a:r>
              <a:rPr lang="pl-PL" dirty="0"/>
              <a:t>tworzenie działań w obszarach, w których UE ma niewiele kompetencji (a sytuacja wymusza zmiany: np. szoki wywołane pandemią, kryzysem gospodarczym) – </a:t>
            </a:r>
            <a:r>
              <a:rPr lang="pl-PL" dirty="0" err="1"/>
              <a:t>spill-over</a:t>
            </a:r>
            <a:r>
              <a:rPr lang="pl-PL" dirty="0"/>
              <a:t> </a:t>
            </a:r>
            <a:r>
              <a:rPr lang="pl-PL" dirty="0" err="1"/>
              <a:t>effect</a:t>
            </a:r>
            <a:r>
              <a:rPr lang="pl-PL" dirty="0"/>
              <a:t> via działania i opinie obywateli państw</a:t>
            </a:r>
          </a:p>
          <a:p>
            <a:pPr algn="just"/>
            <a:r>
              <a:rPr lang="pl-PL" dirty="0"/>
              <a:t>publiczne konsultacje!</a:t>
            </a:r>
          </a:p>
          <a:p>
            <a:pPr algn="just"/>
            <a:r>
              <a:rPr lang="pl-PL" dirty="0"/>
              <a:t>ewaluacje</a:t>
            </a:r>
          </a:p>
          <a:p>
            <a:pPr algn="just"/>
            <a:r>
              <a:rPr lang="pl-PL" dirty="0"/>
              <a:t>newsletter, portale, </a:t>
            </a:r>
            <a:r>
              <a:rPr lang="pl-PL" dirty="0" err="1"/>
              <a:t>social</a:t>
            </a:r>
            <a:r>
              <a:rPr lang="pl-PL" dirty="0"/>
              <a:t> media</a:t>
            </a:r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id="{DB0F9F08-7218-4D7D-9DE8-C08343997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330518"/>
            <a:ext cx="1981200" cy="135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755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F2868B-8C74-4261-9ED2-B9E946C4B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BLOK 2 UEP W UE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633A27A-CECF-494F-8466-6BCB7513E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52962"/>
          </a:xfrm>
        </p:spPr>
        <p:txBody>
          <a:bodyPr>
            <a:noAutofit/>
          </a:bodyPr>
          <a:lstStyle/>
          <a:p>
            <a:pPr algn="just"/>
            <a:r>
              <a:rPr lang="pl-PL" sz="2200" dirty="0"/>
              <a:t>Nasi absolwenci w instytucjach UE</a:t>
            </a:r>
          </a:p>
          <a:p>
            <a:pPr algn="just"/>
            <a:r>
              <a:rPr lang="pl-PL" sz="2200" dirty="0">
                <a:hlinkClick r:id="rId2"/>
              </a:rPr>
              <a:t>EU </a:t>
            </a:r>
            <a:r>
              <a:rPr lang="pl-PL" sz="2200" dirty="0" err="1">
                <a:hlinkClick r:id="rId2"/>
              </a:rPr>
              <a:t>Who</a:t>
            </a:r>
            <a:r>
              <a:rPr lang="pl-PL" sz="2200" dirty="0">
                <a:hlinkClick r:id="rId2"/>
              </a:rPr>
              <a:t> </a:t>
            </a:r>
            <a:r>
              <a:rPr lang="pl-PL" sz="2200" dirty="0" err="1">
                <a:hlinkClick r:id="rId2"/>
              </a:rPr>
              <a:t>is</a:t>
            </a:r>
            <a:r>
              <a:rPr lang="pl-PL" sz="2200" dirty="0">
                <a:hlinkClick r:id="rId2"/>
              </a:rPr>
              <a:t> </a:t>
            </a:r>
            <a:r>
              <a:rPr lang="pl-PL" sz="2200" dirty="0" err="1">
                <a:hlinkClick r:id="rId2"/>
              </a:rPr>
              <a:t>who</a:t>
            </a:r>
            <a:r>
              <a:rPr lang="pl-PL" sz="2200" dirty="0"/>
              <a:t> + </a:t>
            </a:r>
            <a:r>
              <a:rPr lang="pl-PL" sz="2200" b="1" dirty="0" err="1"/>
              <a:t>LinkedIN</a:t>
            </a:r>
            <a:endParaRPr lang="pl-PL" sz="2200" b="1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968B732-215C-465B-9BD0-A185B56FE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735" y="315516"/>
            <a:ext cx="1466850" cy="135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195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F2868B-8C74-4261-9ED2-B9E946C4B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BLOK 2 UEP W UE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633A27A-CECF-494F-8466-6BCB7513E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dirty="0"/>
              <a:t>PE – bezpośrednio w </a:t>
            </a:r>
            <a:r>
              <a:rPr lang="pl-PL" dirty="0" err="1"/>
              <a:t>Bxl</a:t>
            </a:r>
            <a:r>
              <a:rPr lang="pl-PL" dirty="0"/>
              <a:t>, biura poselskie w regionach – staże </a:t>
            </a:r>
          </a:p>
          <a:p>
            <a:pPr algn="just"/>
            <a:r>
              <a:rPr lang="pl-PL" dirty="0"/>
              <a:t>BIWW, inne biura regionalne i lobbingowe w Brukseli </a:t>
            </a:r>
          </a:p>
          <a:p>
            <a:pPr algn="just"/>
            <a:r>
              <a:rPr lang="pl-PL" dirty="0"/>
              <a:t>Staże w instytucjach – KE, PE, KR,</a:t>
            </a:r>
          </a:p>
          <a:p>
            <a:pPr algn="just"/>
            <a:r>
              <a:rPr lang="pl-PL" dirty="0"/>
              <a:t>Praca w KE: EPSO: AD, AST, </a:t>
            </a:r>
            <a:r>
              <a:rPr lang="pl-PL" dirty="0" err="1"/>
              <a:t>temporary</a:t>
            </a:r>
            <a:r>
              <a:rPr lang="pl-PL" dirty="0"/>
              <a:t> </a:t>
            </a:r>
            <a:r>
              <a:rPr lang="pl-PL" dirty="0" err="1"/>
              <a:t>contracts</a:t>
            </a:r>
            <a:endParaRPr lang="pl-PL" dirty="0"/>
          </a:p>
          <a:p>
            <a:pPr algn="just"/>
            <a:r>
              <a:rPr lang="pl-PL" dirty="0"/>
              <a:t>Łącznik na UEP: Katedra Europeistyki, SKN Europe </a:t>
            </a:r>
          </a:p>
          <a:p>
            <a:pPr algn="just"/>
            <a:r>
              <a:rPr lang="pl-PL" dirty="0"/>
              <a:t>Stałe Przedstawicielstwo KE w PL, Biura PE w Warszawie i we Wrocławiu FRONTEX, etc.</a:t>
            </a:r>
          </a:p>
          <a:p>
            <a:pPr algn="just"/>
            <a:r>
              <a:rPr lang="pl-PL" dirty="0"/>
              <a:t>Współpraca ze SCUEP w wybranych obszarach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99298CB-4B89-47E0-9EF7-A2CDD1E5E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735" y="315516"/>
            <a:ext cx="1466850" cy="135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64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F2868B-8C74-4261-9ED2-B9E946C4B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BLOK 2 &amp; 3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633A27A-CECF-494F-8466-6BCB7513E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dirty="0"/>
              <a:t>Konkursy na prace, opracowanie (np. studenci MSG)</a:t>
            </a:r>
          </a:p>
          <a:p>
            <a:pPr algn="just"/>
            <a:r>
              <a:rPr lang="pl-PL" dirty="0"/>
              <a:t>Debaty oksfordzkie Katedra Europeistyki UEP-Europe Direct Poznań</a:t>
            </a:r>
          </a:p>
          <a:p>
            <a:pPr algn="just"/>
            <a:r>
              <a:rPr lang="pl-PL" dirty="0"/>
              <a:t>Seminaria/ webinaria połączone z zachętami do współpracy ze strony instytucji</a:t>
            </a:r>
          </a:p>
          <a:p>
            <a:pPr algn="just"/>
            <a:r>
              <a:rPr lang="pl-PL" dirty="0"/>
              <a:t>Ostatni </a:t>
            </a:r>
            <a:r>
              <a:rPr lang="pl-PL" dirty="0" err="1"/>
              <a:t>case</a:t>
            </a:r>
            <a:r>
              <a:rPr lang="pl-PL" dirty="0"/>
              <a:t>: Conference on the </a:t>
            </a:r>
            <a:r>
              <a:rPr lang="pl-PL" dirty="0" err="1"/>
              <a:t>Future</a:t>
            </a:r>
            <a:r>
              <a:rPr lang="pl-PL" dirty="0"/>
              <a:t> of Europe, konsultacje na UEP</a:t>
            </a:r>
          </a:p>
          <a:p>
            <a:pPr marL="0" indent="0" algn="just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A196E91-6BD8-4A53-BA68-84CC906DBE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735" y="315516"/>
            <a:ext cx="1466850" cy="135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129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F2868B-8C74-4261-9ED2-B9E946C4B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</a:rPr>
              <a:t>STUDENTS AT COFE – prezentacja EWRC 2022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633A27A-CECF-494F-8466-6BCB7513E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pl-PL" dirty="0"/>
              <a:t>24-26.01.2022 UEP:</a:t>
            </a:r>
          </a:p>
          <a:p>
            <a:r>
              <a:rPr lang="pl-PL" dirty="0">
                <a:ea typeface="Verdana" panose="020B0604030504040204" pitchFamily="34" charset="0"/>
              </a:rPr>
              <a:t>6 THEMATIC WORKSHOPS – PUEB + EUROPE DIRECT + TEAM EUROPE:</a:t>
            </a:r>
          </a:p>
          <a:p>
            <a:r>
              <a:rPr lang="pl-PL" dirty="0">
                <a:ea typeface="Verdana" panose="020B0604030504040204" pitchFamily="34" charset="0"/>
              </a:rPr>
              <a:t>Europe </a:t>
            </a:r>
            <a:r>
              <a:rPr lang="pl-PL" dirty="0" err="1">
                <a:ea typeface="Verdana" panose="020B0604030504040204" pitchFamily="34" charset="0"/>
              </a:rPr>
              <a:t>after</a:t>
            </a:r>
            <a:r>
              <a:rPr lang="pl-PL" dirty="0">
                <a:ea typeface="Verdana" panose="020B0604030504040204" pitchFamily="34" charset="0"/>
              </a:rPr>
              <a:t> the Covid-19 </a:t>
            </a:r>
            <a:r>
              <a:rPr lang="pl-PL" dirty="0" err="1">
                <a:ea typeface="Verdana" panose="020B0604030504040204" pitchFamily="34" charset="0"/>
              </a:rPr>
              <a:t>pandemics</a:t>
            </a:r>
            <a:r>
              <a:rPr lang="pl-PL" dirty="0">
                <a:ea typeface="Verdana" panose="020B0604030504040204" pitchFamily="34" charset="0"/>
              </a:rPr>
              <a:t> – </a:t>
            </a:r>
            <a:r>
              <a:rPr lang="pl-PL" dirty="0" err="1">
                <a:ea typeface="Verdana" panose="020B0604030504040204" pitchFamily="34" charset="0"/>
              </a:rPr>
              <a:t>what</a:t>
            </a:r>
            <a:r>
              <a:rPr lang="pl-PL" dirty="0">
                <a:ea typeface="Verdana" panose="020B0604030504040204" pitchFamily="34" charset="0"/>
              </a:rPr>
              <a:t> </a:t>
            </a:r>
            <a:r>
              <a:rPr lang="pl-PL" dirty="0" err="1">
                <a:ea typeface="Verdana" panose="020B0604030504040204" pitchFamily="34" charset="0"/>
              </a:rPr>
              <a:t>next</a:t>
            </a:r>
            <a:r>
              <a:rPr lang="pl-PL" dirty="0">
                <a:ea typeface="Verdana" panose="020B0604030504040204" pitchFamily="34" charset="0"/>
              </a:rPr>
              <a:t>?</a:t>
            </a:r>
          </a:p>
          <a:p>
            <a:r>
              <a:rPr lang="pl-PL" dirty="0">
                <a:ea typeface="Verdana" panose="020B0604030504040204" pitchFamily="34" charset="0"/>
              </a:rPr>
              <a:t>Minimum </a:t>
            </a:r>
            <a:r>
              <a:rPr lang="pl-PL" dirty="0" err="1">
                <a:ea typeface="Verdana" panose="020B0604030504040204" pitchFamily="34" charset="0"/>
              </a:rPr>
              <a:t>wage</a:t>
            </a:r>
            <a:r>
              <a:rPr lang="pl-PL" dirty="0">
                <a:ea typeface="Verdana" panose="020B0604030504040204" pitchFamily="34" charset="0"/>
              </a:rPr>
              <a:t> in the UE – </a:t>
            </a:r>
            <a:r>
              <a:rPr lang="pl-PL" dirty="0" err="1">
                <a:ea typeface="Verdana" panose="020B0604030504040204" pitchFamily="34" charset="0"/>
              </a:rPr>
              <a:t>is</a:t>
            </a:r>
            <a:r>
              <a:rPr lang="pl-PL" dirty="0">
                <a:ea typeface="Verdana" panose="020B0604030504040204" pitchFamily="34" charset="0"/>
              </a:rPr>
              <a:t> </a:t>
            </a:r>
            <a:r>
              <a:rPr lang="pl-PL" dirty="0" err="1">
                <a:ea typeface="Verdana" panose="020B0604030504040204" pitchFamily="34" charset="0"/>
              </a:rPr>
              <a:t>it</a:t>
            </a:r>
            <a:r>
              <a:rPr lang="pl-PL" dirty="0">
                <a:ea typeface="Verdana" panose="020B0604030504040204" pitchFamily="34" charset="0"/>
              </a:rPr>
              <a:t> a </a:t>
            </a:r>
            <a:r>
              <a:rPr lang="pl-PL" dirty="0" err="1">
                <a:ea typeface="Verdana" panose="020B0604030504040204" pitchFamily="34" charset="0"/>
              </a:rPr>
              <a:t>good</a:t>
            </a:r>
            <a:r>
              <a:rPr lang="pl-PL" dirty="0">
                <a:ea typeface="Verdana" panose="020B0604030504040204" pitchFamily="34" charset="0"/>
              </a:rPr>
              <a:t> </a:t>
            </a:r>
            <a:r>
              <a:rPr lang="pl-PL" dirty="0" err="1">
                <a:ea typeface="Verdana" panose="020B0604030504040204" pitchFamily="34" charset="0"/>
              </a:rPr>
              <a:t>solution</a:t>
            </a:r>
            <a:r>
              <a:rPr lang="pl-PL" dirty="0">
                <a:ea typeface="Verdana" panose="020B0604030504040204" pitchFamily="34" charset="0"/>
              </a:rPr>
              <a:t>?</a:t>
            </a:r>
          </a:p>
          <a:p>
            <a:r>
              <a:rPr lang="pl-PL" dirty="0">
                <a:ea typeface="Verdana" panose="020B0604030504040204" pitchFamily="34" charset="0"/>
              </a:rPr>
              <a:t>MFF vs. the </a:t>
            </a:r>
            <a:r>
              <a:rPr lang="pl-PL" dirty="0" err="1">
                <a:ea typeface="Verdana" panose="020B0604030504040204" pitchFamily="34" charset="0"/>
              </a:rPr>
              <a:t>fight</a:t>
            </a:r>
            <a:r>
              <a:rPr lang="pl-PL" dirty="0">
                <a:ea typeface="Verdana" panose="020B0604030504040204" pitchFamily="34" charset="0"/>
              </a:rPr>
              <a:t> </a:t>
            </a:r>
            <a:r>
              <a:rPr lang="pl-PL" dirty="0" err="1">
                <a:ea typeface="Verdana" panose="020B0604030504040204" pitchFamily="34" charset="0"/>
              </a:rPr>
              <a:t>against</a:t>
            </a:r>
            <a:r>
              <a:rPr lang="pl-PL" dirty="0">
                <a:ea typeface="Verdana" panose="020B0604030504040204" pitchFamily="34" charset="0"/>
              </a:rPr>
              <a:t> Covid-19 – the </a:t>
            </a:r>
            <a:r>
              <a:rPr lang="pl-PL" dirty="0" err="1">
                <a:ea typeface="Verdana" panose="020B0604030504040204" pitchFamily="34" charset="0"/>
              </a:rPr>
              <a:t>example</a:t>
            </a:r>
            <a:r>
              <a:rPr lang="pl-PL" dirty="0">
                <a:ea typeface="Verdana" panose="020B0604030504040204" pitchFamily="34" charset="0"/>
              </a:rPr>
              <a:t> of Poland</a:t>
            </a:r>
          </a:p>
          <a:p>
            <a:r>
              <a:rPr lang="pl-PL" dirty="0" err="1">
                <a:ea typeface="Verdana" panose="020B0604030504040204" pitchFamily="34" charset="0"/>
              </a:rPr>
              <a:t>NextGeneration</a:t>
            </a:r>
            <a:r>
              <a:rPr lang="pl-PL" dirty="0">
                <a:ea typeface="Verdana" panose="020B0604030504040204" pitchFamily="34" charset="0"/>
              </a:rPr>
              <a:t> EU </a:t>
            </a:r>
          </a:p>
          <a:p>
            <a:r>
              <a:rPr lang="pl-PL" dirty="0">
                <a:ea typeface="Verdana" panose="020B0604030504040204" pitchFamily="34" charset="0"/>
              </a:rPr>
              <a:t>The </a:t>
            </a:r>
            <a:r>
              <a:rPr lang="pl-PL" dirty="0" err="1">
                <a:ea typeface="Verdana" panose="020B0604030504040204" pitchFamily="34" charset="0"/>
              </a:rPr>
              <a:t>Youth</a:t>
            </a:r>
            <a:r>
              <a:rPr lang="pl-PL" dirty="0">
                <a:ea typeface="Verdana" panose="020B0604030504040204" pitchFamily="34" charset="0"/>
              </a:rPr>
              <a:t> Policy in the EU – </a:t>
            </a:r>
            <a:r>
              <a:rPr lang="pl-PL" dirty="0" err="1">
                <a:ea typeface="Verdana" panose="020B0604030504040204" pitchFamily="34" charset="0"/>
              </a:rPr>
              <a:t>opportunities</a:t>
            </a:r>
            <a:r>
              <a:rPr lang="pl-PL" dirty="0">
                <a:ea typeface="Verdana" panose="020B0604030504040204" pitchFamily="34" charset="0"/>
              </a:rPr>
              <a:t> and </a:t>
            </a:r>
            <a:r>
              <a:rPr lang="pl-PL" dirty="0" err="1">
                <a:ea typeface="Verdana" panose="020B0604030504040204" pitchFamily="34" charset="0"/>
              </a:rPr>
              <a:t>threats</a:t>
            </a:r>
            <a:endParaRPr lang="pl-PL" dirty="0">
              <a:ea typeface="Verdana" panose="020B0604030504040204" pitchFamily="34" charset="0"/>
            </a:endParaRPr>
          </a:p>
          <a:p>
            <a:r>
              <a:rPr lang="pl-PL" dirty="0" err="1">
                <a:ea typeface="Verdana" panose="020B0604030504040204" pitchFamily="34" charset="0"/>
              </a:rPr>
              <a:t>European</a:t>
            </a:r>
            <a:r>
              <a:rPr lang="pl-PL" dirty="0">
                <a:ea typeface="Verdana" panose="020B0604030504040204" pitchFamily="34" charset="0"/>
              </a:rPr>
              <a:t> Green Deal – </a:t>
            </a:r>
            <a:r>
              <a:rPr lang="pl-PL" dirty="0" err="1">
                <a:ea typeface="Verdana" panose="020B0604030504040204" pitchFamily="34" charset="0"/>
              </a:rPr>
              <a:t>how</a:t>
            </a:r>
            <a:r>
              <a:rPr lang="pl-PL" dirty="0">
                <a:ea typeface="Verdana" panose="020B0604030504040204" pitchFamily="34" charset="0"/>
              </a:rPr>
              <a:t> </a:t>
            </a:r>
            <a:r>
              <a:rPr lang="pl-PL" dirty="0" err="1">
                <a:ea typeface="Verdana" panose="020B0604030504040204" pitchFamily="34" charset="0"/>
              </a:rPr>
              <a:t>ambitious</a:t>
            </a:r>
            <a:r>
              <a:rPr lang="pl-PL" dirty="0">
                <a:ea typeface="Verdana" panose="020B0604030504040204" pitchFamily="34" charset="0"/>
              </a:rPr>
              <a:t> </a:t>
            </a:r>
            <a:r>
              <a:rPr lang="pl-PL" dirty="0" err="1">
                <a:ea typeface="Verdana" panose="020B0604030504040204" pitchFamily="34" charset="0"/>
              </a:rPr>
              <a:t>are</a:t>
            </a:r>
            <a:r>
              <a:rPr lang="pl-PL" dirty="0">
                <a:ea typeface="Verdana" panose="020B0604030504040204" pitchFamily="34" charset="0"/>
              </a:rPr>
              <a:t> EU </a:t>
            </a:r>
            <a:r>
              <a:rPr lang="pl-PL" dirty="0" err="1">
                <a:ea typeface="Verdana" panose="020B0604030504040204" pitchFamily="34" charset="0"/>
              </a:rPr>
              <a:t>goals</a:t>
            </a:r>
            <a:r>
              <a:rPr lang="pl-PL" dirty="0">
                <a:ea typeface="Verdana" panose="020B0604030504040204" pitchFamily="34" charset="0"/>
              </a:rPr>
              <a:t> and </a:t>
            </a:r>
            <a:r>
              <a:rPr lang="pl-PL" dirty="0" err="1">
                <a:ea typeface="Verdana" panose="020B0604030504040204" pitchFamily="34" charset="0"/>
              </a:rPr>
              <a:t>objectives</a:t>
            </a:r>
            <a:r>
              <a:rPr lang="pl-PL" dirty="0">
                <a:ea typeface="Verdana" panose="020B0604030504040204" pitchFamily="34" charset="0"/>
              </a:rPr>
              <a:t>?</a:t>
            </a:r>
          </a:p>
          <a:p>
            <a:pPr algn="just"/>
            <a:endParaRPr lang="pl-PL" dirty="0"/>
          </a:p>
          <a:p>
            <a:pPr marL="0" indent="0" algn="just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391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0857F6-E2D0-441C-90C2-B0C46409C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ea typeface="Verdana" panose="020B0604030504040204" pitchFamily="34" charset="0"/>
              </a:rPr>
              <a:t>STUDENTS AT COFE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482BFC-CF6B-4CB8-AABF-35C5645D4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>
                <a:ea typeface="Verdana" panose="020B0604030504040204" pitchFamily="34" charset="0"/>
              </a:rPr>
              <a:t>127 </a:t>
            </a:r>
            <a:r>
              <a:rPr lang="pl-PL" dirty="0" err="1">
                <a:ea typeface="Verdana" panose="020B0604030504040204" pitchFamily="34" charset="0"/>
              </a:rPr>
              <a:t>students</a:t>
            </a:r>
            <a:r>
              <a:rPr lang="pl-PL" dirty="0">
                <a:ea typeface="Verdana" panose="020B0604030504040204" pitchFamily="34" charset="0"/>
              </a:rPr>
              <a:t> and </a:t>
            </a:r>
            <a:r>
              <a:rPr lang="pl-PL" b="1" dirty="0" err="1">
                <a:ea typeface="Verdana" panose="020B0604030504040204" pitchFamily="34" charset="0"/>
              </a:rPr>
              <a:t>key</a:t>
            </a:r>
            <a:r>
              <a:rPr lang="pl-PL" b="1" dirty="0">
                <a:ea typeface="Verdana" panose="020B0604030504040204" pitchFamily="34" charset="0"/>
              </a:rPr>
              <a:t> </a:t>
            </a:r>
            <a:r>
              <a:rPr lang="pl-PL" b="1" dirty="0" err="1">
                <a:ea typeface="Verdana" panose="020B0604030504040204" pitchFamily="34" charset="0"/>
              </a:rPr>
              <a:t>messages</a:t>
            </a:r>
            <a:r>
              <a:rPr lang="pl-PL" b="1" dirty="0">
                <a:ea typeface="Verdana" panose="020B0604030504040204" pitchFamily="34" charset="0"/>
              </a:rPr>
              <a:t> ON EC PLATFORM</a:t>
            </a:r>
            <a:r>
              <a:rPr lang="pl-PL" dirty="0">
                <a:ea typeface="Verdana" panose="020B0604030504040204" pitchFamily="34" charset="0"/>
              </a:rPr>
              <a:t>:</a:t>
            </a:r>
          </a:p>
          <a:p>
            <a:pPr>
              <a:buFontTx/>
              <a:buChar char="-"/>
            </a:pPr>
            <a:r>
              <a:rPr lang="pl-PL" dirty="0" err="1">
                <a:ea typeface="Verdana" panose="020B0604030504040204" pitchFamily="34" charset="0"/>
              </a:rPr>
              <a:t>increase</a:t>
            </a:r>
            <a:r>
              <a:rPr lang="pl-PL" dirty="0">
                <a:ea typeface="Verdana" panose="020B0604030504040204" pitchFamily="34" charset="0"/>
              </a:rPr>
              <a:t> of </a:t>
            </a:r>
            <a:r>
              <a:rPr lang="pl-PL" dirty="0" err="1">
                <a:ea typeface="Verdana" panose="020B0604030504040204" pitchFamily="34" charset="0"/>
              </a:rPr>
              <a:t>environmental</a:t>
            </a:r>
            <a:r>
              <a:rPr lang="pl-PL" dirty="0">
                <a:ea typeface="Verdana" panose="020B0604030504040204" pitchFamily="34" charset="0"/>
              </a:rPr>
              <a:t> </a:t>
            </a:r>
            <a:r>
              <a:rPr lang="pl-PL" dirty="0" err="1">
                <a:ea typeface="Verdana" panose="020B0604030504040204" pitchFamily="34" charset="0"/>
              </a:rPr>
              <a:t>awareness</a:t>
            </a:r>
            <a:r>
              <a:rPr lang="pl-PL" dirty="0">
                <a:ea typeface="Verdana" panose="020B0604030504040204" pitchFamily="34" charset="0"/>
              </a:rPr>
              <a:t> </a:t>
            </a:r>
            <a:r>
              <a:rPr lang="pl-PL" dirty="0" err="1">
                <a:ea typeface="Verdana" panose="020B0604030504040204" pitchFamily="34" charset="0"/>
              </a:rPr>
              <a:t>among</a:t>
            </a:r>
            <a:r>
              <a:rPr lang="pl-PL" dirty="0">
                <a:ea typeface="Verdana" panose="020B0604030504040204" pitchFamily="34" charset="0"/>
              </a:rPr>
              <a:t> the EU </a:t>
            </a:r>
            <a:r>
              <a:rPr lang="pl-PL" dirty="0" err="1">
                <a:ea typeface="Verdana" panose="020B0604030504040204" pitchFamily="34" charset="0"/>
              </a:rPr>
              <a:t>citizens</a:t>
            </a:r>
            <a:r>
              <a:rPr lang="pl-PL" dirty="0">
                <a:ea typeface="Verdana" panose="020B0604030504040204" pitchFamily="34" charset="0"/>
              </a:rPr>
              <a:t>,</a:t>
            </a:r>
            <a:br>
              <a:rPr lang="pl-PL" dirty="0">
                <a:ea typeface="Verdana" panose="020B0604030504040204" pitchFamily="34" charset="0"/>
              </a:rPr>
            </a:br>
            <a:r>
              <a:rPr lang="pl-PL" dirty="0">
                <a:ea typeface="Verdana" panose="020B0604030504040204" pitchFamily="34" charset="0"/>
              </a:rPr>
              <a:t>- </a:t>
            </a:r>
            <a:r>
              <a:rPr lang="pl-PL" dirty="0" err="1">
                <a:ea typeface="Verdana" panose="020B0604030504040204" pitchFamily="34" charset="0"/>
              </a:rPr>
              <a:t>decrease</a:t>
            </a:r>
            <a:r>
              <a:rPr lang="pl-PL" dirty="0">
                <a:ea typeface="Verdana" panose="020B0604030504040204" pitchFamily="34" charset="0"/>
              </a:rPr>
              <a:t> of </a:t>
            </a:r>
            <a:r>
              <a:rPr lang="pl-PL" dirty="0" err="1">
                <a:ea typeface="Verdana" panose="020B0604030504040204" pitchFamily="34" charset="0"/>
              </a:rPr>
              <a:t>bureaucracy</a:t>
            </a:r>
            <a:r>
              <a:rPr lang="pl-PL" dirty="0">
                <a:ea typeface="Verdana" panose="020B0604030504040204" pitchFamily="34" charset="0"/>
              </a:rPr>
              <a:t> in the EU,</a:t>
            </a:r>
            <a:br>
              <a:rPr lang="pl-PL" dirty="0">
                <a:ea typeface="Verdana" panose="020B0604030504040204" pitchFamily="34" charset="0"/>
              </a:rPr>
            </a:br>
            <a:r>
              <a:rPr lang="pl-PL" dirty="0">
                <a:ea typeface="Verdana" panose="020B0604030504040204" pitchFamily="34" charset="0"/>
              </a:rPr>
              <a:t>- </a:t>
            </a:r>
            <a:r>
              <a:rPr lang="pl-PL" dirty="0" err="1">
                <a:ea typeface="Verdana" panose="020B0604030504040204" pitchFamily="34" charset="0"/>
              </a:rPr>
              <a:t>shortening</a:t>
            </a:r>
            <a:r>
              <a:rPr lang="pl-PL" dirty="0">
                <a:ea typeface="Verdana" panose="020B0604030504040204" pitchFamily="34" charset="0"/>
              </a:rPr>
              <a:t> of </a:t>
            </a:r>
            <a:r>
              <a:rPr lang="pl-PL" dirty="0" err="1">
                <a:ea typeface="Verdana" panose="020B0604030504040204" pitchFamily="34" charset="0"/>
              </a:rPr>
              <a:t>decision-making</a:t>
            </a:r>
            <a:r>
              <a:rPr lang="pl-PL" dirty="0">
                <a:ea typeface="Verdana" panose="020B0604030504040204" pitchFamily="34" charset="0"/>
              </a:rPr>
              <a:t> </a:t>
            </a:r>
            <a:r>
              <a:rPr lang="pl-PL" dirty="0" err="1">
                <a:ea typeface="Verdana" panose="020B0604030504040204" pitchFamily="34" charset="0"/>
              </a:rPr>
              <a:t>process</a:t>
            </a:r>
            <a:r>
              <a:rPr lang="pl-PL" dirty="0">
                <a:ea typeface="Verdana" panose="020B0604030504040204" pitchFamily="34" charset="0"/>
              </a:rPr>
              <a:t> in the EU,</a:t>
            </a:r>
            <a:br>
              <a:rPr lang="pl-PL" dirty="0">
                <a:ea typeface="Verdana" panose="020B0604030504040204" pitchFamily="34" charset="0"/>
              </a:rPr>
            </a:br>
            <a:r>
              <a:rPr lang="pl-PL" dirty="0">
                <a:ea typeface="Verdana" panose="020B0604030504040204" pitchFamily="34" charset="0"/>
              </a:rPr>
              <a:t>- </a:t>
            </a:r>
            <a:r>
              <a:rPr lang="pl-PL" dirty="0" err="1">
                <a:ea typeface="Verdana" panose="020B0604030504040204" pitchFamily="34" charset="0"/>
              </a:rPr>
              <a:t>increase</a:t>
            </a:r>
            <a:r>
              <a:rPr lang="pl-PL" dirty="0">
                <a:ea typeface="Verdana" panose="020B0604030504040204" pitchFamily="34" charset="0"/>
              </a:rPr>
              <a:t> of </a:t>
            </a:r>
            <a:r>
              <a:rPr lang="pl-PL" dirty="0" err="1">
                <a:ea typeface="Verdana" panose="020B0604030504040204" pitchFamily="34" charset="0"/>
              </a:rPr>
              <a:t>availability</a:t>
            </a:r>
            <a:r>
              <a:rPr lang="pl-PL" dirty="0">
                <a:ea typeface="Verdana" panose="020B0604030504040204" pitchFamily="34" charset="0"/>
              </a:rPr>
              <a:t> of </a:t>
            </a:r>
            <a:r>
              <a:rPr lang="pl-PL" dirty="0" err="1">
                <a:ea typeface="Verdana" panose="020B0604030504040204" pitchFamily="34" charset="0"/>
              </a:rPr>
              <a:t>paid</a:t>
            </a:r>
            <a:r>
              <a:rPr lang="pl-PL" dirty="0">
                <a:ea typeface="Verdana" panose="020B0604030504040204" pitchFamily="34" charset="0"/>
              </a:rPr>
              <a:t> </a:t>
            </a:r>
            <a:r>
              <a:rPr lang="pl-PL" dirty="0" err="1">
                <a:ea typeface="Verdana" panose="020B0604030504040204" pitchFamily="34" charset="0"/>
              </a:rPr>
              <a:t>traineeships</a:t>
            </a:r>
            <a:r>
              <a:rPr lang="pl-PL" dirty="0">
                <a:ea typeface="Verdana" panose="020B0604030504040204" pitchFamily="34" charset="0"/>
              </a:rPr>
              <a:t> for </a:t>
            </a:r>
            <a:r>
              <a:rPr lang="pl-PL" dirty="0" err="1">
                <a:ea typeface="Verdana" panose="020B0604030504040204" pitchFamily="34" charset="0"/>
              </a:rPr>
              <a:t>students</a:t>
            </a:r>
            <a:r>
              <a:rPr lang="pl-PL" dirty="0">
                <a:ea typeface="Verdana" panose="020B0604030504040204" pitchFamily="34" charset="0"/>
              </a:rPr>
              <a:t> in the EU</a:t>
            </a:r>
            <a:br>
              <a:rPr lang="pl-PL" dirty="0">
                <a:ea typeface="Verdana" panose="020B0604030504040204" pitchFamily="34" charset="0"/>
              </a:rPr>
            </a:br>
            <a:r>
              <a:rPr lang="pl-PL" dirty="0">
                <a:ea typeface="Verdana" panose="020B0604030504040204" pitchFamily="34" charset="0"/>
              </a:rPr>
              <a:t>- </a:t>
            </a:r>
            <a:r>
              <a:rPr lang="pl-PL" dirty="0" err="1">
                <a:ea typeface="Verdana" panose="020B0604030504040204" pitchFamily="34" charset="0"/>
              </a:rPr>
              <a:t>opening</a:t>
            </a:r>
            <a:r>
              <a:rPr lang="pl-PL" dirty="0">
                <a:ea typeface="Verdana" panose="020B0604030504040204" pitchFamily="34" charset="0"/>
              </a:rPr>
              <a:t> of </a:t>
            </a:r>
            <a:r>
              <a:rPr lang="pl-PL" dirty="0" err="1">
                <a:ea typeface="Verdana" panose="020B0604030504040204" pitchFamily="34" charset="0"/>
              </a:rPr>
              <a:t>places</a:t>
            </a:r>
            <a:r>
              <a:rPr lang="pl-PL" dirty="0">
                <a:ea typeface="Verdana" panose="020B0604030504040204" pitchFamily="34" charset="0"/>
              </a:rPr>
              <a:t> with </a:t>
            </a:r>
            <a:r>
              <a:rPr lang="pl-PL" dirty="0" err="1">
                <a:ea typeface="Verdana" panose="020B0604030504040204" pitchFamily="34" charset="0"/>
              </a:rPr>
              <a:t>an</a:t>
            </a:r>
            <a:r>
              <a:rPr lang="pl-PL" dirty="0">
                <a:ea typeface="Verdana" panose="020B0604030504040204" pitchFamily="34" charset="0"/>
              </a:rPr>
              <a:t> </a:t>
            </a:r>
            <a:r>
              <a:rPr lang="pl-PL" dirty="0" err="1">
                <a:ea typeface="Verdana" panose="020B0604030504040204" pitchFamily="34" charset="0"/>
              </a:rPr>
              <a:t>option</a:t>
            </a:r>
            <a:r>
              <a:rPr lang="pl-PL" dirty="0">
                <a:ea typeface="Verdana" panose="020B0604030504040204" pitchFamily="34" charset="0"/>
              </a:rPr>
              <a:t> of </a:t>
            </a:r>
            <a:r>
              <a:rPr lang="pl-PL" dirty="0" err="1">
                <a:ea typeface="Verdana" panose="020B0604030504040204" pitchFamily="34" charset="0"/>
              </a:rPr>
              <a:t>borrowing</a:t>
            </a:r>
            <a:r>
              <a:rPr lang="pl-PL" dirty="0">
                <a:ea typeface="Verdana" panose="020B0604030504040204" pitchFamily="34" charset="0"/>
              </a:rPr>
              <a:t> of </a:t>
            </a:r>
            <a:r>
              <a:rPr lang="pl-PL" dirty="0" err="1">
                <a:ea typeface="Verdana" panose="020B0604030504040204" pitchFamily="34" charset="0"/>
              </a:rPr>
              <a:t>equipment</a:t>
            </a:r>
            <a:r>
              <a:rPr lang="pl-PL" dirty="0">
                <a:ea typeface="Verdana" panose="020B0604030504040204" pitchFamily="34" charset="0"/>
              </a:rPr>
              <a:t> </a:t>
            </a:r>
            <a:r>
              <a:rPr lang="pl-PL" dirty="0" err="1">
                <a:ea typeface="Verdana" panose="020B0604030504040204" pitchFamily="34" charset="0"/>
              </a:rPr>
              <a:t>supporting</a:t>
            </a:r>
            <a:r>
              <a:rPr lang="pl-PL" dirty="0">
                <a:ea typeface="Verdana" panose="020B0604030504040204" pitchFamily="34" charset="0"/>
              </a:rPr>
              <a:t> </a:t>
            </a:r>
            <a:r>
              <a:rPr lang="pl-PL" dirty="0" err="1">
                <a:ea typeface="Verdana" panose="020B0604030504040204" pitchFamily="34" charset="0"/>
              </a:rPr>
              <a:t>remote</a:t>
            </a:r>
            <a:r>
              <a:rPr lang="pl-PL" dirty="0">
                <a:ea typeface="Verdana" panose="020B0604030504040204" pitchFamily="34" charset="0"/>
              </a:rPr>
              <a:t> </a:t>
            </a:r>
            <a:r>
              <a:rPr lang="pl-PL" dirty="0" err="1">
                <a:ea typeface="Verdana" panose="020B0604030504040204" pitchFamily="34" charset="0"/>
              </a:rPr>
              <a:t>work</a:t>
            </a:r>
            <a:r>
              <a:rPr lang="pl-PL" dirty="0">
                <a:ea typeface="Verdana" panose="020B0604030504040204" pitchFamily="34" charset="0"/>
              </a:rPr>
              <a:t>/ </a:t>
            </a:r>
            <a:r>
              <a:rPr lang="pl-PL" dirty="0" err="1">
                <a:ea typeface="Verdana" panose="020B0604030504040204" pitchFamily="34" charset="0"/>
              </a:rPr>
              <a:t>study</a:t>
            </a:r>
            <a:br>
              <a:rPr lang="pl-PL" dirty="0">
                <a:ea typeface="Verdana" panose="020B0604030504040204" pitchFamily="34" charset="0"/>
              </a:rPr>
            </a:br>
            <a:r>
              <a:rPr lang="pl-PL" dirty="0">
                <a:ea typeface="Verdana" panose="020B0604030504040204" pitchFamily="34" charset="0"/>
              </a:rPr>
              <a:t>- </a:t>
            </a:r>
            <a:r>
              <a:rPr lang="pl-PL" dirty="0" err="1">
                <a:ea typeface="Verdana" panose="020B0604030504040204" pitchFamily="34" charset="0"/>
              </a:rPr>
              <a:t>introduction</a:t>
            </a:r>
            <a:r>
              <a:rPr lang="pl-PL" dirty="0">
                <a:ea typeface="Verdana" panose="020B0604030504040204" pitchFamily="34" charset="0"/>
              </a:rPr>
              <a:t> of </a:t>
            </a:r>
            <a:r>
              <a:rPr lang="pl-PL" dirty="0" err="1">
                <a:ea typeface="Verdana" panose="020B0604030504040204" pitchFamily="34" charset="0"/>
              </a:rPr>
              <a:t>mandatory</a:t>
            </a:r>
            <a:r>
              <a:rPr lang="pl-PL" dirty="0">
                <a:ea typeface="Verdana" panose="020B0604030504040204" pitchFamily="34" charset="0"/>
              </a:rPr>
              <a:t> </a:t>
            </a:r>
            <a:r>
              <a:rPr lang="pl-PL" dirty="0" err="1">
                <a:ea typeface="Verdana" panose="020B0604030504040204" pitchFamily="34" charset="0"/>
              </a:rPr>
              <a:t>vaccination</a:t>
            </a:r>
            <a:r>
              <a:rPr lang="pl-PL" dirty="0">
                <a:ea typeface="Verdana" panose="020B0604030504040204" pitchFamily="34" charset="0"/>
              </a:rPr>
              <a:t> </a:t>
            </a:r>
            <a:r>
              <a:rPr lang="pl-PL" dirty="0" err="1">
                <a:ea typeface="Verdana" panose="020B0604030504040204" pitchFamily="34" charset="0"/>
              </a:rPr>
              <a:t>at</a:t>
            </a:r>
            <a:r>
              <a:rPr lang="pl-PL" dirty="0">
                <a:ea typeface="Verdana" panose="020B0604030504040204" pitchFamily="34" charset="0"/>
              </a:rPr>
              <a:t> the EU </a:t>
            </a:r>
            <a:r>
              <a:rPr lang="pl-PL" dirty="0" err="1">
                <a:ea typeface="Verdana" panose="020B0604030504040204" pitchFamily="34" charset="0"/>
              </a:rPr>
              <a:t>level</a:t>
            </a:r>
            <a:r>
              <a:rPr lang="pl-PL" dirty="0">
                <a:ea typeface="Verdana" panose="020B0604030504040204" pitchFamily="34" charset="0"/>
              </a:rPr>
              <a:t> and </a:t>
            </a:r>
            <a:r>
              <a:rPr lang="pl-PL" dirty="0" err="1">
                <a:ea typeface="Verdana" panose="020B0604030504040204" pitchFamily="34" charset="0"/>
              </a:rPr>
              <a:t>additional</a:t>
            </a:r>
            <a:r>
              <a:rPr lang="pl-PL" dirty="0">
                <a:ea typeface="Verdana" panose="020B0604030504040204" pitchFamily="34" charset="0"/>
              </a:rPr>
              <a:t> </a:t>
            </a:r>
            <a:r>
              <a:rPr lang="pl-PL" dirty="0" err="1">
                <a:ea typeface="Verdana" panose="020B0604030504040204" pitchFamily="34" charset="0"/>
              </a:rPr>
              <a:t>privileges</a:t>
            </a:r>
            <a:r>
              <a:rPr lang="pl-PL" dirty="0">
                <a:ea typeface="Verdana" panose="020B0604030504040204" pitchFamily="34" charset="0"/>
              </a:rPr>
              <a:t> for </a:t>
            </a:r>
            <a:r>
              <a:rPr lang="pl-PL" dirty="0" err="1">
                <a:ea typeface="Verdana" panose="020B0604030504040204" pitchFamily="34" charset="0"/>
              </a:rPr>
              <a:t>all</a:t>
            </a:r>
            <a:r>
              <a:rPr lang="pl-PL" dirty="0">
                <a:ea typeface="Verdana" panose="020B0604030504040204" pitchFamily="34" charset="0"/>
              </a:rPr>
              <a:t> </a:t>
            </a:r>
            <a:r>
              <a:rPr lang="pl-PL" dirty="0" err="1">
                <a:ea typeface="Verdana" panose="020B0604030504040204" pitchFamily="34" charset="0"/>
              </a:rPr>
              <a:t>vaccinated</a:t>
            </a:r>
            <a:r>
              <a:rPr lang="pl-PL" dirty="0">
                <a:ea typeface="Verdana" panose="020B0604030504040204" pitchFamily="34" charset="0"/>
              </a:rPr>
              <a:t> </a:t>
            </a:r>
            <a:r>
              <a:rPr lang="pl-PL" dirty="0" err="1">
                <a:ea typeface="Verdana" panose="020B0604030504040204" pitchFamily="34" charset="0"/>
              </a:rPr>
              <a:t>against</a:t>
            </a:r>
            <a:r>
              <a:rPr lang="pl-PL" dirty="0">
                <a:ea typeface="Verdana" panose="020B0604030504040204" pitchFamily="34" charset="0"/>
              </a:rPr>
              <a:t> Covid-19</a:t>
            </a:r>
            <a:br>
              <a:rPr lang="pl-PL" dirty="0">
                <a:ea typeface="Verdana" panose="020B0604030504040204" pitchFamily="34" charset="0"/>
              </a:rPr>
            </a:br>
            <a:r>
              <a:rPr lang="pl-PL" dirty="0">
                <a:ea typeface="Verdana" panose="020B0604030504040204" pitchFamily="34" charset="0"/>
              </a:rPr>
              <a:t>- </a:t>
            </a:r>
            <a:r>
              <a:rPr lang="pl-PL" dirty="0" err="1">
                <a:ea typeface="Verdana" panose="020B0604030504040204" pitchFamily="34" charset="0"/>
              </a:rPr>
              <a:t>increase</a:t>
            </a:r>
            <a:r>
              <a:rPr lang="pl-PL" dirty="0">
                <a:ea typeface="Verdana" panose="020B0604030504040204" pitchFamily="34" charset="0"/>
              </a:rPr>
              <a:t> of </a:t>
            </a:r>
            <a:r>
              <a:rPr lang="pl-PL" dirty="0" err="1">
                <a:ea typeface="Verdana" panose="020B0604030504040204" pitchFamily="34" charset="0"/>
              </a:rPr>
              <a:t>broader</a:t>
            </a:r>
            <a:r>
              <a:rPr lang="pl-PL" dirty="0">
                <a:ea typeface="Verdana" panose="020B0604030504040204" pitchFamily="34" charset="0"/>
              </a:rPr>
              <a:t> </a:t>
            </a:r>
            <a:r>
              <a:rPr lang="pl-PL" dirty="0" err="1">
                <a:ea typeface="Verdana" panose="020B0604030504040204" pitchFamily="34" charset="0"/>
              </a:rPr>
              <a:t>psychosocial</a:t>
            </a:r>
            <a:r>
              <a:rPr lang="pl-PL" dirty="0">
                <a:ea typeface="Verdana" panose="020B0604030504040204" pitchFamily="34" charset="0"/>
              </a:rPr>
              <a:t> suport and </a:t>
            </a:r>
            <a:r>
              <a:rPr lang="pl-PL" dirty="0" err="1">
                <a:ea typeface="Verdana" panose="020B0604030504040204" pitchFamily="34" charset="0"/>
              </a:rPr>
              <a:t>mental</a:t>
            </a:r>
            <a:r>
              <a:rPr lang="pl-PL" dirty="0">
                <a:ea typeface="Verdana" panose="020B0604030504040204" pitchFamily="34" charset="0"/>
              </a:rPr>
              <a:t> </a:t>
            </a:r>
            <a:r>
              <a:rPr lang="pl-PL" dirty="0" err="1">
                <a:ea typeface="Verdana" panose="020B0604030504040204" pitchFamily="34" charset="0"/>
              </a:rPr>
              <a:t>health</a:t>
            </a:r>
            <a:r>
              <a:rPr lang="pl-PL" dirty="0">
                <a:ea typeface="Verdana" panose="020B0604030504040204" pitchFamily="34" charset="0"/>
              </a:rPr>
              <a:t> for the EU </a:t>
            </a:r>
            <a:r>
              <a:rPr lang="pl-PL" dirty="0" err="1">
                <a:ea typeface="Verdana" panose="020B0604030504040204" pitchFamily="34" charset="0"/>
              </a:rPr>
              <a:t>citizens</a:t>
            </a:r>
            <a:r>
              <a:rPr lang="pl-PL" dirty="0">
                <a:ea typeface="Verdana" panose="020B0604030504040204" pitchFamily="34" charset="0"/>
              </a:rPr>
              <a:t>,</a:t>
            </a:r>
            <a:br>
              <a:rPr lang="pl-PL" dirty="0">
                <a:ea typeface="Verdana" panose="020B0604030504040204" pitchFamily="34" charset="0"/>
              </a:rPr>
            </a:br>
            <a:r>
              <a:rPr lang="pl-PL" dirty="0">
                <a:ea typeface="Verdana" panose="020B0604030504040204" pitchFamily="34" charset="0"/>
              </a:rPr>
              <a:t>- </a:t>
            </a:r>
            <a:r>
              <a:rPr lang="pl-PL" dirty="0" err="1">
                <a:ea typeface="Verdana" panose="020B0604030504040204" pitchFamily="34" charset="0"/>
              </a:rPr>
              <a:t>increase</a:t>
            </a:r>
            <a:r>
              <a:rPr lang="pl-PL" dirty="0">
                <a:ea typeface="Verdana" panose="020B0604030504040204" pitchFamily="34" charset="0"/>
              </a:rPr>
              <a:t> of </a:t>
            </a:r>
            <a:r>
              <a:rPr lang="pl-PL" dirty="0" err="1">
                <a:ea typeface="Verdana" panose="020B0604030504040204" pitchFamily="34" charset="0"/>
              </a:rPr>
              <a:t>digital</a:t>
            </a:r>
            <a:r>
              <a:rPr lang="pl-PL" dirty="0">
                <a:ea typeface="Verdana" panose="020B0604030504040204" pitchFamily="34" charset="0"/>
              </a:rPr>
              <a:t> </a:t>
            </a:r>
            <a:r>
              <a:rPr lang="pl-PL" dirty="0" err="1">
                <a:ea typeface="Verdana" panose="020B0604030504040204" pitchFamily="34" charset="0"/>
              </a:rPr>
              <a:t>competences</a:t>
            </a:r>
            <a:r>
              <a:rPr lang="pl-PL" dirty="0">
                <a:ea typeface="Verdana" panose="020B0604030504040204" pitchFamily="34" charset="0"/>
              </a:rPr>
              <a:t> of the </a:t>
            </a:r>
            <a:r>
              <a:rPr lang="pl-PL" dirty="0" err="1">
                <a:ea typeface="Verdana" panose="020B0604030504040204" pitchFamily="34" charset="0"/>
              </a:rPr>
              <a:t>societies</a:t>
            </a:r>
            <a:br>
              <a:rPr lang="pl-PL" dirty="0">
                <a:ea typeface="Verdana" panose="020B0604030504040204" pitchFamily="34" charset="0"/>
              </a:rPr>
            </a:br>
            <a:r>
              <a:rPr lang="pl-PL" dirty="0">
                <a:ea typeface="Verdana" panose="020B0604030504040204" pitchFamily="34" charset="0"/>
              </a:rPr>
              <a:t>- </a:t>
            </a:r>
            <a:r>
              <a:rPr lang="pl-PL" dirty="0" err="1">
                <a:ea typeface="Verdana" panose="020B0604030504040204" pitchFamily="34" charset="0"/>
              </a:rPr>
              <a:t>intensification</a:t>
            </a:r>
            <a:r>
              <a:rPr lang="pl-PL" dirty="0">
                <a:ea typeface="Verdana" panose="020B0604030504040204" pitchFamily="34" charset="0"/>
              </a:rPr>
              <a:t>/ development of EU </a:t>
            </a:r>
            <a:r>
              <a:rPr lang="pl-PL" dirty="0" err="1">
                <a:ea typeface="Verdana" panose="020B0604030504040204" pitchFamily="34" charset="0"/>
              </a:rPr>
              <a:t>foreign</a:t>
            </a:r>
            <a:r>
              <a:rPr lang="pl-PL" dirty="0">
                <a:ea typeface="Verdana" panose="020B0604030504040204" pitchFamily="34" charset="0"/>
              </a:rPr>
              <a:t> policy (</a:t>
            </a:r>
            <a:r>
              <a:rPr lang="pl-PL" dirty="0" err="1">
                <a:ea typeface="Verdana" panose="020B0604030504040204" pitchFamily="34" charset="0"/>
              </a:rPr>
              <a:t>focus</a:t>
            </a:r>
            <a:r>
              <a:rPr lang="pl-PL" dirty="0">
                <a:ea typeface="Verdana" panose="020B0604030504040204" pitchFamily="34" charset="0"/>
              </a:rPr>
              <a:t> on </a:t>
            </a:r>
            <a:r>
              <a:rPr lang="pl-PL" dirty="0" err="1">
                <a:ea typeface="Verdana" panose="020B0604030504040204" pitchFamily="34" charset="0"/>
              </a:rPr>
              <a:t>Africa</a:t>
            </a:r>
            <a:r>
              <a:rPr lang="pl-PL" dirty="0">
                <a:ea typeface="Verdana" panose="020B0604030504040204" pitchFamily="34" charset="0"/>
              </a:rPr>
              <a:t>).</a:t>
            </a:r>
          </a:p>
          <a:p>
            <a:pPr marL="0" indent="0" algn="r">
              <a:buNone/>
            </a:pPr>
            <a:r>
              <a:rPr lang="pl-PL" dirty="0">
                <a:solidFill>
                  <a:srgbClr val="F49356"/>
                </a:solidFill>
                <a:ea typeface="Verdana" panose="020B0604030504040204" pitchFamily="34" charset="0"/>
              </a:rPr>
              <a:t>https://futureu.europa.eu/?locale=pl</a:t>
            </a:r>
          </a:p>
        </p:txBody>
      </p:sp>
    </p:spTree>
    <p:extLst>
      <p:ext uri="{BB962C8B-B14F-4D97-AF65-F5344CB8AC3E}">
        <p14:creationId xmlns:p14="http://schemas.microsoft.com/office/powerpoint/2010/main" val="2452046074"/>
      </p:ext>
    </p:extLst>
  </p:cSld>
  <p:clrMapOvr>
    <a:masterClrMapping/>
  </p:clrMapOvr>
</p:sld>
</file>

<file path=ppt/theme/theme1.xml><?xml version="1.0" encoding="utf-8"?>
<a:theme xmlns:a="http://schemas.openxmlformats.org/drawingml/2006/main" name="Podstawa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odstawa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odstawa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TM03457475[[fn=Ramka]]</Template>
  <TotalTime>638</TotalTime>
  <Words>875</Words>
  <Application>Microsoft Office PowerPoint</Application>
  <PresentationFormat>Panoramiczny</PresentationFormat>
  <Paragraphs>79</Paragraphs>
  <Slides>14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9" baseType="lpstr">
      <vt:lpstr>Arial</vt:lpstr>
      <vt:lpstr>Calibri</vt:lpstr>
      <vt:lpstr>Corbel</vt:lpstr>
      <vt:lpstr>Verdana</vt:lpstr>
      <vt:lpstr>Podstawa</vt:lpstr>
      <vt:lpstr>Co trzeba wiedzieć  o pracy instytucji unijnych?  Ida Musiałkowska Katedra Europeistyki UEP WiceprzewodnicząCA RSA ds. Europejskich  11.02.2025</vt:lpstr>
      <vt:lpstr>Plan</vt:lpstr>
      <vt:lpstr>BLOK 1</vt:lpstr>
      <vt:lpstr>BLOK 1</vt:lpstr>
      <vt:lpstr>BLOK 2 UEP W UE</vt:lpstr>
      <vt:lpstr>BLOK 2 UEP W UE</vt:lpstr>
      <vt:lpstr>BLOK 2 &amp; 3</vt:lpstr>
      <vt:lpstr>STUDENTS AT COFE – prezentacja EWRC 2022</vt:lpstr>
      <vt:lpstr>STUDENTS AT COFE</vt:lpstr>
      <vt:lpstr>STUDENTS AT COFE</vt:lpstr>
      <vt:lpstr>STUDENTS AT COFE</vt:lpstr>
      <vt:lpstr>BLOK 3: JAK DOTRZEĆ 1</vt:lpstr>
      <vt:lpstr>BLOK 3: JAK DOTRZEĆ 2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Polityka spójności 2014-2020</dc:title>
  <dc:creator>user</dc:creator>
  <cp:lastModifiedBy>user</cp:lastModifiedBy>
  <cp:revision>10</cp:revision>
  <dcterms:created xsi:type="dcterms:W3CDTF">2021-12-04T19:02:44Z</dcterms:created>
  <dcterms:modified xsi:type="dcterms:W3CDTF">2025-02-17T13:15:27Z</dcterms:modified>
</cp:coreProperties>
</file>