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2" r:id="rId18"/>
    <p:sldId id="273" r:id="rId19"/>
    <p:sldId id="276" r:id="rId20"/>
    <p:sldId id="26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B04E6-E253-9C83-55BD-AF9822956A19}" v="1461" dt="2020-06-04T20:25:01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99" d="100"/>
          <a:sy n="99" d="100"/>
        </p:scale>
        <p:origin x="-732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848053-57EE-48D7-97A8-FC5183C299B1}" type="datetimeFigureOut">
              <a:rPr lang="pl-PL" smtClean="0"/>
              <a:pPr/>
              <a:t>2020-06-08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FAE591-A9A1-4946-A71A-8E8143E585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olki.pl/dieta-i-fitness/cwiczenia,czy-wiesz-jak-cwiczyc-po-marszu-nordic-walking,10361336,artykul.html" TargetMode="External"/><Relationship Id="rId3" Type="http://schemas.openxmlformats.org/officeDocument/2006/relationships/hyperlink" Target="http://polskiemaratony.pl/index.php?option=com_content&amp;task=view&amp;id=178&amp;fbclid=IwAR1S6hr0Zo1X6rf91-9fDExZ0OOEWMkwhuWDmW5sqppSfC7R58ID__bRNCo" TargetMode="External"/><Relationship Id="rId7" Type="http://schemas.openxmlformats.org/officeDocument/2006/relationships/hyperlink" Target="https://nordicsklep.pl/blog/10_kolejne-inspiracje-na-rozgrzewke.html" TargetMode="External"/><Relationship Id="rId2" Type="http://schemas.openxmlformats.org/officeDocument/2006/relationships/hyperlink" Target="https://blog.sportbazar.pl/porady/najczestsze-bledy-nordic-walking/?fbclid=IwAR1UCHCEVungOBd1Gbt69eiSYUA96GSsZKNthgddbz2OU95JFUb1NExKdg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rdic.biz.pl/zalety-nordic-walking.html" TargetMode="External"/><Relationship Id="rId5" Type="http://schemas.openxmlformats.org/officeDocument/2006/relationships/hyperlink" Target="https://stronazdrowia.pl/nordic-walking-chodzenie-z-kijkami-technika-efekty-i-zalety-jak-wybrac-kijki-do-nordic-walking/ar/c14-14204721" TargetMode="External"/><Relationship Id="rId10" Type="http://schemas.openxmlformats.org/officeDocument/2006/relationships/hyperlink" Target="http://nordic.btorion.pl/cwiczenia/" TargetMode="External"/><Relationship Id="rId4" Type="http://schemas.openxmlformats.org/officeDocument/2006/relationships/hyperlink" Target="https://marszpozdrowie.pl/trening/historia-nordic-walking/" TargetMode="External"/><Relationship Id="rId9" Type="http://schemas.openxmlformats.org/officeDocument/2006/relationships/hyperlink" Target="http://centrum-nordic-walking.pl/?stretching-(rozciaganie),7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0" dirty="0" err="1"/>
              <a:t>Nordic</a:t>
            </a:r>
            <a:r>
              <a:rPr lang="pl-PL" b="0" dirty="0"/>
              <a:t> </a:t>
            </a:r>
            <a:r>
              <a:rPr lang="pl-PL" b="0" dirty="0" err="1"/>
              <a:t>walking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504056"/>
          </a:xfrm>
        </p:spPr>
        <p:txBody>
          <a:bodyPr anchor="ctr" anchorCtr="0"/>
          <a:lstStyle/>
          <a:p>
            <a:r>
              <a:rPr lang="pl-PL" dirty="0" smtClean="0"/>
              <a:t>Przygotowała: mgr Anna Tyrakowska</a:t>
            </a:r>
            <a:endParaRPr lang="pl-PL" dirty="0"/>
          </a:p>
        </p:txBody>
      </p:sp>
      <p:pic>
        <p:nvPicPr>
          <p:cNvPr id="1026" name="Picture 2" descr="Nordic Walking. Jak chodzić z kijkami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79" t="957" r="30916"/>
          <a:stretch/>
        </p:blipFill>
        <p:spPr bwMode="auto">
          <a:xfrm>
            <a:off x="1" y="0"/>
            <a:ext cx="2699791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kcja Nordic Walking - Prezentmarzeń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35" r="19736"/>
          <a:stretch/>
        </p:blipFill>
        <p:spPr bwMode="auto">
          <a:xfrm>
            <a:off x="0" y="3284984"/>
            <a:ext cx="2699791" cy="3631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454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3648FB-1CF6-4CC3-817F-74FA4CE8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Historia, czyli jak to się zaczęło...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A69434-8485-4899-86AB-432243243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Historia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 sięga starożytnych czasów, kiedy to wędrujący z owcami pasterze, podczas swego marszu podpierali się kijami.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Samych narodzin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 dopatruje się w 30-tych latach XX wieku. Wtedy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to </a:t>
            </a:r>
            <a:r>
              <a:rPr lang="pl-PL" sz="1600" dirty="0">
                <a:latin typeface="Segoe UI Light"/>
                <a:ea typeface="+mn-lt"/>
                <a:cs typeface="+mn-lt"/>
              </a:rPr>
              <a:t>fińscy sportowcy prowadzeni przez swoich trenerów wykorzystywali kije do tzw. “suchej zaprawy” podczas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lata - </a:t>
            </a:r>
            <a:r>
              <a:rPr lang="pl-PL" sz="1600" dirty="0">
                <a:latin typeface="Segoe UI Light"/>
                <a:ea typeface="+mn-lt"/>
                <a:cs typeface="+mn-lt"/>
              </a:rPr>
              <a:t>czyli przygotowaniu kondycji poprzez biegi z kijami. Jako pierwszy nazwę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 wprowadził </a:t>
            </a:r>
            <a:r>
              <a:rPr lang="pl-PL" sz="1600" b="1" dirty="0">
                <a:latin typeface="Segoe UI Light"/>
                <a:ea typeface="+mn-lt"/>
                <a:cs typeface="+mn-lt"/>
              </a:rPr>
              <a:t>Marko </a:t>
            </a:r>
            <a:r>
              <a:rPr lang="pl-PL" sz="1600" b="1" dirty="0" err="1">
                <a:latin typeface="Segoe UI Light"/>
                <a:ea typeface="+mn-lt"/>
                <a:cs typeface="+mn-lt"/>
              </a:rPr>
              <a:t>Kantaneva</a:t>
            </a:r>
            <a:r>
              <a:rPr lang="pl-PL" sz="1600" dirty="0">
                <a:latin typeface="Segoe UI Light"/>
                <a:ea typeface="+mn-lt"/>
                <a:cs typeface="+mn-lt"/>
              </a:rPr>
              <a:t> pisząc pracę magisterską na temat wykorzystania narciarskich kijów w treningu. Po opublikowaniu artykułu oraz stworzeniu pierwszych profesjonalnych kijów (dzięki współpracy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z </a:t>
            </a:r>
            <a:r>
              <a:rPr lang="pl-PL" sz="1600" dirty="0">
                <a:latin typeface="Segoe UI Light"/>
                <a:ea typeface="+mn-lt"/>
                <a:cs typeface="+mn-lt"/>
              </a:rPr>
              <a:t>fińskim producentem sprzętu narciarskiego) rozpoczął popularyzację tej formy aktywności ruchowej.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Następnie w 1997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roku, </a:t>
            </a:r>
            <a:r>
              <a:rPr lang="pl-PL" sz="1600" dirty="0">
                <a:latin typeface="Segoe UI Light"/>
                <a:ea typeface="+mn-lt"/>
                <a:cs typeface="+mn-lt"/>
              </a:rPr>
              <a:t>dzięki współpracy Fińskiego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Instytutu </a:t>
            </a:r>
            <a:r>
              <a:rPr lang="pl-PL" sz="1600" dirty="0">
                <a:latin typeface="Segoe UI Light"/>
                <a:ea typeface="+mn-lt"/>
                <a:cs typeface="+mn-lt"/>
              </a:rPr>
              <a:t>Sportu w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Vierumaki</a:t>
            </a:r>
            <a:r>
              <a:rPr lang="pl-PL" sz="1600" dirty="0">
                <a:latin typeface="Segoe UI Light"/>
                <a:ea typeface="+mn-lt"/>
                <a:cs typeface="+mn-lt"/>
              </a:rPr>
              <a:t>, Fińskiego Centralnego Stowarzyszenia Sportów Rekreacyjnych i Aktywności „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Outdoor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Suomen</a:t>
            </a:r>
            <a:r>
              <a:rPr lang="pl-PL" sz="1600" dirty="0">
                <a:latin typeface="Segoe UI Light"/>
                <a:ea typeface="+mn-lt"/>
                <a:cs typeface="+mn-lt"/>
              </a:rPr>
              <a:t> Latu”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oraz </a:t>
            </a:r>
            <a:r>
              <a:rPr lang="pl-PL" sz="1600" dirty="0">
                <a:latin typeface="Segoe UI Light"/>
                <a:ea typeface="+mn-lt"/>
                <a:cs typeface="+mn-lt"/>
              </a:rPr>
              <a:t>firmą „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Exel</a:t>
            </a:r>
            <a:r>
              <a:rPr lang="pl-PL" sz="1600" dirty="0">
                <a:latin typeface="Segoe UI Light"/>
                <a:ea typeface="+mn-lt"/>
                <a:cs typeface="+mn-lt"/>
              </a:rPr>
              <a:t>”, sport ten został wprowadzony na arenę międzynarodową.</a:t>
            </a:r>
            <a:endParaRPr lang="pl-PL" sz="1600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22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zewnętrzne, budynek, zdjęcie,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9EA4C93C-CB21-4892-A958-96DDD7D91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575538" cy="2552406"/>
          </a:xfrm>
          <a:prstGeom prst="rect">
            <a:avLst/>
          </a:prstGeom>
        </p:spPr>
      </p:pic>
      <p:pic>
        <p:nvPicPr>
          <p:cNvPr id="3" name="Obraz 3" descr="Obraz zawierający budynek, osoba, zdjęcie, grupa&#10;&#10;Opis wygenerowany przy bardzo wysokim poziomie pewności">
            <a:extLst>
              <a:ext uri="{FF2B5EF4-FFF2-40B4-BE49-F238E27FC236}">
                <a16:creationId xmlns:a16="http://schemas.microsoft.com/office/drawing/2014/main" xmlns="" id="{3F3AA4FD-AB7D-4D98-B15D-99DB290023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8612" y="2951285"/>
            <a:ext cx="5716464" cy="3839307"/>
          </a:xfrm>
          <a:prstGeom prst="rect">
            <a:avLst/>
          </a:prstGeom>
        </p:spPr>
      </p:pic>
      <p:pic>
        <p:nvPicPr>
          <p:cNvPr id="4" name="Obraz 4" descr="Obraz zawierający zewnętrzne, osoba, mężczyzna, jazda na nartach&#10;&#10;Opis wygenerowany przy bardzo wysokim poziomie pewności">
            <a:extLst>
              <a:ext uri="{FF2B5EF4-FFF2-40B4-BE49-F238E27FC236}">
                <a16:creationId xmlns:a16="http://schemas.microsoft.com/office/drawing/2014/main" xmlns="" id="{AB4AC8E2-E72E-4055-8756-577097626B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32656"/>
            <a:ext cx="3801207" cy="2560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116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BCA833F-A9EE-44A0-9850-2AE4EAA6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Kilka Zalet, czyli co daje nam </a:t>
            </a:r>
            <a:r>
              <a:rPr lang="pl-PL" dirty="0" err="1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nordic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 </a:t>
            </a:r>
            <a:r>
              <a:rPr lang="pl-PL" dirty="0" err="1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walking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?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80EF32-E4D8-4CF3-93F4-CD25AA34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Poprawę kondycji i wzmocnienie mięśni pleców, nóg, brzucha, rąk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oraz </a:t>
            </a:r>
            <a:r>
              <a:rPr lang="pl-PL" sz="1600" dirty="0">
                <a:latin typeface="Segoe UI Light"/>
                <a:ea typeface="+mn-lt"/>
                <a:cs typeface="+mn-lt"/>
              </a:rPr>
              <a:t>bioder. </a:t>
            </a: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Spalanie kalorii (aż 20% więcej niż przy normalnym chodzeniu).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Poprawę koordynacji ruchowej. Jest to możliwe dzięki trenowaniu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 na schodkach lub delikatnych wzniesieniach. 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Zwiększanie wydolności oddechowej organizmu. 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Redukcję bólu szyi i ramion. Regularne uprawianie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600" dirty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  angażuje mięśnie rąk (bicepsy i tricepsy), mięśnie naramienne, mięsień piersiowy większy oraz mięsień grzbietu. 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cs typeface="Segoe UI Light"/>
              </a:rPr>
              <a:t>Przy marszu nordic </a:t>
            </a:r>
            <a:r>
              <a:rPr lang="pl-PL" sz="1600" dirty="0" err="1">
                <a:latin typeface="Segoe UI Light"/>
                <a:cs typeface="Segoe UI Light"/>
              </a:rPr>
              <a:t>walking</a:t>
            </a:r>
            <a:r>
              <a:rPr lang="pl-PL" sz="1600" dirty="0">
                <a:latin typeface="Segoe UI Light"/>
                <a:cs typeface="Segoe UI Light"/>
              </a:rPr>
              <a:t>  nie następuje takie  obciążenie organizmu jak przy bieganiu, dlatego sport nie obciąża stawów, a przez to dostępny dla osób </a:t>
            </a:r>
            <a:r>
              <a:rPr lang="pl-PL" sz="1600" dirty="0" smtClean="0">
                <a:latin typeface="Segoe UI Light"/>
                <a:cs typeface="Segoe UI Light"/>
              </a:rPr>
              <a:t/>
            </a:r>
            <a:br>
              <a:rPr lang="pl-PL" sz="1600" dirty="0" smtClean="0">
                <a:latin typeface="Segoe UI Light"/>
                <a:cs typeface="Segoe UI Light"/>
              </a:rPr>
            </a:br>
            <a:r>
              <a:rPr lang="pl-PL" sz="1600" dirty="0" smtClean="0">
                <a:latin typeface="Segoe UI Light"/>
                <a:cs typeface="Segoe UI Light"/>
              </a:rPr>
              <a:t>z </a:t>
            </a:r>
            <a:r>
              <a:rPr lang="pl-PL" sz="1600" dirty="0">
                <a:latin typeface="Segoe UI Light"/>
                <a:cs typeface="Segoe UI Light"/>
              </a:rPr>
              <a:t>nadwagą, </a:t>
            </a:r>
            <a:r>
              <a:rPr lang="pl-PL" sz="1600" dirty="0" smtClean="0">
                <a:latin typeface="Segoe UI Light"/>
                <a:cs typeface="Segoe UI Light"/>
              </a:rPr>
              <a:t>otyłością czy </a:t>
            </a:r>
            <a:r>
              <a:rPr lang="pl-PL" sz="1600" dirty="0">
                <a:latin typeface="Segoe UI Light"/>
                <a:cs typeface="Segoe UI Light"/>
              </a:rPr>
              <a:t>problemami ortopedycznymi.</a:t>
            </a:r>
          </a:p>
          <a:p>
            <a:pPr algn="ctr"/>
            <a:endParaRPr lang="pl-PL" sz="1800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66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F4113E-517C-4325-BA68-EDE40891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Rozgrzewka -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przykładowe ćwiczenia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7199ED3-3D32-4CF3-B5B6-2415EA621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Krążenia barków. Złóż kije razem, chwyć je przed sobą. Ramiona opuszczone. Zataczaj barkami szerokie koła do przodu i do tyłu.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 smtClean="0">
                <a:latin typeface="Segoe UI Light"/>
                <a:ea typeface="+mn-lt"/>
                <a:cs typeface="+mn-lt"/>
              </a:rPr>
              <a:t>Wiosłowanie </a:t>
            </a:r>
            <a:r>
              <a:rPr lang="pl-PL" sz="1600" b="1" i="1" dirty="0" smtClean="0">
                <a:latin typeface="Segoe UI Light"/>
                <a:ea typeface="+mn-lt"/>
                <a:cs typeface="+mn-lt"/>
              </a:rPr>
              <a:t>–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>
                <a:latin typeface="Segoe UI Light"/>
                <a:ea typeface="+mn-lt"/>
                <a:cs typeface="+mn-lt"/>
              </a:rPr>
              <a:t>bierzemy kijki w obie ręce i umieszczamy przed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sobą, </a:t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na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wysokości klatki piersiowej, następnie zaczynamy robić głębokie ruchy przypominające wiosłowanie.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Skręty tułowia </a:t>
            </a:r>
            <a:r>
              <a:rPr lang="pl-PL" sz="1600" b="1" i="1" dirty="0">
                <a:latin typeface="Segoe UI Light"/>
                <a:ea typeface="+mn-lt"/>
                <a:cs typeface="+mn-lt"/>
              </a:rPr>
              <a:t>–</a:t>
            </a:r>
            <a:r>
              <a:rPr lang="pl-PL" sz="1600" dirty="0">
                <a:latin typeface="Segoe UI Light"/>
                <a:ea typeface="+mn-lt"/>
                <a:cs typeface="+mn-lt"/>
              </a:rPr>
              <a:t> kijki trzymamy w obu rękach, umieszczamy przed sobą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na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wysokości brzucha i wykonujemy skręty tułowia naprzemiennie w jedną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i </a:t>
            </a:r>
            <a:r>
              <a:rPr lang="pl-PL" sz="1600" dirty="0">
                <a:latin typeface="Segoe UI Light"/>
                <a:ea typeface="+mn-lt"/>
                <a:cs typeface="+mn-lt"/>
              </a:rPr>
              <a:t>druga stronę.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Kołyska palce – pięty</a:t>
            </a:r>
            <a:r>
              <a:rPr lang="pl-PL" sz="1600" b="1" i="1" dirty="0">
                <a:latin typeface="Segoe UI Light"/>
                <a:ea typeface="+mn-lt"/>
                <a:cs typeface="+mn-lt"/>
              </a:rPr>
              <a:t> -</a:t>
            </a:r>
            <a:r>
              <a:rPr lang="pl-PL" sz="1600" dirty="0">
                <a:latin typeface="Segoe UI Light"/>
                <a:ea typeface="+mn-lt"/>
                <a:cs typeface="+mn-lt"/>
              </a:rPr>
              <a:t> asekurując się kijkami stajemy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tak, </a:t>
            </a:r>
            <a:r>
              <a:rPr lang="pl-PL" sz="1600" dirty="0">
                <a:latin typeface="Segoe UI Light"/>
                <a:ea typeface="+mn-lt"/>
                <a:cs typeface="+mn-lt"/>
              </a:rPr>
              <a:t>by stopy były złączone. Stajemy na palcach, po czym przenosimy ciężar ciała na pięty, następnie znów na palce.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Stajemy w lekkim rozkroku, wbijamy kijki w podłoże i trzymając za rękojeści wykonujemy okrężne ruchy bioder w prawą stronę i w lewą stronę.</a:t>
            </a:r>
            <a:endParaRPr lang="pl-PL" sz="1600" dirty="0">
              <a:latin typeface="Segoe UI Light"/>
              <a:cs typeface="Segoe UI Light"/>
            </a:endParaRPr>
          </a:p>
          <a:p>
            <a:endParaRPr lang="pl-PL" sz="1800" dirty="0">
              <a:latin typeface="Segoe UI Light"/>
              <a:cs typeface="Segoe UI Light"/>
            </a:endParaRPr>
          </a:p>
          <a:p>
            <a:endParaRPr lang="pl-PL" dirty="0">
              <a:latin typeface="Trebuchet MS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46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74E147-F6C8-4B42-92F5-04B3B678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Rozgrzewka -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przykładowe ćwiczenia</a:t>
            </a:r>
            <a:endParaRPr lang="pl-PL" dirty="0">
              <a:ln w="500">
                <a:solidFill>
                  <a:srgbClr val="646B86">
                    <a:shade val="20000"/>
                    <a:satMod val="120000"/>
                  </a:srgbClr>
                </a:solidFill>
              </a:ln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50E28B9-98A6-4259-9FBD-A07CB081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680"/>
          </a:xfrm>
        </p:spPr>
        <p:txBody>
          <a:bodyPr vert="horz"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Wykopy do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przodu - </a:t>
            </a:r>
            <a:r>
              <a:rPr lang="pl-PL" sz="1600" dirty="0">
                <a:latin typeface="Segoe UI Light"/>
                <a:ea typeface="+mn-lt"/>
                <a:cs typeface="+mn-lt"/>
              </a:rPr>
              <a:t>stań w lekkim rozkroku, kije wbij w ziemię, by pomagały Ci utrzymać równowagę, wykonaj naprzemienne ruchy imitujące kopnięcie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w </a:t>
            </a:r>
            <a:r>
              <a:rPr lang="pl-PL" sz="1600" dirty="0">
                <a:latin typeface="Segoe UI Light"/>
                <a:ea typeface="+mn-lt"/>
                <a:cs typeface="+mn-lt"/>
              </a:rPr>
              <a:t>przód, polegający na dynamicznym wyrzucie stopy do przodu. </a:t>
            </a:r>
            <a:endParaRPr lang="pl-PL" sz="1600" dirty="0"/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Naprzemienne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wypady - </a:t>
            </a:r>
            <a:r>
              <a:rPr lang="pl-PL" sz="1600" dirty="0">
                <a:latin typeface="Segoe UI Light"/>
                <a:ea typeface="+mn-lt"/>
                <a:cs typeface="+mn-lt"/>
              </a:rPr>
              <a:t>stań w lekkim rozkroku, kije oprzyj o podłoże lub wbij w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ziemię, </a:t>
            </a:r>
            <a:r>
              <a:rPr lang="pl-PL" sz="1600" dirty="0">
                <a:latin typeface="Segoe UI Light"/>
                <a:ea typeface="+mn-lt"/>
                <a:cs typeface="+mn-lt"/>
              </a:rPr>
              <a:t>szeroko przed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sobą.</a:t>
            </a:r>
            <a:r>
              <a:rPr lang="pl-PL" sz="1600" dirty="0">
                <a:latin typeface="Segoe UI Light"/>
                <a:ea typeface="+mn-lt"/>
                <a:cs typeface="+mn-lt"/>
              </a:rPr>
              <a:t> 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Wykonuj </a:t>
            </a:r>
            <a:r>
              <a:rPr lang="pl-PL" sz="1600" dirty="0">
                <a:latin typeface="Segoe UI Light"/>
                <a:ea typeface="+mn-lt"/>
                <a:cs typeface="+mn-lt"/>
              </a:rPr>
              <a:t>naprzemienne wykroki połączone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z </a:t>
            </a:r>
            <a:r>
              <a:rPr lang="pl-PL" sz="1600" dirty="0">
                <a:latin typeface="Segoe UI Light"/>
                <a:ea typeface="+mn-lt"/>
                <a:cs typeface="+mn-lt"/>
              </a:rPr>
              <a:t>ugięciem kolana nogi wykrocznej do kąta prostego, oprzyj się na kijach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i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wspomagaj wyprost kolana przez mocne odepchnięcia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ramionami.</a:t>
            </a:r>
            <a:endParaRPr lang="pl-PL" sz="1600" dirty="0">
              <a:latin typeface="Segoe UI Light"/>
              <a:cs typeface="Segoe UI Light"/>
            </a:endParaRPr>
          </a:p>
        </p:txBody>
      </p:sp>
      <p:pic>
        <p:nvPicPr>
          <p:cNvPr id="4" name="Obraz 4" descr="Obraz zawierający trawa, osoba, zewnętrzne, gra&#10;&#10;Opis wygenerowany przy bardzo wysokim poziomie pewności">
            <a:extLst>
              <a:ext uri="{FF2B5EF4-FFF2-40B4-BE49-F238E27FC236}">
                <a16:creationId xmlns:a16="http://schemas.microsoft.com/office/drawing/2014/main" xmlns="" id="{C2D3BF9E-EA56-422E-8FD8-29C9B4C394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325815"/>
            <a:ext cx="1686270" cy="2532185"/>
          </a:xfrm>
          <a:prstGeom prst="rect">
            <a:avLst/>
          </a:prstGeom>
        </p:spPr>
      </p:pic>
      <p:pic>
        <p:nvPicPr>
          <p:cNvPr id="5" name="Obraz 5" descr="Obraz zawierający zewnętrzne, osoba, sport, droga&#10;&#10;Opis wygenerowany przy bardzo wysokim poziomie pewności">
            <a:extLst>
              <a:ext uri="{FF2B5EF4-FFF2-40B4-BE49-F238E27FC236}">
                <a16:creationId xmlns:a16="http://schemas.microsoft.com/office/drawing/2014/main" xmlns="" id="{E9EFB255-9815-4872-B649-FE907F4CCD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318489"/>
            <a:ext cx="5679097" cy="2539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370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A52773-597F-4467-B521-01CE9A0A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Wzmacnianie - przykładowe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ćwiczenia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8F0EE52-8B01-4A63-B31F-CBA6C6B44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Wspięcia na palce obunóż. Stojąc, kijki oparte, unieś pięty w górę.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Wznosy nogi z dotknięciem kolana dłonią. Stojąc, kije razem trzymane szeroko nad głową, wznos zgiętej nogi z dotknięciem przeciwną dłonią. 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Przysiady obunóż. Stojąc, kije oparte, wykonaj przysiad. Po wyproście wznos nogi w bok.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Uginanie ramion w podporze tyłem. Stojąc, kije oparte za sobą, ugnij ramiona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i </a:t>
            </a:r>
            <a:r>
              <a:rPr lang="pl-PL" sz="1600" dirty="0">
                <a:latin typeface="Segoe UI Light"/>
                <a:ea typeface="+mn-lt"/>
                <a:cs typeface="+mn-lt"/>
              </a:rPr>
              <a:t>zrób przysiad, powrót.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Ściskanie kijów. Stojąc, kije trzymane przed klatką piersiową, ściskaj  kije. 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Wbij kijki przed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sobą, </a:t>
            </a:r>
            <a:r>
              <a:rPr lang="pl-PL" sz="1600" dirty="0">
                <a:latin typeface="Segoe UI Light"/>
                <a:ea typeface="+mn-lt"/>
                <a:cs typeface="+mn-lt"/>
              </a:rPr>
              <a:t>trochę szerzej niż barki. Unieś ugiętą w kolanie nogę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na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wysokość bioder. Energicznie przenieś nogę do tyłu zamachem, w końcowej fazie ruchu wyprostuj staw kolanowy.</a:t>
            </a:r>
            <a:endParaRPr lang="pl-PL" sz="1600" dirty="0">
              <a:latin typeface="Segoe UI Light"/>
              <a:cs typeface="Segoe UI Light"/>
            </a:endParaRPr>
          </a:p>
          <a:p>
            <a:pPr algn="ctr"/>
            <a:endParaRPr lang="pl-PL" sz="1800" dirty="0">
              <a:latin typeface="Segoe UI Light"/>
              <a:cs typeface="Segoe UI Light"/>
            </a:endParaRPr>
          </a:p>
          <a:p>
            <a:pPr algn="ctr"/>
            <a:endParaRPr lang="pl-PL" sz="1800" dirty="0">
              <a:latin typeface="Segoe UI Light"/>
              <a:cs typeface="Segoe UI Light"/>
            </a:endParaRPr>
          </a:p>
          <a:p>
            <a:endParaRPr lang="pl-PL" sz="1800" dirty="0">
              <a:latin typeface="Segoe UI Light"/>
              <a:cs typeface="Segoe UI Ligh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17255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505C17-63D4-4B57-91AE-2DFC2B47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Wzmacnianie - przykładowe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ćwiczenia</a:t>
            </a:r>
            <a:endParaRPr lang="pl-PL" dirty="0">
              <a:ln w="500">
                <a:solidFill>
                  <a:srgbClr val="646B86">
                    <a:shade val="20000"/>
                    <a:satMod val="120000"/>
                  </a:srgbClr>
                </a:solidFill>
              </a:ln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54A2D56-A71A-4548-AE13-FBD3A5A7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Przysiad z jednoczesnym wznosem kijków nad głowę.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Złącz kijki i wbij przed sobą. Stań w szerokim rozkroku. Wykonaj głęboki przysiad. Oderwij pietę jednej stopy od ziemi.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Wbij kije na szerokość ramion, stań w lekkim rozkroku. Wykonaj przysiad. Wyskocz do góry, siłą rąk odpychając się od kijków.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Oprzyj kije za sobą i zrób przysiad, tak by rączki były przed tułowiem. Wstań, używając siły ramion.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Stań w szerokim rozkroku. Wbij kije na długość ramion przed sobą. Dociągnij jeden kijek do siebie, drugi wychyl daleko do przodu. Ćwiczenie wykonaj również drugą ręką.</a:t>
            </a:r>
            <a:endParaRPr lang="pl-PL" sz="1600" dirty="0">
              <a:latin typeface="Segoe UI Light"/>
              <a:cs typeface="Segoe UI Light"/>
            </a:endParaRPr>
          </a:p>
          <a:p>
            <a:pPr algn="ctr"/>
            <a:endParaRPr lang="pl-PL" sz="1800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92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A46376-6FE6-4F81-8249-F532D15C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Rozciąganie -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przykładowe ćwiczenia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6A25828-67AA-4723-A656-F2319CA38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Stań prosto ze stopami rozstawionymi na szerokość bioder. Oprzyj się na kijku. Zegnij lewą nogę w kolanie, dotykając piętą pośladka. Chwyć stopę lewą ręką. Rozluźnij nogę, na której stoisz. To samo ćwiczenie wykonaj na drugiej nodze. </a:t>
            </a:r>
            <a:endParaRPr lang="pl-PL" sz="1600" dirty="0">
              <a:latin typeface="Segoe UI Light"/>
              <a:ea typeface="+mn-l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Jedną ręką chwyć górny koniec kijka. Przełóż kijek nad głową i umieść go pionowo za plecami. Drugą ręką chwyć z tyłu dolny koniec kijka. Delikatnie ciągnij kijek w dół, rozciągając rękę trzymającą jego górny koniec. Zmień ręce. 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Chwyć kijek oburącz za oba końce. Podnieś go nad głowę na wyprostowanych rękach. Powoli pochyl się w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prawo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, a następnie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 lewo. </a:t>
            </a:r>
            <a:endParaRPr lang="pl-PL" sz="1600" dirty="0">
              <a:latin typeface="Segoe UI Light"/>
              <a:ea typeface="+mn-l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/>
                <a:ea typeface="+mn-lt"/>
                <a:cs typeface="+mn-lt"/>
              </a:rPr>
              <a:t>Postaw kijki przed sobą, zegnij ręce w łokciach. Postaw prawą nogę między kijkami i zegnij ją. Wyprostuj drugą nogę, przesuwając ją do tyłu. Zmień nogę. </a:t>
            </a:r>
            <a:endParaRPr lang="pl-PL" sz="1600" dirty="0">
              <a:latin typeface="Segoe UI Light"/>
              <a:cs typeface="Segoe U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94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C6518A-4E1A-4CE3-88F9-5F24EAFD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Rozciąganie - </a:t>
            </a: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przykładowe ćwiczenia</a:t>
            </a:r>
            <a:endParaRPr lang="pl-PL" dirty="0">
              <a:ln w="500">
                <a:solidFill>
                  <a:srgbClr val="646B86">
                    <a:shade val="20000"/>
                    <a:satMod val="120000"/>
                  </a:srgbClr>
                </a:solidFill>
              </a:ln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2FD8915-79F0-4216-8013-D604F431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2880320"/>
          </a:xfrm>
        </p:spPr>
        <p:txBody>
          <a:bodyPr vert="horz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1450" dirty="0">
                <a:latin typeface="Segoe UI Light"/>
                <a:ea typeface="+mn-lt"/>
                <a:cs typeface="+mn-lt"/>
              </a:rPr>
              <a:t>Stajemy prosto, wspieramy się trzymając kijki w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dwóch rękach. Zakładamy </a:t>
            </a:r>
            <a:r>
              <a:rPr lang="pl-PL" sz="1450" dirty="0">
                <a:latin typeface="Segoe UI Light"/>
                <a:ea typeface="+mn-lt"/>
                <a:cs typeface="+mn-lt"/>
              </a:rPr>
              <a:t>jedną nogę na udo nogi wspierającej, lekko zginając ją w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kolanie. Przytrzymujemy</a:t>
            </a:r>
            <a:r>
              <a:rPr lang="pl-PL" sz="1450" dirty="0">
                <a:latin typeface="Segoe UI Light"/>
                <a:ea typeface="+mn-lt"/>
                <a:cs typeface="+mn-lt"/>
              </a:rPr>
              <a:t>, po czym zmieniamy nogę.</a:t>
            </a:r>
            <a:endParaRPr lang="pl-PL" sz="1450" dirty="0"/>
          </a:p>
          <a:p>
            <a:pPr algn="just">
              <a:lnSpc>
                <a:spcPct val="150000"/>
              </a:lnSpc>
            </a:pPr>
            <a:r>
              <a:rPr lang="pl-PL" sz="1450" dirty="0">
                <a:latin typeface="Segoe UI Light"/>
                <a:ea typeface="+mn-lt"/>
                <a:cs typeface="+mn-lt"/>
              </a:rPr>
              <a:t>Stajemy prosto w lekkim rozkroku, podpieramy się na kijkach wysuniętych lekko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450" dirty="0" smtClean="0">
                <a:latin typeface="Segoe UI Light"/>
                <a:ea typeface="+mn-lt"/>
                <a:cs typeface="+mn-lt"/>
              </a:rPr>
            </a:br>
            <a:r>
              <a:rPr lang="pl-PL" sz="1450" dirty="0" smtClean="0">
                <a:latin typeface="Segoe UI Light"/>
                <a:ea typeface="+mn-lt"/>
                <a:cs typeface="+mn-lt"/>
              </a:rPr>
              <a:t>do przodu. Nogi </a:t>
            </a:r>
            <a:r>
              <a:rPr lang="pl-PL" sz="1450" dirty="0">
                <a:latin typeface="Segoe UI Light"/>
                <a:ea typeface="+mn-lt"/>
                <a:cs typeface="+mn-lt"/>
              </a:rPr>
              <a:t>mamy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wyprostowane. Nachylamy </a:t>
            </a:r>
            <a:r>
              <a:rPr lang="pl-PL" sz="1450" dirty="0">
                <a:latin typeface="Segoe UI Light"/>
                <a:ea typeface="+mn-lt"/>
                <a:cs typeface="+mn-lt"/>
              </a:rPr>
              <a:t>tułów do przodu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– </a:t>
            </a:r>
            <a:r>
              <a:rPr lang="pl-PL" sz="1450" dirty="0">
                <a:latin typeface="Segoe UI Light"/>
                <a:ea typeface="+mn-lt"/>
                <a:cs typeface="+mn-lt"/>
              </a:rPr>
              <a:t>patrzymy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się do </a:t>
            </a:r>
            <a:r>
              <a:rPr lang="pl-PL" sz="1450" dirty="0">
                <a:latin typeface="Segoe UI Light"/>
                <a:ea typeface="+mn-lt"/>
                <a:cs typeface="+mn-lt"/>
              </a:rPr>
              <a:t>przodu.</a:t>
            </a:r>
          </a:p>
          <a:p>
            <a:pPr algn="just">
              <a:lnSpc>
                <a:spcPct val="150000"/>
              </a:lnSpc>
            </a:pPr>
            <a:r>
              <a:rPr lang="pl-PL" sz="1450" dirty="0">
                <a:latin typeface="Segoe UI Light"/>
                <a:ea typeface="+mn-lt"/>
                <a:cs typeface="+mn-lt"/>
              </a:rPr>
              <a:t>Stajemy prosto w lekkim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rozkroku. Łączymy kijki. Trzymamy </a:t>
            </a:r>
            <a:r>
              <a:rPr lang="pl-PL" sz="1450" dirty="0">
                <a:latin typeface="Segoe UI Light"/>
                <a:ea typeface="+mn-lt"/>
                <a:cs typeface="+mn-lt"/>
              </a:rPr>
              <a:t>je przed sobą równolegle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450" dirty="0" smtClean="0">
                <a:latin typeface="Segoe UI Light"/>
                <a:ea typeface="+mn-lt"/>
                <a:cs typeface="+mn-lt"/>
              </a:rPr>
            </a:br>
            <a:r>
              <a:rPr lang="pl-PL" sz="1450" dirty="0" smtClean="0">
                <a:latin typeface="Segoe UI Light"/>
                <a:ea typeface="+mn-lt"/>
                <a:cs typeface="+mn-lt"/>
              </a:rPr>
              <a:t>do ziemi, szeroko, </a:t>
            </a:r>
            <a:r>
              <a:rPr lang="pl-PL" sz="1450" dirty="0">
                <a:latin typeface="Segoe UI Light"/>
                <a:ea typeface="+mn-lt"/>
                <a:cs typeface="+mn-lt"/>
              </a:rPr>
              <a:t>pod rękojeścią i przed końcówką. Unosimy kijki nad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głowę. </a:t>
            </a:r>
            <a:r>
              <a:rPr lang="pl-PL" sz="1450" dirty="0">
                <a:latin typeface="Segoe UI Light"/>
                <a:ea typeface="+mn-lt"/>
                <a:cs typeface="+mn-lt"/>
              </a:rPr>
              <a:t>przenosimy do </a:t>
            </a:r>
            <a:r>
              <a:rPr lang="pl-PL" sz="1450" dirty="0" smtClean="0">
                <a:latin typeface="Segoe UI Light"/>
                <a:ea typeface="+mn-lt"/>
                <a:cs typeface="+mn-lt"/>
              </a:rPr>
              <a:t>tyłu,</a:t>
            </a:r>
            <a:endParaRPr lang="pl-PL" sz="1450" dirty="0">
              <a:latin typeface="Segoe UI Light"/>
              <a:cs typeface="Segoe UI Light"/>
            </a:endParaRPr>
          </a:p>
        </p:txBody>
      </p:sp>
      <p:pic>
        <p:nvPicPr>
          <p:cNvPr id="4" name="Obraz 4" descr="Obraz zawierający trawa, zewnętrzne, pole, baseball&#10;&#10;Opis wygenerowany przy bardzo wysokim poziomie pewności">
            <a:extLst>
              <a:ext uri="{FF2B5EF4-FFF2-40B4-BE49-F238E27FC236}">
                <a16:creationId xmlns:a16="http://schemas.microsoft.com/office/drawing/2014/main" xmlns="" id="{58122FAA-0143-4D19-BECB-CDA67F77D2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434182"/>
            <a:ext cx="3341076" cy="2307186"/>
          </a:xfrm>
          <a:prstGeom prst="rect">
            <a:avLst/>
          </a:prstGeom>
        </p:spPr>
      </p:pic>
      <p:pic>
        <p:nvPicPr>
          <p:cNvPr id="5" name="Obraz 5" descr="Obraz zawierający trawa, zewnętrzne, osoba, pole&#10;&#10;Opis wygenerowany przy bardzo wysokim poziomie pewności">
            <a:extLst>
              <a:ext uri="{FF2B5EF4-FFF2-40B4-BE49-F238E27FC236}">
                <a16:creationId xmlns:a16="http://schemas.microsoft.com/office/drawing/2014/main" xmlns="" id="{63E3F84E-2800-43B0-AA5A-4CF92EFD58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9429" r="-429" b="51714"/>
          <a:stretch/>
        </p:blipFill>
        <p:spPr>
          <a:xfrm>
            <a:off x="3563888" y="4432550"/>
            <a:ext cx="4464679" cy="2308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08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EEF020-27AF-4CDB-9231-BB6B90ADC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2492896"/>
            <a:ext cx="3643060" cy="978876"/>
          </a:xfrm>
        </p:spPr>
        <p:txBody>
          <a:bodyPr>
            <a:noAutofit/>
          </a:bodyPr>
          <a:lstStyle/>
          <a:p>
            <a:r>
              <a:rPr lang="pl-PL" sz="5400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DZIĘKUJĘ!</a:t>
            </a:r>
            <a:endParaRPr lang="pl-PL" sz="5400" dirty="0"/>
          </a:p>
        </p:txBody>
      </p:sp>
    </p:spTree>
    <p:extLst>
      <p:ext uri="{BB962C8B-B14F-4D97-AF65-F5344CB8AC3E}">
        <p14:creationId xmlns="" xmlns:p14="http://schemas.microsoft.com/office/powerpoint/2010/main" val="22417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Czym jest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7297" y="1988840"/>
            <a:ext cx="7128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 err="1">
                <a:latin typeface="Segoe UI Light" panose="020B0502040204020203" pitchFamily="34" charset="0"/>
              </a:rPr>
              <a:t>Nordic</a:t>
            </a:r>
            <a:r>
              <a:rPr lang="pl-PL" sz="1600" dirty="0">
                <a:latin typeface="Segoe UI Light" panose="020B0502040204020203" pitchFamily="34" charset="0"/>
              </a:rPr>
              <a:t> </a:t>
            </a:r>
            <a:r>
              <a:rPr lang="pl-PL" sz="1600" dirty="0" err="1">
                <a:latin typeface="Segoe UI Light" panose="020B0502040204020203" pitchFamily="34" charset="0"/>
              </a:rPr>
              <a:t>walking</a:t>
            </a:r>
            <a:r>
              <a:rPr lang="pl-PL" sz="1600" dirty="0">
                <a:latin typeface="Segoe UI Light" panose="020B0502040204020203" pitchFamily="34" charset="0"/>
              </a:rPr>
              <a:t>, inaczej chodzenie z kijami, to ogólnodostępna aktywność prozdrowotna, angażująca do 90% mięśni całego ciała. Obecnie tego typu marsze uprawiane są przez miliony ludzi na całym świecie. Sekret polega na umiejętnym odepchnięciu się specjalnymi kijami od podłoża i zaangażowaniu górnych partii mięśniowych przy jednoczesnym odciążeniu stawów skokowych, kolanowych, bioder </a:t>
            </a:r>
            <a:r>
              <a:rPr lang="pl-PL" sz="1600" dirty="0" smtClean="0">
                <a:latin typeface="Segoe UI Light" panose="020B0502040204020203" pitchFamily="34" charset="0"/>
              </a:rPr>
              <a:t>i </a:t>
            </a:r>
            <a:r>
              <a:rPr lang="pl-PL" sz="1600" dirty="0">
                <a:latin typeface="Segoe UI Light" panose="020B0502040204020203" pitchFamily="34" charset="0"/>
              </a:rPr>
              <a:t>kręgosłupa.</a:t>
            </a:r>
          </a:p>
          <a:p>
            <a:pPr algn="ctr"/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098" name="Picture 2" descr="Nordic Walking – spacery dla aktywnych - Allegro.p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50" b="2404"/>
          <a:stretch/>
        </p:blipFill>
        <p:spPr bwMode="auto">
          <a:xfrm>
            <a:off x="0" y="4509120"/>
            <a:ext cx="8172400" cy="2360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4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5578"/>
            <a:ext cx="7239000" cy="1143000"/>
          </a:xfrm>
        </p:spPr>
        <p:txBody>
          <a:bodyPr/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2"/>
              </a:rPr>
              <a:t>https://blog.sportbazar.pl/porady/najczestsze-bledy-nordic-walking/?</a:t>
            </a:r>
            <a:r>
              <a:rPr lang="pl-PL" sz="1100" dirty="0" smtClean="0">
                <a:ea typeface="+mn-lt"/>
                <a:cs typeface="+mn-lt"/>
                <a:hlinkClick r:id="rId2"/>
              </a:rPr>
              <a:t>fbclid=IwAR1UCHCEVungOBd1Gbt69eiSYUA96GSsZKNthgddbz2OU95JFUb1NExKdgM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3"/>
              </a:rPr>
              <a:t>http://polskiemaratony.pl/index.php?option=com_content&amp;task=view&amp;id=178&amp;fbclid=IwAR1S6hr0Zo1X6rf91-9fDExZ0OOEWMkwhuWDmW5sqppSfC7R58ID__</a:t>
            </a:r>
            <a:r>
              <a:rPr lang="pl-PL" sz="1100" dirty="0" smtClean="0">
                <a:ea typeface="+mn-lt"/>
                <a:cs typeface="+mn-lt"/>
                <a:hlinkClick r:id="rId3"/>
              </a:rPr>
              <a:t>bRNCo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4"/>
              </a:rPr>
              <a:t>https://marszpozdrowie.pl/trening/historia-nordic-walking</a:t>
            </a:r>
            <a:r>
              <a:rPr lang="pl-PL" sz="1100" dirty="0" smtClean="0">
                <a:ea typeface="+mn-lt"/>
                <a:cs typeface="+mn-lt"/>
                <a:hlinkClick r:id="rId4"/>
              </a:rPr>
              <a:t>/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5"/>
              </a:rPr>
              <a:t>https://</a:t>
            </a:r>
            <a:r>
              <a:rPr lang="pl-PL" sz="1100" dirty="0" smtClean="0">
                <a:ea typeface="+mn-lt"/>
                <a:cs typeface="+mn-lt"/>
                <a:hlinkClick r:id="rId5"/>
              </a:rPr>
              <a:t>stronazdrowia.pl/nordic-walking-chodzenie-z-kijkami-technika-efekty-i-zalety-jak-wybrac-kijki-do-nordic-walking/ar/c14-14204721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6"/>
              </a:rPr>
              <a:t>http://</a:t>
            </a:r>
            <a:r>
              <a:rPr lang="pl-PL" sz="1100" dirty="0" smtClean="0">
                <a:ea typeface="+mn-lt"/>
                <a:cs typeface="+mn-lt"/>
                <a:hlinkClick r:id="rId6"/>
              </a:rPr>
              <a:t>www.nordic.biz.pl/zalety-nordic-walking.html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7"/>
              </a:rPr>
              <a:t>https://</a:t>
            </a:r>
            <a:r>
              <a:rPr lang="pl-PL" sz="1100" dirty="0" smtClean="0">
                <a:ea typeface="+mn-lt"/>
                <a:cs typeface="+mn-lt"/>
                <a:hlinkClick r:id="rId7"/>
              </a:rPr>
              <a:t>nordicsklep.pl/blog/10_kolejne-inspiracje-na-rozgrzewke.html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8"/>
              </a:rPr>
              <a:t>https://</a:t>
            </a:r>
            <a:r>
              <a:rPr lang="pl-PL" sz="1100" dirty="0" smtClean="0">
                <a:ea typeface="+mn-lt"/>
                <a:cs typeface="+mn-lt"/>
                <a:hlinkClick r:id="rId8"/>
              </a:rPr>
              <a:t>polki.pl/dieta-i-fitness/cwiczenia,czy-wiesz-jak-cwiczyc-po-marszu-nordic-walking,10361336,artykul.html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9"/>
              </a:rPr>
              <a:t>http://centrum-nordic-walking.pl/?stretching-(rozciaganie),</a:t>
            </a:r>
            <a:r>
              <a:rPr lang="pl-PL" sz="1100" dirty="0" smtClean="0">
                <a:ea typeface="+mn-lt"/>
                <a:cs typeface="+mn-lt"/>
                <a:hlinkClick r:id="rId9"/>
              </a:rPr>
              <a:t>73</a:t>
            </a:r>
            <a:endParaRPr lang="pl-PL" sz="1100" dirty="0" smtClean="0">
              <a:ea typeface="+mn-lt"/>
              <a:cs typeface="+mn-lt"/>
            </a:endParaRPr>
          </a:p>
          <a:p>
            <a:pPr marL="0" indent="0">
              <a:buNone/>
            </a:pPr>
            <a:endParaRPr lang="pl-PL" sz="11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100" dirty="0">
                <a:ea typeface="+mn-lt"/>
                <a:cs typeface="+mn-lt"/>
                <a:hlinkClick r:id="rId10"/>
              </a:rPr>
              <a:t>http://nordic.btorion.pl/cwiczenia/</a:t>
            </a:r>
            <a:endParaRPr lang="pl-PL" sz="1100" dirty="0"/>
          </a:p>
          <a:p>
            <a:pPr marL="0" indent="0">
              <a:buNone/>
            </a:pPr>
            <a:endParaRPr lang="pl-PL" sz="800" dirty="0"/>
          </a:p>
          <a:p>
            <a:pPr marL="0" indent="0">
              <a:buNone/>
            </a:pPr>
            <a:endParaRPr lang="pl-PL" sz="900" dirty="0"/>
          </a:p>
        </p:txBody>
      </p:sp>
    </p:spTree>
    <p:extLst>
      <p:ext uri="{BB962C8B-B14F-4D97-AF65-F5344CB8AC3E}">
        <p14:creationId xmlns="" xmlns:p14="http://schemas.microsoft.com/office/powerpoint/2010/main" val="250110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0" dirty="0"/>
              <a:t>Kto może uprawiać </a:t>
            </a:r>
            <a:r>
              <a:rPr lang="pl-PL" b="0" dirty="0" err="1"/>
              <a:t>Nordic</a:t>
            </a:r>
            <a:r>
              <a:rPr lang="pl-PL" b="0" dirty="0"/>
              <a:t> </a:t>
            </a:r>
            <a:r>
              <a:rPr lang="pl-PL" b="0" dirty="0" err="1"/>
              <a:t>Walking</a:t>
            </a:r>
            <a:r>
              <a:rPr lang="pl-PL" b="0" dirty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7239000" cy="3600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 panose="020B0502040204020203" pitchFamily="34" charset="0"/>
              </a:rPr>
              <a:t>Każdy - bez względu na wiek i poziom sprawności fizycznej! 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 panose="020B0502040204020203" pitchFamily="34" charset="0"/>
              </a:rPr>
              <a:t>Jedynymi faktycznymi przeciwwskazaniami do uprawiania </a:t>
            </a:r>
            <a:r>
              <a:rPr lang="pl-PL" sz="1600" dirty="0" err="1">
                <a:latin typeface="Segoe UI Light" panose="020B0502040204020203" pitchFamily="34" charset="0"/>
              </a:rPr>
              <a:t>nordic</a:t>
            </a:r>
            <a:r>
              <a:rPr lang="pl-PL" sz="1600" dirty="0">
                <a:latin typeface="Segoe UI Light" panose="020B0502040204020203" pitchFamily="34" charset="0"/>
              </a:rPr>
              <a:t> </a:t>
            </a:r>
            <a:r>
              <a:rPr lang="pl-PL" sz="1600" dirty="0" err="1">
                <a:latin typeface="Segoe UI Light" panose="020B0502040204020203" pitchFamily="34" charset="0"/>
              </a:rPr>
              <a:t>walking</a:t>
            </a:r>
            <a:r>
              <a:rPr lang="pl-PL" sz="1600" dirty="0">
                <a:latin typeface="Segoe UI Light" panose="020B0502040204020203" pitchFamily="34" charset="0"/>
              </a:rPr>
              <a:t> są problemy z ruchomością kończyn – tu nawet zwichnięty nadgarstek czy kostka będzie nam przeszkadzać. W każdym innym wypadku, gdy jesteśmy w stanie chodzić i ruszać rękami, możemy już łapać za kije i ruszać w trasę.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 panose="020B0502040204020203" pitchFamily="34" charset="0"/>
              </a:rPr>
              <a:t>Ze względu na prozdrowotne właściwości często po kije sięgają osoby, które wcześniej wyczynowo trenowały bieganie lub jazdę na rowerze, ale ze względu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na </a:t>
            </a:r>
            <a:r>
              <a:rPr lang="pl-PL" sz="1600" dirty="0">
                <a:latin typeface="Segoe UI Light" panose="020B0502040204020203" pitchFamily="34" charset="0"/>
              </a:rPr>
              <a:t>kontuzję lub inne komplikacje nie mogą już tego robić. Wciąż brakuje im sportu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i </a:t>
            </a:r>
            <a:r>
              <a:rPr lang="pl-PL" sz="1600" dirty="0">
                <a:latin typeface="Segoe UI Light" panose="020B0502040204020203" pitchFamily="34" charset="0"/>
              </a:rPr>
              <a:t>pełnej, kompleksowej aktywności, </a:t>
            </a:r>
            <a:r>
              <a:rPr lang="pl-PL" sz="1600" dirty="0" smtClean="0">
                <a:latin typeface="Segoe UI Light" panose="020B0502040204020203" pitchFamily="34" charset="0"/>
              </a:rPr>
              <a:t>w </a:t>
            </a:r>
            <a:r>
              <a:rPr lang="pl-PL" sz="1600" dirty="0">
                <a:latin typeface="Segoe UI Light" panose="020B0502040204020203" pitchFamily="34" charset="0"/>
              </a:rPr>
              <a:t>końcu trafiają na nordic </a:t>
            </a:r>
            <a:r>
              <a:rPr lang="pl-PL" sz="1600" dirty="0" err="1">
                <a:latin typeface="Segoe UI Light" panose="020B0502040204020203" pitchFamily="34" charset="0"/>
              </a:rPr>
              <a:t>walking</a:t>
            </a:r>
            <a:r>
              <a:rPr lang="pl-PL" sz="1600" dirty="0">
                <a:latin typeface="Segoe UI Light" panose="020B0502040204020203" pitchFamily="34" charset="0"/>
              </a:rPr>
              <a:t>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i </a:t>
            </a:r>
            <a:r>
              <a:rPr lang="pl-PL" sz="1600" dirty="0">
                <a:latin typeface="Segoe UI Light" panose="020B0502040204020203" pitchFamily="34" charset="0"/>
              </a:rPr>
              <a:t>szybko zakochują się w kijach</a:t>
            </a:r>
            <a:r>
              <a:rPr lang="pl-PL" sz="1600" dirty="0" smtClean="0">
                <a:latin typeface="Segoe UI Light" panose="020B0502040204020203" pitchFamily="34" charset="0"/>
              </a:rPr>
              <a:t>.</a:t>
            </a:r>
            <a:endParaRPr lang="pl-PL" sz="1600" dirty="0">
              <a:latin typeface="Segoe UI Light" panose="020B0502040204020203" pitchFamily="34" charset="0"/>
            </a:endParaRPr>
          </a:p>
        </p:txBody>
      </p:sp>
      <p:pic>
        <p:nvPicPr>
          <p:cNvPr id="2050" name="Picture 2" descr="Kurs na instruktora nordic walking - B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54"/>
          <a:stretch/>
        </p:blipFill>
        <p:spPr bwMode="auto">
          <a:xfrm>
            <a:off x="0" y="5301208"/>
            <a:ext cx="8173872" cy="1556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955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algn="ctr"/>
            <a:r>
              <a:rPr lang="pl-PL" dirty="0"/>
              <a:t>MARSZ Z KIJAMI?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7239000" cy="48463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 panose="020B0502040204020203" pitchFamily="34" charset="0"/>
              </a:rPr>
              <a:t>W skrócie, nordic </a:t>
            </a:r>
            <a:r>
              <a:rPr lang="pl-PL" sz="1600" dirty="0" err="1">
                <a:latin typeface="Segoe UI Light" panose="020B0502040204020203" pitchFamily="34" charset="0"/>
              </a:rPr>
              <a:t>walking</a:t>
            </a:r>
            <a:r>
              <a:rPr lang="pl-PL" sz="1600" dirty="0">
                <a:latin typeface="Segoe UI Light" panose="020B0502040204020203" pitchFamily="34" charset="0"/>
              </a:rPr>
              <a:t> jest to bardziej rozbudowane chodzenie, gdzie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do </a:t>
            </a:r>
            <a:r>
              <a:rPr lang="pl-PL" sz="1600" dirty="0">
                <a:latin typeface="Segoe UI Light" panose="020B0502040204020203" pitchFamily="34" charset="0"/>
              </a:rPr>
              <a:t>odpychania się używane są również ręce.</a:t>
            </a:r>
          </a:p>
          <a:p>
            <a:pPr algn="just">
              <a:lnSpc>
                <a:spcPct val="150000"/>
              </a:lnSpc>
            </a:pPr>
            <a:r>
              <a:rPr lang="pl-PL" sz="1600" dirty="0">
                <a:latin typeface="Segoe UI Light" panose="020B0502040204020203" pitchFamily="34" charset="0"/>
              </a:rPr>
              <a:t>W </a:t>
            </a:r>
            <a:r>
              <a:rPr lang="pl-PL" sz="1600" dirty="0" err="1">
                <a:latin typeface="Segoe UI Light" panose="020B0502040204020203" pitchFamily="34" charset="0"/>
              </a:rPr>
              <a:t>nordicu</a:t>
            </a:r>
            <a:r>
              <a:rPr lang="pl-PL" sz="1600" dirty="0">
                <a:latin typeface="Segoe UI Light" panose="020B0502040204020203" pitchFamily="34" charset="0"/>
              </a:rPr>
              <a:t> ruchy ramion, stóp, bioder i całego ciała, są podobne do tych, które wykorzystujemy podczas energicznego spaceru. W nordic </a:t>
            </a:r>
            <a:r>
              <a:rPr lang="pl-PL" sz="1600" dirty="0" err="1">
                <a:latin typeface="Segoe UI Light" panose="020B0502040204020203" pitchFamily="34" charset="0"/>
              </a:rPr>
              <a:t>walking</a:t>
            </a:r>
            <a:r>
              <a:rPr lang="pl-PL" sz="1600" dirty="0">
                <a:latin typeface="Segoe UI Light" panose="020B0502040204020203" pitchFamily="34" charset="0"/>
              </a:rPr>
              <a:t> przeciwległe i naprzemienne ruchy rąk i nóg, którymi rytmicznie wymachuje się do przodu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i </a:t>
            </a:r>
            <a:r>
              <a:rPr lang="pl-PL" sz="1600" dirty="0">
                <a:latin typeface="Segoe UI Light" panose="020B0502040204020203" pitchFamily="34" charset="0"/>
              </a:rPr>
              <a:t>do tyłu, są takie same jak podczas normalnego chodzenia, ale za to, tu są zdecydowanie bardziej intensywne. Bardzo istotne jest, aby od samego początku marszu starać się nauczyć poprawnego rytmu i wymachu podczas wykonywania ruchów </a:t>
            </a:r>
            <a:r>
              <a:rPr lang="pl-PL" sz="1600" dirty="0" err="1">
                <a:latin typeface="Segoe UI Light" panose="020B0502040204020203" pitchFamily="34" charset="0"/>
              </a:rPr>
              <a:t>nordicowych</a:t>
            </a:r>
            <a:r>
              <a:rPr lang="pl-PL" sz="1600" dirty="0">
                <a:latin typeface="Segoe UI Light" panose="020B0502040204020203" pitchFamily="34" charset="0"/>
              </a:rPr>
              <a:t>, pozwoli to zapewnić najlepsze efekty treningowe. Amplituda wymachów rękami w jedną i drugą stronę, również decyduje o długości ruchu nóg. Wymachy rąk </a:t>
            </a:r>
            <a:r>
              <a:rPr lang="pl-PL" sz="1600" dirty="0" smtClean="0">
                <a:latin typeface="Segoe UI Light" panose="020B0502040204020203" pitchFamily="34" charset="0"/>
              </a:rPr>
              <a:t>o </a:t>
            </a:r>
            <a:r>
              <a:rPr lang="pl-PL" sz="1600" dirty="0">
                <a:latin typeface="Segoe UI Light" panose="020B0502040204020203" pitchFamily="34" charset="0"/>
              </a:rPr>
              <a:t>małym zasięgu wpływają </a:t>
            </a:r>
            <a:r>
              <a:rPr lang="pl-PL" sz="1600" dirty="0" smtClean="0">
                <a:latin typeface="Segoe UI Light" panose="020B0502040204020203" pitchFamily="34" charset="0"/>
              </a:rPr>
              <a:t/>
            </a:r>
            <a:br>
              <a:rPr lang="pl-PL" sz="1600" dirty="0" smtClean="0">
                <a:latin typeface="Segoe UI Light" panose="020B0502040204020203" pitchFamily="34" charset="0"/>
              </a:rPr>
            </a:br>
            <a:r>
              <a:rPr lang="pl-PL" sz="1600" dirty="0" smtClean="0">
                <a:latin typeface="Segoe UI Light" panose="020B0502040204020203" pitchFamily="34" charset="0"/>
              </a:rPr>
              <a:t>na </a:t>
            </a:r>
            <a:r>
              <a:rPr lang="pl-PL" sz="1600" dirty="0">
                <a:latin typeface="Segoe UI Light" panose="020B0502040204020203" pitchFamily="34" charset="0"/>
              </a:rPr>
              <a:t>ograniczone ruchy bioder i kończyn dolnych.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4031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IJE KIJKI NORDIC WALKING TREKKINGOWE 8636123995 - Allegro.p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5976664" cy="6014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725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piłka, mężczyzna, gracz, gra&#10;&#10;Opis wygenerowany przy bardzo wysokim poziomie pewności">
            <a:extLst>
              <a:ext uri="{FF2B5EF4-FFF2-40B4-BE49-F238E27FC236}">
                <a16:creationId xmlns:a16="http://schemas.microsoft.com/office/drawing/2014/main" xmlns="" id="{AEC10B9C-7744-489C-82DC-0B20E1AAA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8151"/>
            <a:ext cx="8153399" cy="4982307"/>
          </a:xfrm>
        </p:spPr>
      </p:pic>
    </p:spTree>
    <p:extLst>
      <p:ext uri="{BB962C8B-B14F-4D97-AF65-F5344CB8AC3E}">
        <p14:creationId xmlns="" xmlns:p14="http://schemas.microsoft.com/office/powerpoint/2010/main" val="411735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F5F5D4-20EB-4301-8F19-3651C470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UWAŻAJ, JAK Chodzisz! </a:t>
            </a:r>
            <a:r>
              <a:rPr lang="en-US" dirty="0"/>
              <a:t/>
            </a:r>
            <a:br>
              <a:rPr lang="en-US" dirty="0"/>
            </a:b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Czyli najczęstsze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640C70B-CAF6-4D84-AE63-A7841522A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600" b="1" u="sng" dirty="0">
                <a:latin typeface="Segoe UI Light"/>
                <a:cs typeface="Segoe UI Light"/>
              </a:rPr>
              <a:t>Źle dobrane </a:t>
            </a:r>
            <a:r>
              <a:rPr lang="pl-PL" sz="1600" b="1" u="sng" dirty="0" smtClean="0">
                <a:latin typeface="Segoe UI Light"/>
                <a:cs typeface="Segoe UI Light"/>
              </a:rPr>
              <a:t>kijki </a:t>
            </a:r>
            <a:r>
              <a:rPr lang="pl-PL" sz="1600" dirty="0" smtClean="0">
                <a:latin typeface="Segoe UI Light"/>
                <a:cs typeface="Segoe UI Light"/>
              </a:rPr>
              <a:t>- </a:t>
            </a:r>
            <a:r>
              <a:rPr lang="pl-PL" sz="1600" dirty="0">
                <a:latin typeface="Segoe UI Light"/>
                <a:cs typeface="Segoe UI Light"/>
              </a:rPr>
              <a:t>przygoda</a:t>
            </a:r>
            <a:r>
              <a:rPr lang="pl-PL" sz="1600" dirty="0">
                <a:latin typeface="Segoe UI Light"/>
                <a:ea typeface="+mn-lt"/>
                <a:cs typeface="+mn-lt"/>
              </a:rPr>
              <a:t> z nordic </a:t>
            </a:r>
            <a:r>
              <a:rPr lang="pl-PL" sz="1600" dirty="0" err="1">
                <a:latin typeface="Segoe UI Light"/>
                <a:ea typeface="+mn-lt"/>
                <a:cs typeface="+mn-lt"/>
              </a:rPr>
              <a:t>walking</a:t>
            </a:r>
            <a:r>
              <a:rPr lang="pl-PL" sz="1600" dirty="0">
                <a:latin typeface="Segoe UI Light"/>
                <a:ea typeface="+mn-lt"/>
                <a:cs typeface="+mn-lt"/>
              </a:rPr>
              <a:t> zazwyczaj rozpoczyna się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od </a:t>
            </a:r>
            <a:r>
              <a:rPr lang="pl-PL" sz="1600" dirty="0">
                <a:latin typeface="Segoe UI Light"/>
                <a:ea typeface="+mn-lt"/>
                <a:cs typeface="+mn-lt"/>
              </a:rPr>
              <a:t>kupna kijków. Powinny być one dobrane do Twojego wzrostu. Wiele osób wykorzystuje do marszu kije trekkingowe, ale nie jest to dobry zamiennik. Choć wyglądają bardzo podobnie, służą do podpierania się, a nie do odpychania.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Są </a:t>
            </a:r>
            <a:r>
              <a:rPr lang="pl-PL" sz="1600" dirty="0">
                <a:latin typeface="Segoe UI Light"/>
                <a:ea typeface="+mn-lt"/>
                <a:cs typeface="+mn-lt"/>
              </a:rPr>
              <a:t>one o wiele cięższe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i </a:t>
            </a:r>
            <a:r>
              <a:rPr lang="pl-PL" sz="1600" dirty="0">
                <a:latin typeface="Segoe UI Light"/>
                <a:ea typeface="+mn-lt"/>
                <a:cs typeface="+mn-lt"/>
              </a:rPr>
              <a:t>grubsze, a także mają inaczej wyprofilowaną rękojeść niż kijki 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>do </a:t>
            </a:r>
            <a:r>
              <a:rPr lang="pl-PL" sz="1600" dirty="0">
                <a:latin typeface="Segoe UI Light"/>
                <a:ea typeface="+mn-lt"/>
                <a:cs typeface="+mn-lt"/>
              </a:rPr>
              <a:t>nordic walkingu.</a:t>
            </a:r>
            <a:endParaRPr lang="pl-PL" sz="1600" dirty="0">
              <a:latin typeface="Segoe UI Light"/>
              <a:cs typeface="Segoe UI Light"/>
            </a:endParaRPr>
          </a:p>
          <a:p>
            <a:pPr algn="ctr"/>
            <a:endParaRPr lang="pl-PL" dirty="0"/>
          </a:p>
        </p:txBody>
      </p:sp>
      <p:pic>
        <p:nvPicPr>
          <p:cNvPr id="4" name="Obraz 4" descr="Obraz zawierający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B7868CD0-905F-4432-97E7-FC120FBACF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5030689" cy="2852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38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FFFB3F-707F-490B-A47A-1AFBFB0E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UWAŻAJ, JAK Chodzisz! </a:t>
            </a:r>
            <a:b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</a:b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  <a:ea typeface="+mj-lt"/>
                <a:cs typeface="+mj-lt"/>
              </a:rPr>
              <a:t>Czyli najczęstsze błędy</a:t>
            </a:r>
            <a:endParaRPr lang="pl-PL" dirty="0">
              <a:ln w="500">
                <a:solidFill>
                  <a:srgbClr val="646B86">
                    <a:shade val="20000"/>
                    <a:satMod val="120000"/>
                  </a:srgbClr>
                </a:solidFill>
              </a:ln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B4BD524-1A01-439A-9FD6-C752827D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1500" b="1" u="sng" dirty="0">
                <a:latin typeface="Segoe UI Light"/>
                <a:cs typeface="Segoe UI Light"/>
              </a:rPr>
              <a:t>Brak </a:t>
            </a:r>
            <a:r>
              <a:rPr lang="pl-PL" sz="1500" b="1" u="sng" dirty="0" smtClean="0">
                <a:latin typeface="Segoe UI Light"/>
                <a:cs typeface="Segoe UI Light"/>
              </a:rPr>
              <a:t>rozgrzewki</a:t>
            </a:r>
            <a:r>
              <a:rPr lang="pl-PL" sz="1500" b="1" dirty="0" smtClean="0">
                <a:latin typeface="Segoe UI Light"/>
                <a:cs typeface="Segoe UI Light"/>
              </a:rPr>
              <a:t> -</a:t>
            </a:r>
            <a:r>
              <a:rPr lang="pl-PL" sz="1500" dirty="0" smtClean="0">
                <a:latin typeface="Segoe UI Light"/>
                <a:cs typeface="Segoe UI Light"/>
              </a:rPr>
              <a:t> </a:t>
            </a:r>
            <a:r>
              <a:rPr lang="pl-PL" sz="1500" dirty="0">
                <a:latin typeface="Segoe UI Light"/>
                <a:cs typeface="Segoe UI Light"/>
              </a:rPr>
              <a:t>wiele</a:t>
            </a:r>
            <a:r>
              <a:rPr lang="pl-PL" sz="1500" dirty="0">
                <a:latin typeface="Segoe UI Light"/>
                <a:ea typeface="+mn-lt"/>
                <a:cs typeface="+mn-lt"/>
              </a:rPr>
              <a:t> osób bagatelizuje rolę rozgrzewki przed uprawianiem nordic walkingu, nie uważając go za pełnoprawny sport. To duży błąd – rozgrzewka przygotuje Twoje ciało do treningu i uchroni Cię przed kontuzjami, które możesz odnieść podczas marszu.</a:t>
            </a:r>
            <a:endParaRPr lang="pl-PL" sz="15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500" b="1" u="sng" dirty="0">
                <a:latin typeface="Segoe UI Light"/>
                <a:cs typeface="Segoe UI Light"/>
              </a:rPr>
              <a:t>Ściskanie </a:t>
            </a:r>
            <a:r>
              <a:rPr lang="pl-PL" sz="1500" b="1" u="sng" dirty="0" smtClean="0">
                <a:latin typeface="Segoe UI Light"/>
                <a:cs typeface="Segoe UI Light"/>
              </a:rPr>
              <a:t>kijów</a:t>
            </a:r>
            <a:r>
              <a:rPr lang="pl-PL" sz="1500" b="1" dirty="0" smtClean="0">
                <a:latin typeface="Segoe UI Light"/>
                <a:cs typeface="Segoe UI Light"/>
              </a:rPr>
              <a:t> - </a:t>
            </a:r>
            <a:r>
              <a:rPr lang="pl-PL" sz="1500" dirty="0">
                <a:latin typeface="Segoe UI Light"/>
                <a:cs typeface="Segoe UI Light"/>
              </a:rPr>
              <a:t>kolejnym</a:t>
            </a:r>
            <a:r>
              <a:rPr lang="pl-PL" sz="1500" dirty="0">
                <a:latin typeface="Segoe UI Light"/>
                <a:ea typeface="+mn-lt"/>
                <a:cs typeface="+mn-lt"/>
              </a:rPr>
              <a:t> często popełnianym błędem jest kurczowe zaciskanie uchwytów kijów. Oczywiście, musisz trzymać kijki do </a:t>
            </a:r>
            <a:r>
              <a:rPr lang="pl-PL" sz="1500" dirty="0" err="1">
                <a:latin typeface="Segoe UI Light"/>
                <a:ea typeface="+mn-lt"/>
                <a:cs typeface="+mn-lt"/>
              </a:rPr>
              <a:t>nordic</a:t>
            </a:r>
            <a:r>
              <a:rPr lang="pl-PL" sz="1500" dirty="0">
                <a:latin typeface="Segoe UI Light"/>
                <a:ea typeface="+mn-lt"/>
                <a:cs typeface="+mn-lt"/>
              </a:rPr>
              <a:t> </a:t>
            </a:r>
            <a:r>
              <a:rPr lang="pl-PL" sz="1500" dirty="0" err="1">
                <a:latin typeface="Segoe UI Light"/>
                <a:ea typeface="+mn-lt"/>
                <a:cs typeface="+mn-lt"/>
              </a:rPr>
              <a:t>walkingu</a:t>
            </a:r>
            <a:r>
              <a:rPr lang="pl-PL" sz="1500" dirty="0">
                <a:latin typeface="Segoe UI Light"/>
                <a:ea typeface="+mn-lt"/>
                <a:cs typeface="+mn-lt"/>
              </a:rPr>
              <a:t> tak, by ich nie zgubić, ale bez stresu. Są one zaprojektowane tak, żeby nie wypadły Ci przypadkowo w czasie marszu. Kiedy Twoja ręka znajduje się z tyłu, rozluźnij uchwyt i zaciśnij dłoń na kijku w momencie przenoszenia go do przodu. Dzięki temu poprawisz krążenie krwi, a Twoje </a:t>
            </a:r>
            <a:r>
              <a:rPr lang="pl-PL" sz="1600" dirty="0">
                <a:latin typeface="Segoe UI Light"/>
                <a:ea typeface="+mn-lt"/>
                <a:cs typeface="+mn-lt"/>
              </a:rPr>
              <a:t>dłonie nie będą się męczyć.</a:t>
            </a:r>
            <a:endParaRPr lang="pl-PL" sz="1600" dirty="0">
              <a:latin typeface="Segoe UI Light"/>
              <a:cs typeface="Segoe UI Light"/>
            </a:endParaRPr>
          </a:p>
          <a:p>
            <a:pPr algn="ctr"/>
            <a:endParaRPr lang="pl-PL" dirty="0"/>
          </a:p>
        </p:txBody>
      </p:sp>
      <p:pic>
        <p:nvPicPr>
          <p:cNvPr id="6" name="Obraz 6" descr="Obraz zawierający baseball, mężczyzna, czarny, pałka&#10;&#10;Opis wygenerowany przy bardzo wysokim poziomie pewności">
            <a:extLst>
              <a:ext uri="{FF2B5EF4-FFF2-40B4-BE49-F238E27FC236}">
                <a16:creationId xmlns:a16="http://schemas.microsoft.com/office/drawing/2014/main" xmlns="" id="{78032EB2-EBCD-4992-94F1-BEC1AFDFB7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157192"/>
            <a:ext cx="2743199" cy="1567542"/>
          </a:xfrm>
          <a:prstGeom prst="rect">
            <a:avLst/>
          </a:prstGeom>
        </p:spPr>
      </p:pic>
      <p:pic>
        <p:nvPicPr>
          <p:cNvPr id="7" name="Obraz 7" descr="Obraz zawierający powietrze, jazda na nartach, latanie, mężczyzna&#10;&#10;Opis wygenerowany przy bardzo wysokim poziomie pewności">
            <a:extLst>
              <a:ext uri="{FF2B5EF4-FFF2-40B4-BE49-F238E27FC236}">
                <a16:creationId xmlns:a16="http://schemas.microsoft.com/office/drawing/2014/main" xmlns="" id="{3522E4A6-89A1-43BB-875D-252DCA0EDD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6862" y="4941276"/>
            <a:ext cx="3212123" cy="1828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760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9ABE06-FDAC-4735-878C-E9476C29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UWAŻAJ, JAK Chodzisz! </a:t>
            </a:r>
            <a:b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</a:br>
            <a:r>
              <a:rPr lang="pl-PL" dirty="0">
                <a:ln w="500">
                  <a:solidFill>
                    <a:srgbClr val="646B86">
                      <a:shade val="20000"/>
                      <a:satMod val="120000"/>
                    </a:srgbClr>
                  </a:solidFill>
                </a:ln>
              </a:rPr>
              <a:t>Czyli najczęstsze błędy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2C8738A-DDD5-4CDC-B541-5DE4DABE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35608"/>
          </a:xfrm>
        </p:spPr>
        <p:txBody>
          <a:bodyPr vert="horz" anchor="t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sz="1600" b="1" u="sng" dirty="0">
                <a:latin typeface="Segoe UI Light"/>
                <a:cs typeface="Segoe UI Light"/>
              </a:rPr>
              <a:t>Wbijanie </a:t>
            </a:r>
            <a:r>
              <a:rPr lang="pl-PL" sz="1600" b="1" u="sng" dirty="0" smtClean="0">
                <a:latin typeface="Segoe UI Light"/>
                <a:cs typeface="Segoe UI Light"/>
              </a:rPr>
              <a:t>kija </a:t>
            </a:r>
            <a:r>
              <a:rPr lang="pl-PL" sz="1600" b="1" dirty="0" smtClean="0">
                <a:latin typeface="Segoe UI Light"/>
                <a:cs typeface="Segoe UI Light"/>
              </a:rPr>
              <a:t>-</a:t>
            </a:r>
            <a:r>
              <a:rPr lang="pl-PL" sz="1600" dirty="0" smtClean="0">
                <a:latin typeface="Segoe UI Light"/>
                <a:cs typeface="Segoe UI Light"/>
              </a:rPr>
              <a:t> </a:t>
            </a:r>
            <a:r>
              <a:rPr lang="pl-PL" sz="1600" dirty="0">
                <a:latin typeface="Segoe UI Light"/>
                <a:cs typeface="Segoe UI Light"/>
              </a:rPr>
              <a:t>typowym</a:t>
            </a:r>
            <a:r>
              <a:rPr lang="pl-PL" sz="1600" dirty="0">
                <a:latin typeface="Segoe UI Light"/>
                <a:ea typeface="+mn-lt"/>
                <a:cs typeface="+mn-lt"/>
              </a:rPr>
              <a:t> błędem popełnianym przez początkujących amatorów nordic walkingu jest wbijanie kija za daleko i pod kątem prostym. Chodząc w ten sposób dodatkowo obciążysz plecy i barki. Wbijaj go pod kątem 60 stopni </a:t>
            </a:r>
            <a:r>
              <a:rPr lang="pl-PL" sz="1600" dirty="0" smtClean="0">
                <a:latin typeface="Segoe UI Light"/>
                <a:ea typeface="+mn-lt"/>
                <a:cs typeface="+mn-lt"/>
              </a:rPr>
              <a:t/>
            </a:r>
            <a:br>
              <a:rPr lang="pl-PL" sz="1600" dirty="0" smtClean="0">
                <a:latin typeface="Segoe UI Light"/>
                <a:ea typeface="+mn-lt"/>
                <a:cs typeface="+mn-lt"/>
              </a:rPr>
            </a:br>
            <a:r>
              <a:rPr lang="pl-PL" sz="1600" dirty="0" smtClean="0">
                <a:latin typeface="Segoe UI Light"/>
                <a:ea typeface="+mn-lt"/>
                <a:cs typeface="+mn-lt"/>
              </a:rPr>
              <a:t>na </a:t>
            </a:r>
            <a:r>
              <a:rPr lang="pl-PL" sz="1600" dirty="0">
                <a:latin typeface="Segoe UI Light"/>
                <a:ea typeface="+mn-lt"/>
                <a:cs typeface="+mn-lt"/>
              </a:rPr>
              <a:t>wysokości pięty przedniej nogi.</a:t>
            </a:r>
            <a:endParaRPr lang="pl-PL" sz="1600" dirty="0">
              <a:latin typeface="Segoe UI Light"/>
              <a:cs typeface="Segoe UI Light"/>
            </a:endParaRPr>
          </a:p>
          <a:p>
            <a:pPr algn="just">
              <a:lnSpc>
                <a:spcPct val="150000"/>
              </a:lnSpc>
            </a:pPr>
            <a:r>
              <a:rPr lang="pl-PL" sz="1600" b="1" u="sng" dirty="0">
                <a:latin typeface="Segoe UI Light"/>
                <a:ea typeface="+mn-lt"/>
                <a:cs typeface="+mn-lt"/>
              </a:rPr>
              <a:t>Chodzenie „na Misia”, </a:t>
            </a:r>
            <a:r>
              <a:rPr lang="pl-PL" sz="1600" dirty="0">
                <a:latin typeface="Segoe UI Light"/>
                <a:ea typeface="+mn-lt"/>
                <a:cs typeface="+mn-lt"/>
              </a:rPr>
              <a:t>czyli wysuwanie do przodu jednocześnie prawej nogi i prawej ręki oraz lewej nogi i lewej ręki</a:t>
            </a:r>
            <a:r>
              <a:rPr lang="pl-PL" sz="1800" dirty="0">
                <a:latin typeface="Segoe UI Light"/>
                <a:ea typeface="+mn-lt"/>
                <a:cs typeface="+mn-lt"/>
              </a:rPr>
              <a:t>.</a:t>
            </a:r>
            <a:endParaRPr lang="pl-PL" sz="1800" dirty="0">
              <a:latin typeface="Segoe UI Light"/>
              <a:cs typeface="Segoe UI Light"/>
            </a:endParaRPr>
          </a:p>
          <a:p>
            <a:endParaRPr lang="pl-PL" dirty="0"/>
          </a:p>
        </p:txBody>
      </p:sp>
      <p:pic>
        <p:nvPicPr>
          <p:cNvPr id="5" name="Obraz 5" descr="Obraz zawierający osoba, zewnętrzne, trawa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E2ECF317-F5C9-4B23-857F-E9A767E032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53681"/>
            <a:ext cx="8170982" cy="3208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2128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587</Words>
  <Application>Microsoft Office PowerPoint</Application>
  <PresentationFormat>Pokaz na ekranie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Bogaty</vt:lpstr>
      <vt:lpstr>Nordic walking</vt:lpstr>
      <vt:lpstr>Czym jest nordic walking?</vt:lpstr>
      <vt:lpstr>Kto może uprawiać Nordic Walking?</vt:lpstr>
      <vt:lpstr>MARSZ Z KIJAMI?</vt:lpstr>
      <vt:lpstr>Slajd 5</vt:lpstr>
      <vt:lpstr>Slajd 6</vt:lpstr>
      <vt:lpstr>UWAŻAJ, JAK Chodzisz!  Czyli najczęstsze błędy</vt:lpstr>
      <vt:lpstr>UWAŻAJ, JAK Chodzisz!  Czyli najczęstsze błędy</vt:lpstr>
      <vt:lpstr>UWAŻAJ, JAK Chodzisz!  Czyli najczęstsze błędy</vt:lpstr>
      <vt:lpstr>Historia, czyli jak to się zaczęło...</vt:lpstr>
      <vt:lpstr>Slajd 11</vt:lpstr>
      <vt:lpstr>Kilka Zalet, czyli co daje nam nordic walking? </vt:lpstr>
      <vt:lpstr>Rozgrzewka - przykładowe ćwiczenia</vt:lpstr>
      <vt:lpstr>Rozgrzewka - przykładowe ćwiczenia</vt:lpstr>
      <vt:lpstr>Wzmacnianie - przykładowe ćwiczenia</vt:lpstr>
      <vt:lpstr>Wzmacnianie - przykładowe ćwiczenia</vt:lpstr>
      <vt:lpstr>Rozciąganie - przykładowe ćwiczenia</vt:lpstr>
      <vt:lpstr>Rozciąganie - przykładowe ćwiczenia</vt:lpstr>
      <vt:lpstr>DZIĘKUJĘ!</vt:lpstr>
      <vt:lpstr>ŹRÓDŁA</vt:lpstr>
    </vt:vector>
  </TitlesOfParts>
  <Company>domowe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walking</dc:title>
  <dc:creator>Marcelina Steczyńska</dc:creator>
  <cp:lastModifiedBy>user</cp:lastModifiedBy>
  <cp:revision>445</cp:revision>
  <dcterms:created xsi:type="dcterms:W3CDTF">2020-06-04T17:37:50Z</dcterms:created>
  <dcterms:modified xsi:type="dcterms:W3CDTF">2020-06-08T11:14:28Z</dcterms:modified>
</cp:coreProperties>
</file>