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6" r:id="rId11"/>
    <p:sldId id="267" r:id="rId12"/>
    <p:sldId id="272" r:id="rId13"/>
    <p:sldId id="268" r:id="rId14"/>
    <p:sldId id="275" r:id="rId15"/>
  </p:sldIdLst>
  <p:sldSz cx="9144000" cy="6858000" type="screen4x3"/>
  <p:notesSz cx="6858000" cy="9144000"/>
  <p:defaultTextStyle>
    <a:defPPr>
      <a:defRPr lang="pl-PL"/>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33"/>
    <a:srgbClr val="003300"/>
    <a:srgbClr val="33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0" autoAdjust="0"/>
    <p:restoredTop sz="93265" autoAdjust="0"/>
  </p:normalViewPr>
  <p:slideViewPr>
    <p:cSldViewPr>
      <p:cViewPr varScale="1">
        <p:scale>
          <a:sx n="68" d="100"/>
          <a:sy n="68" d="100"/>
        </p:scale>
        <p:origin x="1632"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2AAFA4-66BF-41D4-88D5-558649379A9E}" type="datetimeFigureOut">
              <a:rPr lang="pl-PL" smtClean="0"/>
              <a:t>01.06.2024</a:t>
            </a:fld>
            <a:endParaRPr lang="pl-PL"/>
          </a:p>
        </p:txBody>
      </p:sp>
      <p:sp>
        <p:nvSpPr>
          <p:cNvPr id="4" name="Symbol zastępczy obrazu slajd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0C2DE2-2B21-4581-83B3-949C9C87BFDC}" type="slidenum">
              <a:rPr lang="pl-PL" smtClean="0"/>
              <a:t>‹#›</a:t>
            </a:fld>
            <a:endParaRPr lang="pl-PL"/>
          </a:p>
        </p:txBody>
      </p:sp>
    </p:spTree>
    <p:extLst>
      <p:ext uri="{BB962C8B-B14F-4D97-AF65-F5344CB8AC3E}">
        <p14:creationId xmlns:p14="http://schemas.microsoft.com/office/powerpoint/2010/main" val="597493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850C2DE2-2B21-4581-83B3-949C9C87BFDC}" type="slidenum">
              <a:rPr lang="pl-PL" smtClean="0"/>
              <a:t>1</a:t>
            </a:fld>
            <a:endParaRPr lang="pl-PL"/>
          </a:p>
        </p:txBody>
      </p:sp>
    </p:spTree>
    <p:extLst>
      <p:ext uri="{BB962C8B-B14F-4D97-AF65-F5344CB8AC3E}">
        <p14:creationId xmlns:p14="http://schemas.microsoft.com/office/powerpoint/2010/main" val="2071652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37F8584-B5F4-03D9-8E89-B0B1A0DA7C79}"/>
              </a:ext>
            </a:extLst>
          </p:cNvPr>
          <p:cNvSpPr>
            <a:spLocks noGrp="1"/>
          </p:cNvSpPr>
          <p:nvPr>
            <p:ph type="ctrTitle"/>
          </p:nvPr>
        </p:nvSpPr>
        <p:spPr>
          <a:xfrm>
            <a:off x="1143000" y="1122363"/>
            <a:ext cx="6858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985CD770-AFE5-B0D3-4258-A0F53A9FA7F8}"/>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E628193C-A1F2-BAC6-B0F6-A96369502CFD}"/>
              </a:ext>
            </a:extLst>
          </p:cNvPr>
          <p:cNvSpPr>
            <a:spLocks noGrp="1"/>
          </p:cNvSpPr>
          <p:nvPr>
            <p:ph type="dt" sz="half" idx="10"/>
          </p:nvPr>
        </p:nvSpPr>
        <p:spPr/>
        <p:txBody>
          <a:bodyPr/>
          <a:lstStyle>
            <a:lvl1pPr>
              <a:defRPr/>
            </a:lvl1pPr>
          </a:lstStyle>
          <a:p>
            <a:endParaRPr lang="pl-PL" altLang="pl-PL"/>
          </a:p>
        </p:txBody>
      </p:sp>
      <p:sp>
        <p:nvSpPr>
          <p:cNvPr id="5" name="Symbol zastępczy stopki 4">
            <a:extLst>
              <a:ext uri="{FF2B5EF4-FFF2-40B4-BE49-F238E27FC236}">
                <a16:creationId xmlns:a16="http://schemas.microsoft.com/office/drawing/2014/main" id="{0AEBE9F6-B1E1-3D77-57B9-5CCC70598735}"/>
              </a:ext>
            </a:extLst>
          </p:cNvPr>
          <p:cNvSpPr>
            <a:spLocks noGrp="1"/>
          </p:cNvSpPr>
          <p:nvPr>
            <p:ph type="ftr" sz="quarter" idx="11"/>
          </p:nvPr>
        </p:nvSpPr>
        <p:spPr/>
        <p:txBody>
          <a:bodyPr/>
          <a:lstStyle>
            <a:lvl1pPr>
              <a:defRPr/>
            </a:lvl1pPr>
          </a:lstStyle>
          <a:p>
            <a:endParaRPr lang="pl-PL" altLang="pl-PL"/>
          </a:p>
        </p:txBody>
      </p:sp>
      <p:sp>
        <p:nvSpPr>
          <p:cNvPr id="6" name="Symbol zastępczy numeru slajdu 5">
            <a:extLst>
              <a:ext uri="{FF2B5EF4-FFF2-40B4-BE49-F238E27FC236}">
                <a16:creationId xmlns:a16="http://schemas.microsoft.com/office/drawing/2014/main" id="{09E643B0-E206-725C-7BC5-E5A47E077602}"/>
              </a:ext>
            </a:extLst>
          </p:cNvPr>
          <p:cNvSpPr>
            <a:spLocks noGrp="1"/>
          </p:cNvSpPr>
          <p:nvPr>
            <p:ph type="sldNum" sz="quarter" idx="12"/>
          </p:nvPr>
        </p:nvSpPr>
        <p:spPr/>
        <p:txBody>
          <a:bodyPr/>
          <a:lstStyle>
            <a:lvl1pPr>
              <a:defRPr/>
            </a:lvl1pPr>
          </a:lstStyle>
          <a:p>
            <a:fld id="{402C49B0-C8C2-4C8A-8C55-210407C85A08}" type="slidenum">
              <a:rPr lang="pl-PL" altLang="pl-PL"/>
              <a:pPr/>
              <a:t>‹#›</a:t>
            </a:fld>
            <a:endParaRPr lang="pl-PL" altLang="pl-PL"/>
          </a:p>
        </p:txBody>
      </p:sp>
    </p:spTree>
    <p:extLst>
      <p:ext uri="{BB962C8B-B14F-4D97-AF65-F5344CB8AC3E}">
        <p14:creationId xmlns:p14="http://schemas.microsoft.com/office/powerpoint/2010/main" val="4179298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A528073-DA48-AE5C-E78F-A1206B49AC23}"/>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DBB4D97D-6598-26E7-7C3F-D5DC4F830766}"/>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8B8B15C5-118B-AB61-CCF8-FE9A3307D610}"/>
              </a:ext>
            </a:extLst>
          </p:cNvPr>
          <p:cNvSpPr>
            <a:spLocks noGrp="1"/>
          </p:cNvSpPr>
          <p:nvPr>
            <p:ph type="dt" sz="half" idx="10"/>
          </p:nvPr>
        </p:nvSpPr>
        <p:spPr/>
        <p:txBody>
          <a:bodyPr/>
          <a:lstStyle>
            <a:lvl1pPr>
              <a:defRPr/>
            </a:lvl1pPr>
          </a:lstStyle>
          <a:p>
            <a:endParaRPr lang="pl-PL" altLang="pl-PL"/>
          </a:p>
        </p:txBody>
      </p:sp>
      <p:sp>
        <p:nvSpPr>
          <p:cNvPr id="5" name="Symbol zastępczy stopki 4">
            <a:extLst>
              <a:ext uri="{FF2B5EF4-FFF2-40B4-BE49-F238E27FC236}">
                <a16:creationId xmlns:a16="http://schemas.microsoft.com/office/drawing/2014/main" id="{B7F1543A-DE37-4E81-4865-A52B882B9C52}"/>
              </a:ext>
            </a:extLst>
          </p:cNvPr>
          <p:cNvSpPr>
            <a:spLocks noGrp="1"/>
          </p:cNvSpPr>
          <p:nvPr>
            <p:ph type="ftr" sz="quarter" idx="11"/>
          </p:nvPr>
        </p:nvSpPr>
        <p:spPr/>
        <p:txBody>
          <a:bodyPr/>
          <a:lstStyle>
            <a:lvl1pPr>
              <a:defRPr/>
            </a:lvl1pPr>
          </a:lstStyle>
          <a:p>
            <a:endParaRPr lang="pl-PL" altLang="pl-PL"/>
          </a:p>
        </p:txBody>
      </p:sp>
      <p:sp>
        <p:nvSpPr>
          <p:cNvPr id="6" name="Symbol zastępczy numeru slajdu 5">
            <a:extLst>
              <a:ext uri="{FF2B5EF4-FFF2-40B4-BE49-F238E27FC236}">
                <a16:creationId xmlns:a16="http://schemas.microsoft.com/office/drawing/2014/main" id="{DAD45F63-AA1B-B261-C44E-70441A056F35}"/>
              </a:ext>
            </a:extLst>
          </p:cNvPr>
          <p:cNvSpPr>
            <a:spLocks noGrp="1"/>
          </p:cNvSpPr>
          <p:nvPr>
            <p:ph type="sldNum" sz="quarter" idx="12"/>
          </p:nvPr>
        </p:nvSpPr>
        <p:spPr/>
        <p:txBody>
          <a:bodyPr/>
          <a:lstStyle>
            <a:lvl1pPr>
              <a:defRPr/>
            </a:lvl1pPr>
          </a:lstStyle>
          <a:p>
            <a:fld id="{2FA0D5C6-DDF6-4607-A6FE-05063631618B}" type="slidenum">
              <a:rPr lang="pl-PL" altLang="pl-PL"/>
              <a:pPr/>
              <a:t>‹#›</a:t>
            </a:fld>
            <a:endParaRPr lang="pl-PL" altLang="pl-PL"/>
          </a:p>
        </p:txBody>
      </p:sp>
    </p:spTree>
    <p:extLst>
      <p:ext uri="{BB962C8B-B14F-4D97-AF65-F5344CB8AC3E}">
        <p14:creationId xmlns:p14="http://schemas.microsoft.com/office/powerpoint/2010/main" val="3902696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42F20D34-CA96-2B84-726C-F501116BA175}"/>
              </a:ext>
            </a:extLst>
          </p:cNvPr>
          <p:cNvSpPr>
            <a:spLocks noGrp="1"/>
          </p:cNvSpPr>
          <p:nvPr>
            <p:ph type="title" orient="vert"/>
          </p:nvPr>
        </p:nvSpPr>
        <p:spPr>
          <a:xfrm>
            <a:off x="6629400" y="274638"/>
            <a:ext cx="2057400" cy="5851525"/>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5B84AFD0-7904-1DC0-0A75-1FDBF756C86C}"/>
              </a:ext>
            </a:extLst>
          </p:cNvPr>
          <p:cNvSpPr>
            <a:spLocks noGrp="1"/>
          </p:cNvSpPr>
          <p:nvPr>
            <p:ph type="body" orient="vert" idx="1"/>
          </p:nvPr>
        </p:nvSpPr>
        <p:spPr>
          <a:xfrm>
            <a:off x="457200" y="274638"/>
            <a:ext cx="6019800"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4FFE770A-44BA-A1B3-28D3-9A34F5F3A5FF}"/>
              </a:ext>
            </a:extLst>
          </p:cNvPr>
          <p:cNvSpPr>
            <a:spLocks noGrp="1"/>
          </p:cNvSpPr>
          <p:nvPr>
            <p:ph type="dt" sz="half" idx="10"/>
          </p:nvPr>
        </p:nvSpPr>
        <p:spPr/>
        <p:txBody>
          <a:bodyPr/>
          <a:lstStyle>
            <a:lvl1pPr>
              <a:defRPr/>
            </a:lvl1pPr>
          </a:lstStyle>
          <a:p>
            <a:endParaRPr lang="pl-PL" altLang="pl-PL"/>
          </a:p>
        </p:txBody>
      </p:sp>
      <p:sp>
        <p:nvSpPr>
          <p:cNvPr id="5" name="Symbol zastępczy stopki 4">
            <a:extLst>
              <a:ext uri="{FF2B5EF4-FFF2-40B4-BE49-F238E27FC236}">
                <a16:creationId xmlns:a16="http://schemas.microsoft.com/office/drawing/2014/main" id="{8535E21C-6491-FADD-BD65-69C85169543E}"/>
              </a:ext>
            </a:extLst>
          </p:cNvPr>
          <p:cNvSpPr>
            <a:spLocks noGrp="1"/>
          </p:cNvSpPr>
          <p:nvPr>
            <p:ph type="ftr" sz="quarter" idx="11"/>
          </p:nvPr>
        </p:nvSpPr>
        <p:spPr/>
        <p:txBody>
          <a:bodyPr/>
          <a:lstStyle>
            <a:lvl1pPr>
              <a:defRPr/>
            </a:lvl1pPr>
          </a:lstStyle>
          <a:p>
            <a:endParaRPr lang="pl-PL" altLang="pl-PL"/>
          </a:p>
        </p:txBody>
      </p:sp>
      <p:sp>
        <p:nvSpPr>
          <p:cNvPr id="6" name="Symbol zastępczy numeru slajdu 5">
            <a:extLst>
              <a:ext uri="{FF2B5EF4-FFF2-40B4-BE49-F238E27FC236}">
                <a16:creationId xmlns:a16="http://schemas.microsoft.com/office/drawing/2014/main" id="{C310B075-0344-BA2A-95D5-8E567885430D}"/>
              </a:ext>
            </a:extLst>
          </p:cNvPr>
          <p:cNvSpPr>
            <a:spLocks noGrp="1"/>
          </p:cNvSpPr>
          <p:nvPr>
            <p:ph type="sldNum" sz="quarter" idx="12"/>
          </p:nvPr>
        </p:nvSpPr>
        <p:spPr/>
        <p:txBody>
          <a:bodyPr/>
          <a:lstStyle>
            <a:lvl1pPr>
              <a:defRPr/>
            </a:lvl1pPr>
          </a:lstStyle>
          <a:p>
            <a:fld id="{42A7EF28-4F4A-4458-B058-DF345612DBBB}" type="slidenum">
              <a:rPr lang="pl-PL" altLang="pl-PL"/>
              <a:pPr/>
              <a:t>‹#›</a:t>
            </a:fld>
            <a:endParaRPr lang="pl-PL" altLang="pl-PL"/>
          </a:p>
        </p:txBody>
      </p:sp>
    </p:spTree>
    <p:extLst>
      <p:ext uri="{BB962C8B-B14F-4D97-AF65-F5344CB8AC3E}">
        <p14:creationId xmlns:p14="http://schemas.microsoft.com/office/powerpoint/2010/main" val="2248664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Zawartość">
    <p:spTree>
      <p:nvGrpSpPr>
        <p:cNvPr id="1" name=""/>
        <p:cNvGrpSpPr/>
        <p:nvPr/>
      </p:nvGrpSpPr>
      <p:grpSpPr>
        <a:xfrm>
          <a:off x="0" y="0"/>
          <a:ext cx="0" cy="0"/>
          <a:chOff x="0" y="0"/>
          <a:chExt cx="0" cy="0"/>
        </a:xfrm>
      </p:grpSpPr>
      <p:sp>
        <p:nvSpPr>
          <p:cNvPr id="2" name="Symbol zastępczy zawartości 1">
            <a:extLst>
              <a:ext uri="{FF2B5EF4-FFF2-40B4-BE49-F238E27FC236}">
                <a16:creationId xmlns:a16="http://schemas.microsoft.com/office/drawing/2014/main" id="{6FE43544-8EC2-17A7-AC06-C894E37104E6}"/>
              </a:ext>
            </a:extLst>
          </p:cNvPr>
          <p:cNvSpPr>
            <a:spLocks noGrp="1"/>
          </p:cNvSpPr>
          <p:nvPr>
            <p:ph/>
          </p:nvPr>
        </p:nvSpPr>
        <p:spPr>
          <a:xfrm>
            <a:off x="457200" y="274638"/>
            <a:ext cx="8229600" cy="5851525"/>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3" name="Symbol zastępczy daty 2">
            <a:extLst>
              <a:ext uri="{FF2B5EF4-FFF2-40B4-BE49-F238E27FC236}">
                <a16:creationId xmlns:a16="http://schemas.microsoft.com/office/drawing/2014/main" id="{83F8DA3D-2BFF-9920-4FCC-5AC5077E78FA}"/>
              </a:ext>
            </a:extLst>
          </p:cNvPr>
          <p:cNvSpPr>
            <a:spLocks noGrp="1"/>
          </p:cNvSpPr>
          <p:nvPr>
            <p:ph type="dt" sz="half" idx="10"/>
          </p:nvPr>
        </p:nvSpPr>
        <p:spPr>
          <a:xfrm>
            <a:off x="457200" y="6245225"/>
            <a:ext cx="2133600" cy="476250"/>
          </a:xfrm>
        </p:spPr>
        <p:txBody>
          <a:bodyPr/>
          <a:lstStyle>
            <a:lvl1pPr>
              <a:defRPr/>
            </a:lvl1pPr>
          </a:lstStyle>
          <a:p>
            <a:endParaRPr lang="pl-PL" altLang="pl-PL"/>
          </a:p>
        </p:txBody>
      </p:sp>
      <p:sp>
        <p:nvSpPr>
          <p:cNvPr id="4" name="Symbol zastępczy stopki 3">
            <a:extLst>
              <a:ext uri="{FF2B5EF4-FFF2-40B4-BE49-F238E27FC236}">
                <a16:creationId xmlns:a16="http://schemas.microsoft.com/office/drawing/2014/main" id="{E29EBC81-3BDF-A2F2-2BF4-EB2F6FC651C5}"/>
              </a:ext>
            </a:extLst>
          </p:cNvPr>
          <p:cNvSpPr>
            <a:spLocks noGrp="1"/>
          </p:cNvSpPr>
          <p:nvPr>
            <p:ph type="ftr" sz="quarter" idx="11"/>
          </p:nvPr>
        </p:nvSpPr>
        <p:spPr>
          <a:xfrm>
            <a:off x="3124200" y="6245225"/>
            <a:ext cx="2895600" cy="476250"/>
          </a:xfrm>
        </p:spPr>
        <p:txBody>
          <a:bodyPr/>
          <a:lstStyle>
            <a:lvl1pPr>
              <a:defRPr/>
            </a:lvl1pPr>
          </a:lstStyle>
          <a:p>
            <a:endParaRPr lang="pl-PL" altLang="pl-PL"/>
          </a:p>
        </p:txBody>
      </p:sp>
      <p:sp>
        <p:nvSpPr>
          <p:cNvPr id="5" name="Symbol zastępczy numeru slajdu 4">
            <a:extLst>
              <a:ext uri="{FF2B5EF4-FFF2-40B4-BE49-F238E27FC236}">
                <a16:creationId xmlns:a16="http://schemas.microsoft.com/office/drawing/2014/main" id="{1E628F26-B89A-BDA5-FEA9-2A017217EA5F}"/>
              </a:ext>
            </a:extLst>
          </p:cNvPr>
          <p:cNvSpPr>
            <a:spLocks noGrp="1"/>
          </p:cNvSpPr>
          <p:nvPr>
            <p:ph type="sldNum" sz="quarter" idx="12"/>
          </p:nvPr>
        </p:nvSpPr>
        <p:spPr>
          <a:xfrm>
            <a:off x="6553200" y="6245225"/>
            <a:ext cx="2133600" cy="476250"/>
          </a:xfrm>
        </p:spPr>
        <p:txBody>
          <a:bodyPr/>
          <a:lstStyle>
            <a:lvl1pPr>
              <a:defRPr/>
            </a:lvl1pPr>
          </a:lstStyle>
          <a:p>
            <a:fld id="{050D016E-7EB0-4ED5-8791-3E276045C2F9}" type="slidenum">
              <a:rPr lang="pl-PL" altLang="pl-PL"/>
              <a:pPr/>
              <a:t>‹#›</a:t>
            </a:fld>
            <a:endParaRPr lang="pl-PL" altLang="pl-PL"/>
          </a:p>
        </p:txBody>
      </p:sp>
    </p:spTree>
    <p:extLst>
      <p:ext uri="{BB962C8B-B14F-4D97-AF65-F5344CB8AC3E}">
        <p14:creationId xmlns:p14="http://schemas.microsoft.com/office/powerpoint/2010/main" val="2224456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4315C8E-F95F-9251-4004-048FBFBAA7D1}"/>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08B88D91-B721-481D-AEE7-7416EE463152}"/>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A23153A4-CED6-FDD7-8AE8-A5E063198718}"/>
              </a:ext>
            </a:extLst>
          </p:cNvPr>
          <p:cNvSpPr>
            <a:spLocks noGrp="1"/>
          </p:cNvSpPr>
          <p:nvPr>
            <p:ph type="dt" sz="half" idx="10"/>
          </p:nvPr>
        </p:nvSpPr>
        <p:spPr/>
        <p:txBody>
          <a:bodyPr/>
          <a:lstStyle>
            <a:lvl1pPr>
              <a:defRPr/>
            </a:lvl1pPr>
          </a:lstStyle>
          <a:p>
            <a:endParaRPr lang="pl-PL" altLang="pl-PL"/>
          </a:p>
        </p:txBody>
      </p:sp>
      <p:sp>
        <p:nvSpPr>
          <p:cNvPr id="5" name="Symbol zastępczy stopki 4">
            <a:extLst>
              <a:ext uri="{FF2B5EF4-FFF2-40B4-BE49-F238E27FC236}">
                <a16:creationId xmlns:a16="http://schemas.microsoft.com/office/drawing/2014/main" id="{8D5F79FC-F3DC-CA70-E38F-8C9482A35C22}"/>
              </a:ext>
            </a:extLst>
          </p:cNvPr>
          <p:cNvSpPr>
            <a:spLocks noGrp="1"/>
          </p:cNvSpPr>
          <p:nvPr>
            <p:ph type="ftr" sz="quarter" idx="11"/>
          </p:nvPr>
        </p:nvSpPr>
        <p:spPr/>
        <p:txBody>
          <a:bodyPr/>
          <a:lstStyle>
            <a:lvl1pPr>
              <a:defRPr/>
            </a:lvl1pPr>
          </a:lstStyle>
          <a:p>
            <a:endParaRPr lang="pl-PL" altLang="pl-PL"/>
          </a:p>
        </p:txBody>
      </p:sp>
      <p:sp>
        <p:nvSpPr>
          <p:cNvPr id="6" name="Symbol zastępczy numeru slajdu 5">
            <a:extLst>
              <a:ext uri="{FF2B5EF4-FFF2-40B4-BE49-F238E27FC236}">
                <a16:creationId xmlns:a16="http://schemas.microsoft.com/office/drawing/2014/main" id="{C14DC313-44D7-CBEF-C8FD-C094A34AD95C}"/>
              </a:ext>
            </a:extLst>
          </p:cNvPr>
          <p:cNvSpPr>
            <a:spLocks noGrp="1"/>
          </p:cNvSpPr>
          <p:nvPr>
            <p:ph type="sldNum" sz="quarter" idx="12"/>
          </p:nvPr>
        </p:nvSpPr>
        <p:spPr/>
        <p:txBody>
          <a:bodyPr/>
          <a:lstStyle>
            <a:lvl1pPr>
              <a:defRPr/>
            </a:lvl1pPr>
          </a:lstStyle>
          <a:p>
            <a:fld id="{1850A450-2B9D-46C0-A9A1-AA8CB77B621C}" type="slidenum">
              <a:rPr lang="pl-PL" altLang="pl-PL"/>
              <a:pPr/>
              <a:t>‹#›</a:t>
            </a:fld>
            <a:endParaRPr lang="pl-PL" altLang="pl-PL"/>
          </a:p>
        </p:txBody>
      </p:sp>
    </p:spTree>
    <p:extLst>
      <p:ext uri="{BB962C8B-B14F-4D97-AF65-F5344CB8AC3E}">
        <p14:creationId xmlns:p14="http://schemas.microsoft.com/office/powerpoint/2010/main" val="2251214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795CC6B-0801-6686-BA6D-81622A4E0938}"/>
              </a:ext>
            </a:extLst>
          </p:cNvPr>
          <p:cNvSpPr>
            <a:spLocks noGrp="1"/>
          </p:cNvSpPr>
          <p:nvPr>
            <p:ph type="title"/>
          </p:nvPr>
        </p:nvSpPr>
        <p:spPr>
          <a:xfrm>
            <a:off x="623888" y="1709738"/>
            <a:ext cx="78867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92DE84DF-C793-44CC-0943-6BA15DCF2099}"/>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BE0A1EEB-C227-101B-63F8-6F2ABAF4B1F7}"/>
              </a:ext>
            </a:extLst>
          </p:cNvPr>
          <p:cNvSpPr>
            <a:spLocks noGrp="1"/>
          </p:cNvSpPr>
          <p:nvPr>
            <p:ph type="dt" sz="half" idx="10"/>
          </p:nvPr>
        </p:nvSpPr>
        <p:spPr/>
        <p:txBody>
          <a:bodyPr/>
          <a:lstStyle>
            <a:lvl1pPr>
              <a:defRPr/>
            </a:lvl1pPr>
          </a:lstStyle>
          <a:p>
            <a:endParaRPr lang="pl-PL" altLang="pl-PL"/>
          </a:p>
        </p:txBody>
      </p:sp>
      <p:sp>
        <p:nvSpPr>
          <p:cNvPr id="5" name="Symbol zastępczy stopki 4">
            <a:extLst>
              <a:ext uri="{FF2B5EF4-FFF2-40B4-BE49-F238E27FC236}">
                <a16:creationId xmlns:a16="http://schemas.microsoft.com/office/drawing/2014/main" id="{6DDC58E3-E467-EF2D-F008-49A009259F82}"/>
              </a:ext>
            </a:extLst>
          </p:cNvPr>
          <p:cNvSpPr>
            <a:spLocks noGrp="1"/>
          </p:cNvSpPr>
          <p:nvPr>
            <p:ph type="ftr" sz="quarter" idx="11"/>
          </p:nvPr>
        </p:nvSpPr>
        <p:spPr/>
        <p:txBody>
          <a:bodyPr/>
          <a:lstStyle>
            <a:lvl1pPr>
              <a:defRPr/>
            </a:lvl1pPr>
          </a:lstStyle>
          <a:p>
            <a:endParaRPr lang="pl-PL" altLang="pl-PL"/>
          </a:p>
        </p:txBody>
      </p:sp>
      <p:sp>
        <p:nvSpPr>
          <p:cNvPr id="6" name="Symbol zastępczy numeru slajdu 5">
            <a:extLst>
              <a:ext uri="{FF2B5EF4-FFF2-40B4-BE49-F238E27FC236}">
                <a16:creationId xmlns:a16="http://schemas.microsoft.com/office/drawing/2014/main" id="{BFF763B4-A33E-063D-C844-C245076EDBB7}"/>
              </a:ext>
            </a:extLst>
          </p:cNvPr>
          <p:cNvSpPr>
            <a:spLocks noGrp="1"/>
          </p:cNvSpPr>
          <p:nvPr>
            <p:ph type="sldNum" sz="quarter" idx="12"/>
          </p:nvPr>
        </p:nvSpPr>
        <p:spPr/>
        <p:txBody>
          <a:bodyPr/>
          <a:lstStyle>
            <a:lvl1pPr>
              <a:defRPr/>
            </a:lvl1pPr>
          </a:lstStyle>
          <a:p>
            <a:fld id="{B35A1B09-05AE-4D4E-9A01-7D723EFDE11A}" type="slidenum">
              <a:rPr lang="pl-PL" altLang="pl-PL"/>
              <a:pPr/>
              <a:t>‹#›</a:t>
            </a:fld>
            <a:endParaRPr lang="pl-PL" altLang="pl-PL"/>
          </a:p>
        </p:txBody>
      </p:sp>
    </p:spTree>
    <p:extLst>
      <p:ext uri="{BB962C8B-B14F-4D97-AF65-F5344CB8AC3E}">
        <p14:creationId xmlns:p14="http://schemas.microsoft.com/office/powerpoint/2010/main" val="280687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8EB08C5-79D4-F60A-AF3E-CCE6EB0B706B}"/>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79EAB89F-575E-2212-B2A4-0A0FD5AF6084}"/>
              </a:ext>
            </a:extLst>
          </p:cNvPr>
          <p:cNvSpPr>
            <a:spLocks noGrp="1"/>
          </p:cNvSpPr>
          <p:nvPr>
            <p:ph sz="half" idx="1"/>
          </p:nvPr>
        </p:nvSpPr>
        <p:spPr>
          <a:xfrm>
            <a:off x="457200" y="1600200"/>
            <a:ext cx="4038600" cy="4525963"/>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9122CF74-9D9B-2B64-39E7-67C9347C3110}"/>
              </a:ext>
            </a:extLst>
          </p:cNvPr>
          <p:cNvSpPr>
            <a:spLocks noGrp="1"/>
          </p:cNvSpPr>
          <p:nvPr>
            <p:ph sz="half" idx="2"/>
          </p:nvPr>
        </p:nvSpPr>
        <p:spPr>
          <a:xfrm>
            <a:off x="4648200" y="1600200"/>
            <a:ext cx="4038600" cy="4525963"/>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56F046FA-47D6-61D7-82F3-4847E77B2CBF}"/>
              </a:ext>
            </a:extLst>
          </p:cNvPr>
          <p:cNvSpPr>
            <a:spLocks noGrp="1"/>
          </p:cNvSpPr>
          <p:nvPr>
            <p:ph type="dt" sz="half" idx="10"/>
          </p:nvPr>
        </p:nvSpPr>
        <p:spPr/>
        <p:txBody>
          <a:bodyPr/>
          <a:lstStyle>
            <a:lvl1pPr>
              <a:defRPr/>
            </a:lvl1pPr>
          </a:lstStyle>
          <a:p>
            <a:endParaRPr lang="pl-PL" altLang="pl-PL"/>
          </a:p>
        </p:txBody>
      </p:sp>
      <p:sp>
        <p:nvSpPr>
          <p:cNvPr id="6" name="Symbol zastępczy stopki 5">
            <a:extLst>
              <a:ext uri="{FF2B5EF4-FFF2-40B4-BE49-F238E27FC236}">
                <a16:creationId xmlns:a16="http://schemas.microsoft.com/office/drawing/2014/main" id="{56F52B68-1E4E-B1DC-EEDC-6A3CF5BE6D09}"/>
              </a:ext>
            </a:extLst>
          </p:cNvPr>
          <p:cNvSpPr>
            <a:spLocks noGrp="1"/>
          </p:cNvSpPr>
          <p:nvPr>
            <p:ph type="ftr" sz="quarter" idx="11"/>
          </p:nvPr>
        </p:nvSpPr>
        <p:spPr/>
        <p:txBody>
          <a:bodyPr/>
          <a:lstStyle>
            <a:lvl1pPr>
              <a:defRPr/>
            </a:lvl1pPr>
          </a:lstStyle>
          <a:p>
            <a:endParaRPr lang="pl-PL" altLang="pl-PL"/>
          </a:p>
        </p:txBody>
      </p:sp>
      <p:sp>
        <p:nvSpPr>
          <p:cNvPr id="7" name="Symbol zastępczy numeru slajdu 6">
            <a:extLst>
              <a:ext uri="{FF2B5EF4-FFF2-40B4-BE49-F238E27FC236}">
                <a16:creationId xmlns:a16="http://schemas.microsoft.com/office/drawing/2014/main" id="{F9699ACA-0A23-06DB-694D-155B459AE91E}"/>
              </a:ext>
            </a:extLst>
          </p:cNvPr>
          <p:cNvSpPr>
            <a:spLocks noGrp="1"/>
          </p:cNvSpPr>
          <p:nvPr>
            <p:ph type="sldNum" sz="quarter" idx="12"/>
          </p:nvPr>
        </p:nvSpPr>
        <p:spPr/>
        <p:txBody>
          <a:bodyPr/>
          <a:lstStyle>
            <a:lvl1pPr>
              <a:defRPr/>
            </a:lvl1pPr>
          </a:lstStyle>
          <a:p>
            <a:fld id="{80E471CE-EFFE-41E2-B770-B30B63DE9CB1}" type="slidenum">
              <a:rPr lang="pl-PL" altLang="pl-PL"/>
              <a:pPr/>
              <a:t>‹#›</a:t>
            </a:fld>
            <a:endParaRPr lang="pl-PL" altLang="pl-PL"/>
          </a:p>
        </p:txBody>
      </p:sp>
    </p:spTree>
    <p:extLst>
      <p:ext uri="{BB962C8B-B14F-4D97-AF65-F5344CB8AC3E}">
        <p14:creationId xmlns:p14="http://schemas.microsoft.com/office/powerpoint/2010/main" val="4020091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5BD2F8F-F4B8-7B86-51F9-CFFCA404054F}"/>
              </a:ext>
            </a:extLst>
          </p:cNvPr>
          <p:cNvSpPr>
            <a:spLocks noGrp="1"/>
          </p:cNvSpPr>
          <p:nvPr>
            <p:ph type="title"/>
          </p:nvPr>
        </p:nvSpPr>
        <p:spPr>
          <a:xfrm>
            <a:off x="630238" y="365125"/>
            <a:ext cx="78867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C7BA825F-75B6-057E-205A-DD10FF12829E}"/>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0B32EA83-80D5-2713-390B-8C745780D39F}"/>
              </a:ext>
            </a:extLst>
          </p:cNvPr>
          <p:cNvSpPr>
            <a:spLocks noGrp="1"/>
          </p:cNvSpPr>
          <p:nvPr>
            <p:ph sz="half" idx="2"/>
          </p:nvPr>
        </p:nvSpPr>
        <p:spPr>
          <a:xfrm>
            <a:off x="630238" y="2505075"/>
            <a:ext cx="386873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FF9A7F94-C454-FB28-5138-0DAFC807D535}"/>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A2AA8D8A-AD78-8B54-6910-B2B1F4A42634}"/>
              </a:ext>
            </a:extLst>
          </p:cNvPr>
          <p:cNvSpPr>
            <a:spLocks noGrp="1"/>
          </p:cNvSpPr>
          <p:nvPr>
            <p:ph sz="quarter" idx="4"/>
          </p:nvPr>
        </p:nvSpPr>
        <p:spPr>
          <a:xfrm>
            <a:off x="4629150" y="2505075"/>
            <a:ext cx="38877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F5C6F8D6-8391-2DED-9F85-040CB8AAA6D0}"/>
              </a:ext>
            </a:extLst>
          </p:cNvPr>
          <p:cNvSpPr>
            <a:spLocks noGrp="1"/>
          </p:cNvSpPr>
          <p:nvPr>
            <p:ph type="dt" sz="half" idx="10"/>
          </p:nvPr>
        </p:nvSpPr>
        <p:spPr/>
        <p:txBody>
          <a:bodyPr/>
          <a:lstStyle>
            <a:lvl1pPr>
              <a:defRPr/>
            </a:lvl1pPr>
          </a:lstStyle>
          <a:p>
            <a:endParaRPr lang="pl-PL" altLang="pl-PL"/>
          </a:p>
        </p:txBody>
      </p:sp>
      <p:sp>
        <p:nvSpPr>
          <p:cNvPr id="8" name="Symbol zastępczy stopki 7">
            <a:extLst>
              <a:ext uri="{FF2B5EF4-FFF2-40B4-BE49-F238E27FC236}">
                <a16:creationId xmlns:a16="http://schemas.microsoft.com/office/drawing/2014/main" id="{A1D3D3D7-E97A-3222-0E02-DF9097F89C98}"/>
              </a:ext>
            </a:extLst>
          </p:cNvPr>
          <p:cNvSpPr>
            <a:spLocks noGrp="1"/>
          </p:cNvSpPr>
          <p:nvPr>
            <p:ph type="ftr" sz="quarter" idx="11"/>
          </p:nvPr>
        </p:nvSpPr>
        <p:spPr/>
        <p:txBody>
          <a:bodyPr/>
          <a:lstStyle>
            <a:lvl1pPr>
              <a:defRPr/>
            </a:lvl1pPr>
          </a:lstStyle>
          <a:p>
            <a:endParaRPr lang="pl-PL" altLang="pl-PL"/>
          </a:p>
        </p:txBody>
      </p:sp>
      <p:sp>
        <p:nvSpPr>
          <p:cNvPr id="9" name="Symbol zastępczy numeru slajdu 8">
            <a:extLst>
              <a:ext uri="{FF2B5EF4-FFF2-40B4-BE49-F238E27FC236}">
                <a16:creationId xmlns:a16="http://schemas.microsoft.com/office/drawing/2014/main" id="{4A5F189E-ED1B-50F6-CA68-04FD48AF4960}"/>
              </a:ext>
            </a:extLst>
          </p:cNvPr>
          <p:cNvSpPr>
            <a:spLocks noGrp="1"/>
          </p:cNvSpPr>
          <p:nvPr>
            <p:ph type="sldNum" sz="quarter" idx="12"/>
          </p:nvPr>
        </p:nvSpPr>
        <p:spPr/>
        <p:txBody>
          <a:bodyPr/>
          <a:lstStyle>
            <a:lvl1pPr>
              <a:defRPr/>
            </a:lvl1pPr>
          </a:lstStyle>
          <a:p>
            <a:fld id="{B946B0B9-12D3-4FA6-95A2-4F7062AC4684}" type="slidenum">
              <a:rPr lang="pl-PL" altLang="pl-PL"/>
              <a:pPr/>
              <a:t>‹#›</a:t>
            </a:fld>
            <a:endParaRPr lang="pl-PL" altLang="pl-PL"/>
          </a:p>
        </p:txBody>
      </p:sp>
    </p:spTree>
    <p:extLst>
      <p:ext uri="{BB962C8B-B14F-4D97-AF65-F5344CB8AC3E}">
        <p14:creationId xmlns:p14="http://schemas.microsoft.com/office/powerpoint/2010/main" val="1067010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2364FB1-7C25-4F07-8C81-C96D049CCFAC}"/>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D4DEE181-54EB-1F7A-034B-9278F4D40E15}"/>
              </a:ext>
            </a:extLst>
          </p:cNvPr>
          <p:cNvSpPr>
            <a:spLocks noGrp="1"/>
          </p:cNvSpPr>
          <p:nvPr>
            <p:ph type="dt" sz="half" idx="10"/>
          </p:nvPr>
        </p:nvSpPr>
        <p:spPr/>
        <p:txBody>
          <a:bodyPr/>
          <a:lstStyle>
            <a:lvl1pPr>
              <a:defRPr/>
            </a:lvl1pPr>
          </a:lstStyle>
          <a:p>
            <a:endParaRPr lang="pl-PL" altLang="pl-PL"/>
          </a:p>
        </p:txBody>
      </p:sp>
      <p:sp>
        <p:nvSpPr>
          <p:cNvPr id="4" name="Symbol zastępczy stopki 3">
            <a:extLst>
              <a:ext uri="{FF2B5EF4-FFF2-40B4-BE49-F238E27FC236}">
                <a16:creationId xmlns:a16="http://schemas.microsoft.com/office/drawing/2014/main" id="{B440CC09-30D4-0233-F4F6-DAC3179165BE}"/>
              </a:ext>
            </a:extLst>
          </p:cNvPr>
          <p:cNvSpPr>
            <a:spLocks noGrp="1"/>
          </p:cNvSpPr>
          <p:nvPr>
            <p:ph type="ftr" sz="quarter" idx="11"/>
          </p:nvPr>
        </p:nvSpPr>
        <p:spPr/>
        <p:txBody>
          <a:bodyPr/>
          <a:lstStyle>
            <a:lvl1pPr>
              <a:defRPr/>
            </a:lvl1pPr>
          </a:lstStyle>
          <a:p>
            <a:endParaRPr lang="pl-PL" altLang="pl-PL"/>
          </a:p>
        </p:txBody>
      </p:sp>
      <p:sp>
        <p:nvSpPr>
          <p:cNvPr id="5" name="Symbol zastępczy numeru slajdu 4">
            <a:extLst>
              <a:ext uri="{FF2B5EF4-FFF2-40B4-BE49-F238E27FC236}">
                <a16:creationId xmlns:a16="http://schemas.microsoft.com/office/drawing/2014/main" id="{DA7D0A7E-B1D8-38B0-4AC5-B89CBB1C0D1D}"/>
              </a:ext>
            </a:extLst>
          </p:cNvPr>
          <p:cNvSpPr>
            <a:spLocks noGrp="1"/>
          </p:cNvSpPr>
          <p:nvPr>
            <p:ph type="sldNum" sz="quarter" idx="12"/>
          </p:nvPr>
        </p:nvSpPr>
        <p:spPr/>
        <p:txBody>
          <a:bodyPr/>
          <a:lstStyle>
            <a:lvl1pPr>
              <a:defRPr/>
            </a:lvl1pPr>
          </a:lstStyle>
          <a:p>
            <a:fld id="{F55178F6-BF7F-4B94-BC94-8BCC35F9F5E9}" type="slidenum">
              <a:rPr lang="pl-PL" altLang="pl-PL"/>
              <a:pPr/>
              <a:t>‹#›</a:t>
            </a:fld>
            <a:endParaRPr lang="pl-PL" altLang="pl-PL"/>
          </a:p>
        </p:txBody>
      </p:sp>
    </p:spTree>
    <p:extLst>
      <p:ext uri="{BB962C8B-B14F-4D97-AF65-F5344CB8AC3E}">
        <p14:creationId xmlns:p14="http://schemas.microsoft.com/office/powerpoint/2010/main" val="332013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696E787F-4A0F-EC9C-60E7-49738BD1635C}"/>
              </a:ext>
            </a:extLst>
          </p:cNvPr>
          <p:cNvSpPr>
            <a:spLocks noGrp="1"/>
          </p:cNvSpPr>
          <p:nvPr>
            <p:ph type="dt" sz="half" idx="10"/>
          </p:nvPr>
        </p:nvSpPr>
        <p:spPr/>
        <p:txBody>
          <a:bodyPr/>
          <a:lstStyle>
            <a:lvl1pPr>
              <a:defRPr/>
            </a:lvl1pPr>
          </a:lstStyle>
          <a:p>
            <a:endParaRPr lang="pl-PL" altLang="pl-PL"/>
          </a:p>
        </p:txBody>
      </p:sp>
      <p:sp>
        <p:nvSpPr>
          <p:cNvPr id="3" name="Symbol zastępczy stopki 2">
            <a:extLst>
              <a:ext uri="{FF2B5EF4-FFF2-40B4-BE49-F238E27FC236}">
                <a16:creationId xmlns:a16="http://schemas.microsoft.com/office/drawing/2014/main" id="{18D01970-DE09-593B-F022-36982E41CE73}"/>
              </a:ext>
            </a:extLst>
          </p:cNvPr>
          <p:cNvSpPr>
            <a:spLocks noGrp="1"/>
          </p:cNvSpPr>
          <p:nvPr>
            <p:ph type="ftr" sz="quarter" idx="11"/>
          </p:nvPr>
        </p:nvSpPr>
        <p:spPr/>
        <p:txBody>
          <a:bodyPr/>
          <a:lstStyle>
            <a:lvl1pPr>
              <a:defRPr/>
            </a:lvl1pPr>
          </a:lstStyle>
          <a:p>
            <a:endParaRPr lang="pl-PL" altLang="pl-PL"/>
          </a:p>
        </p:txBody>
      </p:sp>
      <p:sp>
        <p:nvSpPr>
          <p:cNvPr id="4" name="Symbol zastępczy numeru slajdu 3">
            <a:extLst>
              <a:ext uri="{FF2B5EF4-FFF2-40B4-BE49-F238E27FC236}">
                <a16:creationId xmlns:a16="http://schemas.microsoft.com/office/drawing/2014/main" id="{040E81CA-6B2F-664F-38AD-7A60F8AF6917}"/>
              </a:ext>
            </a:extLst>
          </p:cNvPr>
          <p:cNvSpPr>
            <a:spLocks noGrp="1"/>
          </p:cNvSpPr>
          <p:nvPr>
            <p:ph type="sldNum" sz="quarter" idx="12"/>
          </p:nvPr>
        </p:nvSpPr>
        <p:spPr/>
        <p:txBody>
          <a:bodyPr/>
          <a:lstStyle>
            <a:lvl1pPr>
              <a:defRPr/>
            </a:lvl1pPr>
          </a:lstStyle>
          <a:p>
            <a:fld id="{930711B0-8E2D-4BCF-A3EA-367E993EE164}" type="slidenum">
              <a:rPr lang="pl-PL" altLang="pl-PL"/>
              <a:pPr/>
              <a:t>‹#›</a:t>
            </a:fld>
            <a:endParaRPr lang="pl-PL" altLang="pl-PL"/>
          </a:p>
        </p:txBody>
      </p:sp>
    </p:spTree>
    <p:extLst>
      <p:ext uri="{BB962C8B-B14F-4D97-AF65-F5344CB8AC3E}">
        <p14:creationId xmlns:p14="http://schemas.microsoft.com/office/powerpoint/2010/main" val="293106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04E21E0-6CC9-189C-AF3E-44B1DE714B5C}"/>
              </a:ext>
            </a:extLst>
          </p:cNvPr>
          <p:cNvSpPr>
            <a:spLocks noGrp="1"/>
          </p:cNvSpPr>
          <p:nvPr>
            <p:ph type="title"/>
          </p:nvPr>
        </p:nvSpPr>
        <p:spPr>
          <a:xfrm>
            <a:off x="630238" y="457200"/>
            <a:ext cx="2949575"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C4D723DE-029C-58EF-3204-E934DBF0C16A}"/>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1C2E29BE-B44E-81F2-CF86-4AFDFC2F527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162F10A6-F893-7E81-D304-95CAECF916D6}"/>
              </a:ext>
            </a:extLst>
          </p:cNvPr>
          <p:cNvSpPr>
            <a:spLocks noGrp="1"/>
          </p:cNvSpPr>
          <p:nvPr>
            <p:ph type="dt" sz="half" idx="10"/>
          </p:nvPr>
        </p:nvSpPr>
        <p:spPr/>
        <p:txBody>
          <a:bodyPr/>
          <a:lstStyle>
            <a:lvl1pPr>
              <a:defRPr/>
            </a:lvl1pPr>
          </a:lstStyle>
          <a:p>
            <a:endParaRPr lang="pl-PL" altLang="pl-PL"/>
          </a:p>
        </p:txBody>
      </p:sp>
      <p:sp>
        <p:nvSpPr>
          <p:cNvPr id="6" name="Symbol zastępczy stopki 5">
            <a:extLst>
              <a:ext uri="{FF2B5EF4-FFF2-40B4-BE49-F238E27FC236}">
                <a16:creationId xmlns:a16="http://schemas.microsoft.com/office/drawing/2014/main" id="{2603CE4C-7E63-DF18-1872-60E9D03DC8D3}"/>
              </a:ext>
            </a:extLst>
          </p:cNvPr>
          <p:cNvSpPr>
            <a:spLocks noGrp="1"/>
          </p:cNvSpPr>
          <p:nvPr>
            <p:ph type="ftr" sz="quarter" idx="11"/>
          </p:nvPr>
        </p:nvSpPr>
        <p:spPr/>
        <p:txBody>
          <a:bodyPr/>
          <a:lstStyle>
            <a:lvl1pPr>
              <a:defRPr/>
            </a:lvl1pPr>
          </a:lstStyle>
          <a:p>
            <a:endParaRPr lang="pl-PL" altLang="pl-PL"/>
          </a:p>
        </p:txBody>
      </p:sp>
      <p:sp>
        <p:nvSpPr>
          <p:cNvPr id="7" name="Symbol zastępczy numeru slajdu 6">
            <a:extLst>
              <a:ext uri="{FF2B5EF4-FFF2-40B4-BE49-F238E27FC236}">
                <a16:creationId xmlns:a16="http://schemas.microsoft.com/office/drawing/2014/main" id="{EEFC8AEE-72DE-CAE9-3887-131909EEC06A}"/>
              </a:ext>
            </a:extLst>
          </p:cNvPr>
          <p:cNvSpPr>
            <a:spLocks noGrp="1"/>
          </p:cNvSpPr>
          <p:nvPr>
            <p:ph type="sldNum" sz="quarter" idx="12"/>
          </p:nvPr>
        </p:nvSpPr>
        <p:spPr/>
        <p:txBody>
          <a:bodyPr/>
          <a:lstStyle>
            <a:lvl1pPr>
              <a:defRPr/>
            </a:lvl1pPr>
          </a:lstStyle>
          <a:p>
            <a:fld id="{FB496618-02C8-451C-9BB1-A1F4B3093CB0}" type="slidenum">
              <a:rPr lang="pl-PL" altLang="pl-PL"/>
              <a:pPr/>
              <a:t>‹#›</a:t>
            </a:fld>
            <a:endParaRPr lang="pl-PL" altLang="pl-PL"/>
          </a:p>
        </p:txBody>
      </p:sp>
    </p:spTree>
    <p:extLst>
      <p:ext uri="{BB962C8B-B14F-4D97-AF65-F5344CB8AC3E}">
        <p14:creationId xmlns:p14="http://schemas.microsoft.com/office/powerpoint/2010/main" val="2840508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529A3A6-7CFB-64AA-B85A-000E3F397CAF}"/>
              </a:ext>
            </a:extLst>
          </p:cNvPr>
          <p:cNvSpPr>
            <a:spLocks noGrp="1"/>
          </p:cNvSpPr>
          <p:nvPr>
            <p:ph type="title"/>
          </p:nvPr>
        </p:nvSpPr>
        <p:spPr>
          <a:xfrm>
            <a:off x="630238" y="457200"/>
            <a:ext cx="2949575"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E6912A4D-C55B-CD73-71B5-D57FEF2B98BC}"/>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p>
        </p:txBody>
      </p:sp>
      <p:sp>
        <p:nvSpPr>
          <p:cNvPr id="4" name="Symbol zastępczy tekstu 3">
            <a:extLst>
              <a:ext uri="{FF2B5EF4-FFF2-40B4-BE49-F238E27FC236}">
                <a16:creationId xmlns:a16="http://schemas.microsoft.com/office/drawing/2014/main" id="{0BDE9EF0-DBF7-0F50-017E-07B057B07AE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D10A78D2-40E2-6BC6-4058-D6B95EFA05B6}"/>
              </a:ext>
            </a:extLst>
          </p:cNvPr>
          <p:cNvSpPr>
            <a:spLocks noGrp="1"/>
          </p:cNvSpPr>
          <p:nvPr>
            <p:ph type="dt" sz="half" idx="10"/>
          </p:nvPr>
        </p:nvSpPr>
        <p:spPr/>
        <p:txBody>
          <a:bodyPr/>
          <a:lstStyle>
            <a:lvl1pPr>
              <a:defRPr/>
            </a:lvl1pPr>
          </a:lstStyle>
          <a:p>
            <a:endParaRPr lang="pl-PL" altLang="pl-PL"/>
          </a:p>
        </p:txBody>
      </p:sp>
      <p:sp>
        <p:nvSpPr>
          <p:cNvPr id="6" name="Symbol zastępczy stopki 5">
            <a:extLst>
              <a:ext uri="{FF2B5EF4-FFF2-40B4-BE49-F238E27FC236}">
                <a16:creationId xmlns:a16="http://schemas.microsoft.com/office/drawing/2014/main" id="{7A41234F-2181-B840-C0E9-C03FAE702D12}"/>
              </a:ext>
            </a:extLst>
          </p:cNvPr>
          <p:cNvSpPr>
            <a:spLocks noGrp="1"/>
          </p:cNvSpPr>
          <p:nvPr>
            <p:ph type="ftr" sz="quarter" idx="11"/>
          </p:nvPr>
        </p:nvSpPr>
        <p:spPr/>
        <p:txBody>
          <a:bodyPr/>
          <a:lstStyle>
            <a:lvl1pPr>
              <a:defRPr/>
            </a:lvl1pPr>
          </a:lstStyle>
          <a:p>
            <a:endParaRPr lang="pl-PL" altLang="pl-PL"/>
          </a:p>
        </p:txBody>
      </p:sp>
      <p:sp>
        <p:nvSpPr>
          <p:cNvPr id="7" name="Symbol zastępczy numeru slajdu 6">
            <a:extLst>
              <a:ext uri="{FF2B5EF4-FFF2-40B4-BE49-F238E27FC236}">
                <a16:creationId xmlns:a16="http://schemas.microsoft.com/office/drawing/2014/main" id="{06BD799C-8742-64F6-AF8B-29167860CEBA}"/>
              </a:ext>
            </a:extLst>
          </p:cNvPr>
          <p:cNvSpPr>
            <a:spLocks noGrp="1"/>
          </p:cNvSpPr>
          <p:nvPr>
            <p:ph type="sldNum" sz="quarter" idx="12"/>
          </p:nvPr>
        </p:nvSpPr>
        <p:spPr/>
        <p:txBody>
          <a:bodyPr/>
          <a:lstStyle>
            <a:lvl1pPr>
              <a:defRPr/>
            </a:lvl1pPr>
          </a:lstStyle>
          <a:p>
            <a:fld id="{08D888DC-FE43-4C39-9F28-02655ADF8696}" type="slidenum">
              <a:rPr lang="pl-PL" altLang="pl-PL"/>
              <a:pPr/>
              <a:t>‹#›</a:t>
            </a:fld>
            <a:endParaRPr lang="pl-PL" altLang="pl-PL"/>
          </a:p>
        </p:txBody>
      </p:sp>
    </p:spTree>
    <p:extLst>
      <p:ext uri="{BB962C8B-B14F-4D97-AF65-F5344CB8AC3E}">
        <p14:creationId xmlns:p14="http://schemas.microsoft.com/office/powerpoint/2010/main" val="2140677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760A038-B941-963A-9B3B-F78091947931}"/>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pl-PL" altLang="pl-PL"/>
              <a:t>Kliknij, aby edytować styl wzorca tytułu</a:t>
            </a:r>
          </a:p>
        </p:txBody>
      </p:sp>
      <p:sp>
        <p:nvSpPr>
          <p:cNvPr id="1027" name="Rectangle 3">
            <a:extLst>
              <a:ext uri="{FF2B5EF4-FFF2-40B4-BE49-F238E27FC236}">
                <a16:creationId xmlns:a16="http://schemas.microsoft.com/office/drawing/2014/main" id="{7651806F-7C7C-EB8F-39E7-3D94810CA98A}"/>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pl-PL" altLang="pl-PL"/>
              <a:t>Kliknij, aby edytować style wzorca tekstu</a:t>
            </a:r>
          </a:p>
          <a:p>
            <a:pPr lvl="1"/>
            <a:r>
              <a:rPr lang="pl-PL" altLang="pl-PL"/>
              <a:t>Drugi poziom</a:t>
            </a:r>
          </a:p>
          <a:p>
            <a:pPr lvl="2"/>
            <a:r>
              <a:rPr lang="pl-PL" altLang="pl-PL"/>
              <a:t>Trzeci poziom</a:t>
            </a:r>
          </a:p>
          <a:p>
            <a:pPr lvl="3"/>
            <a:r>
              <a:rPr lang="pl-PL" altLang="pl-PL"/>
              <a:t>Czwarty poziom</a:t>
            </a:r>
          </a:p>
          <a:p>
            <a:pPr lvl="4"/>
            <a:r>
              <a:rPr lang="pl-PL" altLang="pl-PL"/>
              <a:t>Piąty poziom</a:t>
            </a:r>
          </a:p>
        </p:txBody>
      </p:sp>
      <p:sp>
        <p:nvSpPr>
          <p:cNvPr id="1028" name="Rectangle 4">
            <a:extLst>
              <a:ext uri="{FF2B5EF4-FFF2-40B4-BE49-F238E27FC236}">
                <a16:creationId xmlns:a16="http://schemas.microsoft.com/office/drawing/2014/main" id="{B8832DA6-A868-EA28-5120-C5F8B5C78ECC}"/>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pl-PL" altLang="pl-PL"/>
          </a:p>
        </p:txBody>
      </p:sp>
      <p:sp>
        <p:nvSpPr>
          <p:cNvPr id="1029" name="Rectangle 5">
            <a:extLst>
              <a:ext uri="{FF2B5EF4-FFF2-40B4-BE49-F238E27FC236}">
                <a16:creationId xmlns:a16="http://schemas.microsoft.com/office/drawing/2014/main" id="{79B34877-9760-9E63-9465-9090430A8C5C}"/>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pl-PL" altLang="pl-PL"/>
          </a:p>
        </p:txBody>
      </p:sp>
      <p:sp>
        <p:nvSpPr>
          <p:cNvPr id="1030" name="Rectangle 6">
            <a:extLst>
              <a:ext uri="{FF2B5EF4-FFF2-40B4-BE49-F238E27FC236}">
                <a16:creationId xmlns:a16="http://schemas.microsoft.com/office/drawing/2014/main" id="{5ED1104E-70EA-0746-5A6E-DF3AA3BAD156}"/>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AE6862B0-9F60-4993-A81D-5B901151DC94}" type="slidenum">
              <a:rPr lang="pl-PL" altLang="pl-PL"/>
              <a:pPr/>
              <a:t>‹#›</a:t>
            </a:fld>
            <a:endParaRPr lang="pl-PL" alt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12.xml"/><Relationship Id="rId4" Type="http://schemas.openxmlformats.org/officeDocument/2006/relationships/hyperlink" Target="https://doaj.org/"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hyperlink" Target="https://navoica.pl/courses/course-v1:UniwersytetWarszawski+RDM_03+2023_01/about" TargetMode="External"/><Relationship Id="rId2" Type="http://schemas.openxmlformats.org/officeDocument/2006/relationships/image" Target="../media/image2.jpeg"/><Relationship Id="rId1" Type="http://schemas.openxmlformats.org/officeDocument/2006/relationships/slideLayout" Target="../slideLayouts/slideLayout12.xml"/><Relationship Id="rId4" Type="http://schemas.openxmlformats.org/officeDocument/2006/relationships/hyperlink" Target="https://navoica.pl/courses/course-v1:UniwersytetWarszawski+RDM_04+2023_01/about"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bn.icm.edu.pl/" TargetMode="External"/><Relationship Id="rId2" Type="http://schemas.openxmlformats.org/officeDocument/2006/relationships/image" Target="../media/image2.jpeg"/><Relationship Id="rId1" Type="http://schemas.openxmlformats.org/officeDocument/2006/relationships/slideLayout" Target="../slideLayouts/slideLayout12.xml"/><Relationship Id="rId4" Type="http://schemas.openxmlformats.org/officeDocument/2006/relationships/hyperlink" Target="https://wbn.icm.edu.pl/publikowanie-otwarte/"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vls.icm.edu.pl/zasady/2023/Elsevier/czasopisma_elsevier2023_oa.xlsx" TargetMode="External"/><Relationship Id="rId2" Type="http://schemas.openxmlformats.org/officeDocument/2006/relationships/image" Target="../media/image2.jpeg"/><Relationship Id="rId1" Type="http://schemas.openxmlformats.org/officeDocument/2006/relationships/slideLayout" Target="../slideLayouts/slideLayout12.xml"/><Relationship Id="rId4" Type="http://schemas.openxmlformats.org/officeDocument/2006/relationships/hyperlink" Target="https://vls.icm.edu.pl/zasady/2023/Elsevier/czasopisma_elsevier2023_oa_ue_poznan_extra.xlsx"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hyperlink" Target="https://wbn.icm.edu.pl/publikowanie-otwarte/#elsevier_oa" TargetMode="External"/><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hyperlink" Target="https://vls.icm.edu.pl/zasady/2023/Springer/Springer_Publishing_List2023_05082023.xlsx" TargetMode="External"/><Relationship Id="rId2" Type="http://schemas.openxmlformats.org/officeDocument/2006/relationships/image" Target="../media/image2.jpeg"/><Relationship Id="rId1" Type="http://schemas.openxmlformats.org/officeDocument/2006/relationships/slideLayout" Target="../slideLayouts/slideLayout12.xml"/><Relationship Id="rId4" Type="http://schemas.openxmlformats.org/officeDocument/2006/relationships/hyperlink" Target="https://wbn.icm.edu.pl/publikowanie-otwarte/#springer_oa"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bn.icm.edu.pl/publikowanie-otwarte/#science_oa" TargetMode="External"/><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hyperlink" Target="https://www.cambridge.org/core/services/open-access-policies/waivers-discounts" TargetMode="External"/><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hyperlink" Target="https://arianta.pl/" TargetMode="External"/><Relationship Id="rId2" Type="http://schemas.openxmlformats.org/officeDocument/2006/relationships/image" Target="../media/image2.jpeg"/><Relationship Id="rId1" Type="http://schemas.openxmlformats.org/officeDocument/2006/relationships/slideLayout" Target="../slideLayouts/slideLayout12.xml"/><Relationship Id="rId4" Type="http://schemas.openxmlformats.org/officeDocument/2006/relationships/hyperlink" Target="https://www.sherpa.ac.uk/rome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6" name="Picture 8">
            <a:extLst>
              <a:ext uri="{FF2B5EF4-FFF2-40B4-BE49-F238E27FC236}">
                <a16:creationId xmlns:a16="http://schemas.microsoft.com/office/drawing/2014/main" id="{C7694CC4-C7DB-0944-E490-66BCAEFF9D7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3035300"/>
          </a:xfrm>
          <a:prstGeom prst="rect">
            <a:avLst/>
          </a:prstGeom>
          <a:noFill/>
          <a:extLst>
            <a:ext uri="{909E8E84-426E-40DD-AFC4-6F175D3DCCD1}">
              <a14:hiddenFill xmlns:a14="http://schemas.microsoft.com/office/drawing/2010/main">
                <a:solidFill>
                  <a:srgbClr val="FFFFFF"/>
                </a:solidFill>
              </a14:hiddenFill>
            </a:ext>
          </a:extLst>
        </p:spPr>
      </p:pic>
      <p:sp>
        <p:nvSpPr>
          <p:cNvPr id="2050" name="Rectangle 2">
            <a:extLst>
              <a:ext uri="{FF2B5EF4-FFF2-40B4-BE49-F238E27FC236}">
                <a16:creationId xmlns:a16="http://schemas.microsoft.com/office/drawing/2014/main" id="{3C9B9784-F3C1-B0DC-76AA-21F4EDB059B0}"/>
              </a:ext>
            </a:extLst>
          </p:cNvPr>
          <p:cNvSpPr>
            <a:spLocks noGrp="1" noChangeArrowheads="1"/>
          </p:cNvSpPr>
          <p:nvPr>
            <p:ph type="ctrTitle"/>
          </p:nvPr>
        </p:nvSpPr>
        <p:spPr>
          <a:xfrm>
            <a:off x="3492500" y="3035299"/>
            <a:ext cx="5254625" cy="3035300"/>
          </a:xfrm>
        </p:spPr>
        <p:txBody>
          <a:bodyPr anchor="ctr"/>
          <a:lstStyle/>
          <a:p>
            <a:pPr algn="l"/>
            <a:r>
              <a:rPr lang="en-US" altLang="pl-PL" sz="2500" b="1" dirty="0">
                <a:solidFill>
                  <a:srgbClr val="333333"/>
                </a:solidFill>
              </a:rPr>
              <a:t>Open publishing - current offerings for </a:t>
            </a:r>
            <a:r>
              <a:rPr lang="pl-PL" altLang="pl-PL" sz="2500" b="1" dirty="0">
                <a:solidFill>
                  <a:srgbClr val="333333"/>
                </a:solidFill>
              </a:rPr>
              <a:t>P</a:t>
            </a:r>
            <a:r>
              <a:rPr lang="en-US" altLang="pl-PL" sz="2500" b="1" dirty="0">
                <a:solidFill>
                  <a:srgbClr val="333333"/>
                </a:solidFill>
              </a:rPr>
              <a:t>UE</a:t>
            </a:r>
            <a:r>
              <a:rPr lang="pl-PL" altLang="pl-PL" sz="2500" b="1" dirty="0">
                <a:solidFill>
                  <a:srgbClr val="333333"/>
                </a:solidFill>
              </a:rPr>
              <a:t>B</a:t>
            </a:r>
            <a:r>
              <a:rPr lang="en-US" altLang="pl-PL" sz="2500" b="1" dirty="0">
                <a:solidFill>
                  <a:srgbClr val="333333"/>
                </a:solidFill>
              </a:rPr>
              <a:t>, useful search </a:t>
            </a:r>
            <a:r>
              <a:rPr lang="pl-PL" altLang="pl-PL" sz="2500" b="1" dirty="0" err="1">
                <a:solidFill>
                  <a:srgbClr val="333333"/>
                </a:solidFill>
              </a:rPr>
              <a:t>tools</a:t>
            </a:r>
            <a:r>
              <a:rPr lang="en-US" altLang="pl-PL" sz="2500" b="1" dirty="0">
                <a:solidFill>
                  <a:srgbClr val="333333"/>
                </a:solidFill>
              </a:rPr>
              <a:t> </a:t>
            </a:r>
            <a:br>
              <a:rPr lang="pl-PL" altLang="pl-PL" sz="1800" b="1" dirty="0">
                <a:solidFill>
                  <a:srgbClr val="333333"/>
                </a:solidFill>
              </a:rPr>
            </a:br>
            <a:br>
              <a:rPr lang="pl-PL" altLang="pl-PL" sz="1800" b="1" dirty="0">
                <a:solidFill>
                  <a:srgbClr val="333333"/>
                </a:solidFill>
              </a:rPr>
            </a:br>
            <a:br>
              <a:rPr lang="pl-PL" altLang="pl-PL" sz="1800" b="1" dirty="0">
                <a:solidFill>
                  <a:srgbClr val="333333"/>
                </a:solidFill>
              </a:rPr>
            </a:br>
            <a:r>
              <a:rPr lang="pl-PL" altLang="pl-PL" sz="1800" dirty="0">
                <a:solidFill>
                  <a:srgbClr val="333333"/>
                </a:solidFill>
              </a:rPr>
              <a:t>mgr Dorota Wojewoda</a:t>
            </a:r>
            <a:br>
              <a:rPr lang="pl-PL" altLang="pl-PL" sz="1800" dirty="0">
                <a:solidFill>
                  <a:srgbClr val="333333"/>
                </a:solidFill>
              </a:rPr>
            </a:br>
            <a:r>
              <a:rPr lang="pl-PL" altLang="pl-PL" sz="1800" dirty="0" err="1">
                <a:solidFill>
                  <a:srgbClr val="333333"/>
                </a:solidFill>
              </a:rPr>
              <a:t>Main</a:t>
            </a:r>
            <a:r>
              <a:rPr lang="pl-PL" altLang="pl-PL" sz="1800" dirty="0">
                <a:solidFill>
                  <a:srgbClr val="333333"/>
                </a:solidFill>
              </a:rPr>
              <a:t> Library</a:t>
            </a:r>
            <a:br>
              <a:rPr lang="pl-PL" altLang="pl-PL" sz="1800" dirty="0">
                <a:solidFill>
                  <a:srgbClr val="333333"/>
                </a:solidFill>
              </a:rPr>
            </a:br>
            <a:br>
              <a:rPr lang="pl-PL" altLang="pl-PL" sz="1800" dirty="0">
                <a:solidFill>
                  <a:srgbClr val="333333"/>
                </a:solidFill>
              </a:rPr>
            </a:br>
            <a:r>
              <a:rPr lang="pl-PL" altLang="pl-PL" sz="1800" dirty="0">
                <a:solidFill>
                  <a:srgbClr val="333333"/>
                </a:solidFill>
              </a:rPr>
              <a:t>as of 3.12.2023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2" name="Picture 10">
            <a:extLst>
              <a:ext uri="{FF2B5EF4-FFF2-40B4-BE49-F238E27FC236}">
                <a16:creationId xmlns:a16="http://schemas.microsoft.com/office/drawing/2014/main" id="{3F73F6A4-60A8-960B-B032-E5DCAD8718B1}"/>
              </a:ext>
            </a:extLst>
          </p:cNvPr>
          <p:cNvPicPr>
            <a:picLocks noGrp="1" noChangeAspect="1" noChangeArrowheads="1"/>
          </p:cNvPicPr>
          <p:nvPr>
            <p:ph/>
          </p:nvPr>
        </p:nvPicPr>
        <p:blipFill>
          <a:blip r:embed="rId2" cstate="print">
            <a:extLst>
              <a:ext uri="{28A0092B-C50C-407E-A947-70E740481C1C}">
                <a14:useLocalDpi xmlns:a14="http://schemas.microsoft.com/office/drawing/2010/main" val="0"/>
              </a:ext>
            </a:extLst>
          </a:blip>
          <a:srcRect/>
          <a:stretch>
            <a:fillRect/>
          </a:stretch>
        </p:blipFill>
        <p:spPr>
          <a:xfrm>
            <a:off x="107950" y="115888"/>
            <a:ext cx="9036050" cy="9667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 name="Obraz 1">
            <a:extLst>
              <a:ext uri="{FF2B5EF4-FFF2-40B4-BE49-F238E27FC236}">
                <a16:creationId xmlns:a16="http://schemas.microsoft.com/office/drawing/2014/main" id="{79B7A6F1-0BAC-AF92-1992-56CEE7E01060}"/>
              </a:ext>
            </a:extLst>
          </p:cNvPr>
          <p:cNvPicPr>
            <a:picLocks noChangeAspect="1"/>
          </p:cNvPicPr>
          <p:nvPr/>
        </p:nvPicPr>
        <p:blipFill>
          <a:blip r:embed="rId3"/>
          <a:stretch>
            <a:fillRect/>
          </a:stretch>
        </p:blipFill>
        <p:spPr>
          <a:xfrm>
            <a:off x="664125" y="1362277"/>
            <a:ext cx="7815749" cy="4133446"/>
          </a:xfrm>
          <a:prstGeom prst="rect">
            <a:avLst/>
          </a:prstGeom>
        </p:spPr>
      </p:pic>
      <p:sp>
        <p:nvSpPr>
          <p:cNvPr id="6" name="pole tekstowe 5">
            <a:extLst>
              <a:ext uri="{FF2B5EF4-FFF2-40B4-BE49-F238E27FC236}">
                <a16:creationId xmlns:a16="http://schemas.microsoft.com/office/drawing/2014/main" id="{AC6D5AF9-E0DC-F056-E7E3-B2822DBD6C19}"/>
              </a:ext>
            </a:extLst>
          </p:cNvPr>
          <p:cNvSpPr txBox="1"/>
          <p:nvPr/>
        </p:nvSpPr>
        <p:spPr>
          <a:xfrm>
            <a:off x="1547664" y="260648"/>
            <a:ext cx="6336704" cy="646331"/>
          </a:xfrm>
          <a:prstGeom prst="rect">
            <a:avLst/>
          </a:prstGeom>
          <a:noFill/>
        </p:spPr>
        <p:txBody>
          <a:bodyPr wrap="square" rtlCol="0">
            <a:spAutoFit/>
          </a:bodyPr>
          <a:lstStyle/>
          <a:p>
            <a:r>
              <a:rPr lang="pl-PL" b="1" dirty="0"/>
              <a:t>SHERPA ROMEO – </a:t>
            </a:r>
            <a:r>
              <a:rPr lang="pl-PL" b="1" dirty="0" err="1"/>
              <a:t>information</a:t>
            </a:r>
            <a:r>
              <a:rPr lang="pl-PL" b="1" dirty="0"/>
              <a:t> on the </a:t>
            </a:r>
            <a:r>
              <a:rPr lang="pl-PL" b="1" dirty="0" err="1"/>
              <a:t>journal</a:t>
            </a:r>
            <a:r>
              <a:rPr lang="pl-PL" b="1" dirty="0"/>
              <a:t> </a:t>
            </a:r>
            <a:r>
              <a:rPr lang="pl-PL" b="1" dirty="0" err="1"/>
              <a:t>Econometrics</a:t>
            </a:r>
            <a:r>
              <a:rPr lang="pl-PL" b="1" dirty="0"/>
              <a:t>/Ekonometria </a:t>
            </a:r>
            <a:r>
              <a:rPr lang="pl-PL" b="1" dirty="0" err="1"/>
              <a:t>published</a:t>
            </a:r>
            <a:r>
              <a:rPr lang="pl-PL" b="1" dirty="0"/>
              <a:t> in Wrocław</a:t>
            </a:r>
          </a:p>
        </p:txBody>
      </p:sp>
    </p:spTree>
    <p:extLst>
      <p:ext uri="{BB962C8B-B14F-4D97-AF65-F5344CB8AC3E}">
        <p14:creationId xmlns:p14="http://schemas.microsoft.com/office/powerpoint/2010/main" val="3964460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2" name="Picture 10">
            <a:extLst>
              <a:ext uri="{FF2B5EF4-FFF2-40B4-BE49-F238E27FC236}">
                <a16:creationId xmlns:a16="http://schemas.microsoft.com/office/drawing/2014/main" id="{3F73F6A4-60A8-960B-B032-E5DCAD8718B1}"/>
              </a:ext>
            </a:extLst>
          </p:cNvPr>
          <p:cNvPicPr>
            <a:picLocks noGrp="1" noChangeAspect="1" noChangeArrowheads="1"/>
          </p:cNvPicPr>
          <p:nvPr>
            <p:ph/>
          </p:nvPr>
        </p:nvPicPr>
        <p:blipFill>
          <a:blip r:embed="rId2" cstate="print">
            <a:extLst>
              <a:ext uri="{28A0092B-C50C-407E-A947-70E740481C1C}">
                <a14:useLocalDpi xmlns:a14="http://schemas.microsoft.com/office/drawing/2010/main" val="0"/>
              </a:ext>
            </a:extLst>
          </a:blip>
          <a:srcRect/>
          <a:stretch>
            <a:fillRect/>
          </a:stretch>
        </p:blipFill>
        <p:spPr>
          <a:xfrm>
            <a:off x="107950" y="115888"/>
            <a:ext cx="9036050" cy="9667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pole tekstowe 5">
            <a:extLst>
              <a:ext uri="{FF2B5EF4-FFF2-40B4-BE49-F238E27FC236}">
                <a16:creationId xmlns:a16="http://schemas.microsoft.com/office/drawing/2014/main" id="{AC6D5AF9-E0DC-F056-E7E3-B2822DBD6C19}"/>
              </a:ext>
            </a:extLst>
          </p:cNvPr>
          <p:cNvSpPr txBox="1"/>
          <p:nvPr/>
        </p:nvSpPr>
        <p:spPr>
          <a:xfrm>
            <a:off x="1547664" y="260648"/>
            <a:ext cx="6336704" cy="646331"/>
          </a:xfrm>
          <a:prstGeom prst="rect">
            <a:avLst/>
          </a:prstGeom>
          <a:noFill/>
        </p:spPr>
        <p:txBody>
          <a:bodyPr wrap="square" rtlCol="0">
            <a:spAutoFit/>
          </a:bodyPr>
          <a:lstStyle/>
          <a:p>
            <a:r>
              <a:rPr lang="pl-PL" b="1" dirty="0"/>
              <a:t>SHERPA ROMEO – </a:t>
            </a:r>
            <a:r>
              <a:rPr lang="pl-PL" b="1" dirty="0" err="1"/>
              <a:t>information</a:t>
            </a:r>
            <a:r>
              <a:rPr lang="pl-PL" b="1" dirty="0"/>
              <a:t> on the </a:t>
            </a:r>
            <a:r>
              <a:rPr lang="pl-PL" b="1" dirty="0" err="1"/>
              <a:t>journal</a:t>
            </a:r>
            <a:r>
              <a:rPr lang="pl-PL" b="1" dirty="0"/>
              <a:t> </a:t>
            </a:r>
            <a:r>
              <a:rPr lang="pl-PL" b="1" dirty="0" err="1"/>
              <a:t>Econometrics</a:t>
            </a:r>
            <a:r>
              <a:rPr lang="pl-PL" b="1" dirty="0"/>
              <a:t>/Ekonometria </a:t>
            </a:r>
            <a:r>
              <a:rPr lang="pl-PL" b="1" dirty="0" err="1"/>
              <a:t>published</a:t>
            </a:r>
            <a:r>
              <a:rPr lang="pl-PL" b="1" dirty="0"/>
              <a:t> in Wrocław</a:t>
            </a:r>
          </a:p>
        </p:txBody>
      </p:sp>
      <p:pic>
        <p:nvPicPr>
          <p:cNvPr id="4" name="Obraz 3">
            <a:extLst>
              <a:ext uri="{FF2B5EF4-FFF2-40B4-BE49-F238E27FC236}">
                <a16:creationId xmlns:a16="http://schemas.microsoft.com/office/drawing/2014/main" id="{993634A5-D45C-40D5-116E-524B0482C419}"/>
              </a:ext>
            </a:extLst>
          </p:cNvPr>
          <p:cNvPicPr>
            <a:picLocks noChangeAspect="1"/>
          </p:cNvPicPr>
          <p:nvPr/>
        </p:nvPicPr>
        <p:blipFill>
          <a:blip r:embed="rId3"/>
          <a:stretch>
            <a:fillRect/>
          </a:stretch>
        </p:blipFill>
        <p:spPr>
          <a:xfrm>
            <a:off x="0" y="1628800"/>
            <a:ext cx="9144000" cy="4725096"/>
          </a:xfrm>
          <a:prstGeom prst="rect">
            <a:avLst/>
          </a:prstGeom>
        </p:spPr>
      </p:pic>
    </p:spTree>
    <p:extLst>
      <p:ext uri="{BB962C8B-B14F-4D97-AF65-F5344CB8AC3E}">
        <p14:creationId xmlns:p14="http://schemas.microsoft.com/office/powerpoint/2010/main" val="534389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2" name="Picture 10">
            <a:extLst>
              <a:ext uri="{FF2B5EF4-FFF2-40B4-BE49-F238E27FC236}">
                <a16:creationId xmlns:a16="http://schemas.microsoft.com/office/drawing/2014/main" id="{3F73F6A4-60A8-960B-B032-E5DCAD8718B1}"/>
              </a:ext>
            </a:extLst>
          </p:cNvPr>
          <p:cNvPicPr>
            <a:picLocks noGrp="1" noChangeAspect="1" noChangeArrowheads="1"/>
          </p:cNvPicPr>
          <p:nvPr>
            <p:ph/>
          </p:nvPr>
        </p:nvPicPr>
        <p:blipFill>
          <a:blip r:embed="rId2" cstate="print">
            <a:extLst>
              <a:ext uri="{28A0092B-C50C-407E-A947-70E740481C1C}">
                <a14:useLocalDpi xmlns:a14="http://schemas.microsoft.com/office/drawing/2010/main" val="0"/>
              </a:ext>
            </a:extLst>
          </a:blip>
          <a:srcRect/>
          <a:stretch>
            <a:fillRect/>
          </a:stretch>
        </p:blipFill>
        <p:spPr>
          <a:xfrm>
            <a:off x="107950" y="115888"/>
            <a:ext cx="9036050" cy="9667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pole tekstowe 5">
            <a:extLst>
              <a:ext uri="{FF2B5EF4-FFF2-40B4-BE49-F238E27FC236}">
                <a16:creationId xmlns:a16="http://schemas.microsoft.com/office/drawing/2014/main" id="{AC6D5AF9-E0DC-F056-E7E3-B2822DBD6C19}"/>
              </a:ext>
            </a:extLst>
          </p:cNvPr>
          <p:cNvSpPr txBox="1"/>
          <p:nvPr/>
        </p:nvSpPr>
        <p:spPr>
          <a:xfrm>
            <a:off x="1547664" y="260648"/>
            <a:ext cx="6336704" cy="369332"/>
          </a:xfrm>
          <a:prstGeom prst="rect">
            <a:avLst/>
          </a:prstGeom>
          <a:noFill/>
        </p:spPr>
        <p:txBody>
          <a:bodyPr wrap="square" rtlCol="0">
            <a:spAutoFit/>
          </a:bodyPr>
          <a:lstStyle/>
          <a:p>
            <a:r>
              <a:rPr lang="pl-PL" b="1" dirty="0"/>
              <a:t>DOAJ – Directory Open Access </a:t>
            </a:r>
            <a:r>
              <a:rPr lang="pl-PL" b="1" dirty="0" err="1"/>
              <a:t>Journals</a:t>
            </a:r>
            <a:endParaRPr lang="pl-PL" b="1" dirty="0"/>
          </a:p>
        </p:txBody>
      </p:sp>
      <p:pic>
        <p:nvPicPr>
          <p:cNvPr id="3" name="Obraz 2">
            <a:extLst>
              <a:ext uri="{FF2B5EF4-FFF2-40B4-BE49-F238E27FC236}">
                <a16:creationId xmlns:a16="http://schemas.microsoft.com/office/drawing/2014/main" id="{CB43DE57-A664-C3A6-EF21-26EF07D000B8}"/>
              </a:ext>
            </a:extLst>
          </p:cNvPr>
          <p:cNvPicPr>
            <a:picLocks noChangeAspect="1"/>
          </p:cNvPicPr>
          <p:nvPr/>
        </p:nvPicPr>
        <p:blipFill>
          <a:blip r:embed="rId3"/>
          <a:stretch>
            <a:fillRect/>
          </a:stretch>
        </p:blipFill>
        <p:spPr>
          <a:xfrm>
            <a:off x="9890" y="1145270"/>
            <a:ext cx="9144000" cy="4093343"/>
          </a:xfrm>
          <a:prstGeom prst="rect">
            <a:avLst/>
          </a:prstGeom>
        </p:spPr>
      </p:pic>
      <p:sp>
        <p:nvSpPr>
          <p:cNvPr id="7" name="pole tekstowe 6">
            <a:extLst>
              <a:ext uri="{FF2B5EF4-FFF2-40B4-BE49-F238E27FC236}">
                <a16:creationId xmlns:a16="http://schemas.microsoft.com/office/drawing/2014/main" id="{FC5266ED-EEC2-979A-0561-DCDCD9C3FC1F}"/>
              </a:ext>
            </a:extLst>
          </p:cNvPr>
          <p:cNvSpPr txBox="1"/>
          <p:nvPr/>
        </p:nvSpPr>
        <p:spPr>
          <a:xfrm>
            <a:off x="179512" y="5301208"/>
            <a:ext cx="8568952" cy="923330"/>
          </a:xfrm>
          <a:prstGeom prst="rect">
            <a:avLst/>
          </a:prstGeom>
          <a:noFill/>
        </p:spPr>
        <p:txBody>
          <a:bodyPr wrap="square" rtlCol="0">
            <a:spAutoFit/>
          </a:bodyPr>
          <a:lstStyle/>
          <a:p>
            <a:r>
              <a:rPr lang="pl-PL" dirty="0">
                <a:hlinkClick r:id="rId4"/>
              </a:rPr>
              <a:t>https://doaj.org/</a:t>
            </a:r>
            <a:endParaRPr lang="pl-PL" dirty="0"/>
          </a:p>
          <a:p>
            <a:pPr algn="just"/>
            <a:r>
              <a:rPr lang="en-US" dirty="0"/>
              <a:t>A directory of journals that publish articles using the Open Access model, providing details on journals with reliable publishing and review processes.</a:t>
            </a:r>
            <a:endParaRPr lang="pl-PL" dirty="0"/>
          </a:p>
        </p:txBody>
      </p:sp>
    </p:spTree>
    <p:extLst>
      <p:ext uri="{BB962C8B-B14F-4D97-AF65-F5344CB8AC3E}">
        <p14:creationId xmlns:p14="http://schemas.microsoft.com/office/powerpoint/2010/main" val="486036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2" name="Picture 10">
            <a:extLst>
              <a:ext uri="{FF2B5EF4-FFF2-40B4-BE49-F238E27FC236}">
                <a16:creationId xmlns:a16="http://schemas.microsoft.com/office/drawing/2014/main" id="{3F73F6A4-60A8-960B-B032-E5DCAD8718B1}"/>
              </a:ext>
            </a:extLst>
          </p:cNvPr>
          <p:cNvPicPr>
            <a:picLocks noGrp="1" noChangeAspect="1" noChangeArrowheads="1"/>
          </p:cNvPicPr>
          <p:nvPr>
            <p:ph/>
          </p:nvPr>
        </p:nvPicPr>
        <p:blipFill>
          <a:blip r:embed="rId2" cstate="print">
            <a:extLst>
              <a:ext uri="{28A0092B-C50C-407E-A947-70E740481C1C}">
                <a14:useLocalDpi xmlns:a14="http://schemas.microsoft.com/office/drawing/2010/main" val="0"/>
              </a:ext>
            </a:extLst>
          </a:blip>
          <a:srcRect/>
          <a:stretch>
            <a:fillRect/>
          </a:stretch>
        </p:blipFill>
        <p:spPr>
          <a:xfrm>
            <a:off x="107950" y="115888"/>
            <a:ext cx="9036050" cy="9667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pole tekstowe 3">
            <a:extLst>
              <a:ext uri="{FF2B5EF4-FFF2-40B4-BE49-F238E27FC236}">
                <a16:creationId xmlns:a16="http://schemas.microsoft.com/office/drawing/2014/main" id="{BCCDF1C9-89AD-9609-0666-EAAEAD126ED4}"/>
              </a:ext>
            </a:extLst>
          </p:cNvPr>
          <p:cNvSpPr txBox="1"/>
          <p:nvPr/>
        </p:nvSpPr>
        <p:spPr>
          <a:xfrm>
            <a:off x="2123728" y="414615"/>
            <a:ext cx="5616624" cy="646331"/>
          </a:xfrm>
          <a:prstGeom prst="rect">
            <a:avLst/>
          </a:prstGeom>
          <a:noFill/>
        </p:spPr>
        <p:txBody>
          <a:bodyPr wrap="square" rtlCol="0">
            <a:spAutoFit/>
          </a:bodyPr>
          <a:lstStyle/>
          <a:p>
            <a:r>
              <a:rPr lang="pl-PL" b="1" dirty="0"/>
              <a:t>DOAJ – the </a:t>
            </a:r>
            <a:r>
              <a:rPr lang="pl-PL" b="1" dirty="0" err="1"/>
              <a:t>journal</a:t>
            </a:r>
            <a:r>
              <a:rPr lang="pl-PL" b="1" dirty="0"/>
              <a:t> „The </a:t>
            </a:r>
            <a:r>
              <a:rPr lang="pl-PL" b="1" dirty="0" err="1"/>
              <a:t>Economist</a:t>
            </a:r>
            <a:r>
              <a:rPr lang="pl-PL" b="1" dirty="0"/>
              <a:t>”/Ekonomista profile</a:t>
            </a:r>
          </a:p>
        </p:txBody>
      </p:sp>
      <p:sp>
        <p:nvSpPr>
          <p:cNvPr id="5" name="pole tekstowe 4">
            <a:extLst>
              <a:ext uri="{FF2B5EF4-FFF2-40B4-BE49-F238E27FC236}">
                <a16:creationId xmlns:a16="http://schemas.microsoft.com/office/drawing/2014/main" id="{185C54B7-ED4A-E19E-8D46-491A0886A28B}"/>
              </a:ext>
            </a:extLst>
          </p:cNvPr>
          <p:cNvSpPr txBox="1"/>
          <p:nvPr/>
        </p:nvSpPr>
        <p:spPr>
          <a:xfrm>
            <a:off x="323528" y="1227435"/>
            <a:ext cx="8568952" cy="369332"/>
          </a:xfrm>
          <a:prstGeom prst="rect">
            <a:avLst/>
          </a:prstGeom>
          <a:noFill/>
        </p:spPr>
        <p:txBody>
          <a:bodyPr wrap="square" rtlCol="0">
            <a:spAutoFit/>
          </a:bodyPr>
          <a:lstStyle/>
          <a:p>
            <a:pPr algn="just"/>
            <a:endParaRPr lang="pl-PL" b="1" dirty="0"/>
          </a:p>
        </p:txBody>
      </p:sp>
      <p:pic>
        <p:nvPicPr>
          <p:cNvPr id="3" name="Obraz 2">
            <a:extLst>
              <a:ext uri="{FF2B5EF4-FFF2-40B4-BE49-F238E27FC236}">
                <a16:creationId xmlns:a16="http://schemas.microsoft.com/office/drawing/2014/main" id="{9016CF70-48E3-3F8F-FCC4-DBED5B3032ED}"/>
              </a:ext>
            </a:extLst>
          </p:cNvPr>
          <p:cNvPicPr>
            <a:picLocks noChangeAspect="1"/>
          </p:cNvPicPr>
          <p:nvPr/>
        </p:nvPicPr>
        <p:blipFill>
          <a:blip r:embed="rId3"/>
          <a:stretch>
            <a:fillRect/>
          </a:stretch>
        </p:blipFill>
        <p:spPr>
          <a:xfrm>
            <a:off x="0" y="901241"/>
            <a:ext cx="9144000" cy="5843158"/>
          </a:xfrm>
          <a:prstGeom prst="rect">
            <a:avLst/>
          </a:prstGeom>
        </p:spPr>
      </p:pic>
    </p:spTree>
    <p:extLst>
      <p:ext uri="{BB962C8B-B14F-4D97-AF65-F5344CB8AC3E}">
        <p14:creationId xmlns:p14="http://schemas.microsoft.com/office/powerpoint/2010/main" val="42609634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2" name="Picture 10">
            <a:extLst>
              <a:ext uri="{FF2B5EF4-FFF2-40B4-BE49-F238E27FC236}">
                <a16:creationId xmlns:a16="http://schemas.microsoft.com/office/drawing/2014/main" id="{3F73F6A4-60A8-960B-B032-E5DCAD8718B1}"/>
              </a:ext>
            </a:extLst>
          </p:cNvPr>
          <p:cNvPicPr>
            <a:picLocks noGrp="1" noChangeAspect="1" noChangeArrowheads="1"/>
          </p:cNvPicPr>
          <p:nvPr>
            <p:ph/>
          </p:nvPr>
        </p:nvPicPr>
        <p:blipFill>
          <a:blip r:embed="rId2" cstate="print">
            <a:extLst>
              <a:ext uri="{28A0092B-C50C-407E-A947-70E740481C1C}">
                <a14:useLocalDpi xmlns:a14="http://schemas.microsoft.com/office/drawing/2010/main" val="0"/>
              </a:ext>
            </a:extLst>
          </a:blip>
          <a:srcRect/>
          <a:stretch>
            <a:fillRect/>
          </a:stretch>
        </p:blipFill>
        <p:spPr>
          <a:xfrm>
            <a:off x="107950" y="115888"/>
            <a:ext cx="9036050" cy="9667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pole tekstowe 3">
            <a:extLst>
              <a:ext uri="{FF2B5EF4-FFF2-40B4-BE49-F238E27FC236}">
                <a16:creationId xmlns:a16="http://schemas.microsoft.com/office/drawing/2014/main" id="{BCCDF1C9-89AD-9609-0666-EAAEAD126ED4}"/>
              </a:ext>
            </a:extLst>
          </p:cNvPr>
          <p:cNvSpPr txBox="1"/>
          <p:nvPr/>
        </p:nvSpPr>
        <p:spPr>
          <a:xfrm>
            <a:off x="2123728" y="414615"/>
            <a:ext cx="5616624" cy="369332"/>
          </a:xfrm>
          <a:prstGeom prst="rect">
            <a:avLst/>
          </a:prstGeom>
          <a:noFill/>
        </p:spPr>
        <p:txBody>
          <a:bodyPr wrap="square" rtlCol="0">
            <a:spAutoFit/>
          </a:bodyPr>
          <a:lstStyle/>
          <a:p>
            <a:r>
              <a:rPr lang="pl-PL" b="1" dirty="0" err="1"/>
              <a:t>Research</a:t>
            </a:r>
            <a:r>
              <a:rPr lang="pl-PL" b="1" dirty="0"/>
              <a:t> data – online </a:t>
            </a:r>
            <a:r>
              <a:rPr lang="pl-PL" b="1" dirty="0" err="1"/>
              <a:t>courses</a:t>
            </a:r>
            <a:endParaRPr lang="pl-PL" b="1" dirty="0"/>
          </a:p>
        </p:txBody>
      </p:sp>
      <p:sp>
        <p:nvSpPr>
          <p:cNvPr id="5" name="pole tekstowe 4">
            <a:extLst>
              <a:ext uri="{FF2B5EF4-FFF2-40B4-BE49-F238E27FC236}">
                <a16:creationId xmlns:a16="http://schemas.microsoft.com/office/drawing/2014/main" id="{185C54B7-ED4A-E19E-8D46-491A0886A28B}"/>
              </a:ext>
            </a:extLst>
          </p:cNvPr>
          <p:cNvSpPr txBox="1"/>
          <p:nvPr/>
        </p:nvSpPr>
        <p:spPr>
          <a:xfrm>
            <a:off x="251520" y="1268760"/>
            <a:ext cx="8712968" cy="2308324"/>
          </a:xfrm>
          <a:prstGeom prst="rect">
            <a:avLst/>
          </a:prstGeom>
          <a:noFill/>
        </p:spPr>
        <p:txBody>
          <a:bodyPr wrap="square" rtlCol="0">
            <a:spAutoFit/>
          </a:bodyPr>
          <a:lstStyle/>
          <a:p>
            <a:pPr algn="just"/>
            <a:endParaRPr lang="pl-PL" dirty="0"/>
          </a:p>
          <a:p>
            <a:pPr algn="just"/>
            <a:r>
              <a:rPr lang="en-US" b="1" dirty="0"/>
              <a:t>Free online courses in Polish - </a:t>
            </a:r>
            <a:r>
              <a:rPr lang="pl-PL" b="1" dirty="0"/>
              <a:t>R</a:t>
            </a:r>
            <a:r>
              <a:rPr lang="en-US" b="1" dirty="0" err="1"/>
              <a:t>esearch</a:t>
            </a:r>
            <a:r>
              <a:rPr lang="en-US" b="1" dirty="0"/>
              <a:t> </a:t>
            </a:r>
            <a:r>
              <a:rPr lang="pl-PL" b="1" dirty="0"/>
              <a:t>D</a:t>
            </a:r>
            <a:r>
              <a:rPr lang="en-US" b="1" dirty="0" err="1"/>
              <a:t>ata</a:t>
            </a:r>
            <a:r>
              <a:rPr lang="en-US" b="1" dirty="0"/>
              <a:t> </a:t>
            </a:r>
            <a:r>
              <a:rPr lang="pl-PL" b="1" dirty="0"/>
              <a:t>M</a:t>
            </a:r>
            <a:r>
              <a:rPr lang="en-US" b="1" dirty="0" err="1"/>
              <a:t>anagement</a:t>
            </a:r>
            <a:r>
              <a:rPr lang="en-US" b="1" dirty="0"/>
              <a:t>- </a:t>
            </a:r>
            <a:r>
              <a:rPr lang="pl-PL" dirty="0"/>
              <a:t>R</a:t>
            </a:r>
            <a:r>
              <a:rPr lang="en-US" dirty="0" err="1"/>
              <a:t>esearch</a:t>
            </a:r>
            <a:r>
              <a:rPr lang="en-US" dirty="0"/>
              <a:t> data </a:t>
            </a:r>
            <a:r>
              <a:rPr lang="pl-PL" dirty="0"/>
              <a:t>M</a:t>
            </a:r>
            <a:r>
              <a:rPr lang="en-US" dirty="0" err="1"/>
              <a:t>anagement</a:t>
            </a:r>
            <a:r>
              <a:rPr lang="en-US" dirty="0"/>
              <a:t> for </a:t>
            </a:r>
            <a:r>
              <a:rPr lang="pl-PL" dirty="0"/>
              <a:t>R</a:t>
            </a:r>
            <a:r>
              <a:rPr lang="en-US" dirty="0" err="1"/>
              <a:t>esearchers</a:t>
            </a:r>
            <a:r>
              <a:rPr lang="en-US" dirty="0"/>
              <a:t> - basic course </a:t>
            </a:r>
            <a:endParaRPr lang="pl-PL" dirty="0"/>
          </a:p>
          <a:p>
            <a:pPr algn="just"/>
            <a:r>
              <a:rPr lang="pl-PL" dirty="0">
                <a:hlinkClick r:id="rId3"/>
              </a:rPr>
              <a:t>https://navoica.pl/courses/course-v1:UniwersytetWarszawski+RDM_03+2023_01/about</a:t>
            </a:r>
            <a:endParaRPr lang="pl-PL" dirty="0"/>
          </a:p>
          <a:p>
            <a:pPr marL="285750" indent="-285750" algn="just">
              <a:buFontTx/>
              <a:buChar char="-"/>
            </a:pPr>
            <a:r>
              <a:rPr lang="pl-PL" dirty="0" err="1"/>
              <a:t>Research</a:t>
            </a:r>
            <a:r>
              <a:rPr lang="pl-PL" dirty="0"/>
              <a:t> data Management for </a:t>
            </a:r>
            <a:r>
              <a:rPr lang="pl-PL" dirty="0" err="1"/>
              <a:t>Researchers</a:t>
            </a:r>
            <a:r>
              <a:rPr lang="pl-PL" dirty="0"/>
              <a:t> – </a:t>
            </a:r>
            <a:r>
              <a:rPr lang="pl-PL" dirty="0" err="1"/>
              <a:t>intermediate</a:t>
            </a:r>
            <a:r>
              <a:rPr lang="pl-PL" dirty="0"/>
              <a:t> </a:t>
            </a:r>
            <a:r>
              <a:rPr lang="pl-PL" dirty="0" err="1"/>
              <a:t>course</a:t>
            </a:r>
            <a:endParaRPr lang="pl-PL" dirty="0"/>
          </a:p>
          <a:p>
            <a:pPr marL="285750" indent="-285750" algn="just">
              <a:buFontTx/>
              <a:buChar char="-"/>
            </a:pPr>
            <a:r>
              <a:rPr lang="pl-PL" dirty="0">
                <a:hlinkClick r:id="rId4"/>
              </a:rPr>
              <a:t>https://navoica.pl/courses/course-v1:UniwersytetWarszawski+RDM_04+2023_01/about</a:t>
            </a:r>
            <a:endParaRPr lang="pl-PL" dirty="0"/>
          </a:p>
        </p:txBody>
      </p:sp>
    </p:spTree>
    <p:extLst>
      <p:ext uri="{BB962C8B-B14F-4D97-AF65-F5344CB8AC3E}">
        <p14:creationId xmlns:p14="http://schemas.microsoft.com/office/powerpoint/2010/main" val="398787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2" name="Picture 10">
            <a:extLst>
              <a:ext uri="{FF2B5EF4-FFF2-40B4-BE49-F238E27FC236}">
                <a16:creationId xmlns:a16="http://schemas.microsoft.com/office/drawing/2014/main" id="{3F73F6A4-60A8-960B-B032-E5DCAD8718B1}"/>
              </a:ext>
            </a:extLst>
          </p:cNvPr>
          <p:cNvPicPr>
            <a:picLocks noGrp="1" noChangeAspect="1" noChangeArrowheads="1"/>
          </p:cNvPicPr>
          <p:nvPr>
            <p:ph/>
          </p:nvPr>
        </p:nvPicPr>
        <p:blipFill>
          <a:blip r:embed="rId2" cstate="print">
            <a:extLst>
              <a:ext uri="{28A0092B-C50C-407E-A947-70E740481C1C}">
                <a14:useLocalDpi xmlns:a14="http://schemas.microsoft.com/office/drawing/2010/main" val="0"/>
              </a:ext>
            </a:extLst>
          </a:blip>
          <a:srcRect/>
          <a:stretch>
            <a:fillRect/>
          </a:stretch>
        </p:blipFill>
        <p:spPr>
          <a:xfrm>
            <a:off x="107950" y="115888"/>
            <a:ext cx="9036050" cy="9667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pole tekstowe 3">
            <a:extLst>
              <a:ext uri="{FF2B5EF4-FFF2-40B4-BE49-F238E27FC236}">
                <a16:creationId xmlns:a16="http://schemas.microsoft.com/office/drawing/2014/main" id="{BCCDF1C9-89AD-9609-0666-EAAEAD126ED4}"/>
              </a:ext>
            </a:extLst>
          </p:cNvPr>
          <p:cNvSpPr txBox="1"/>
          <p:nvPr/>
        </p:nvSpPr>
        <p:spPr>
          <a:xfrm>
            <a:off x="1835696" y="260648"/>
            <a:ext cx="5616624" cy="646331"/>
          </a:xfrm>
          <a:prstGeom prst="rect">
            <a:avLst/>
          </a:prstGeom>
          <a:noFill/>
        </p:spPr>
        <p:txBody>
          <a:bodyPr wrap="square" rtlCol="0">
            <a:spAutoFit/>
          </a:bodyPr>
          <a:lstStyle/>
          <a:p>
            <a:pPr algn="ctr"/>
            <a:r>
              <a:rPr lang="pl-PL" b="1" dirty="0"/>
              <a:t>Open </a:t>
            </a:r>
            <a:r>
              <a:rPr lang="pl-PL" b="1" dirty="0" err="1"/>
              <a:t>publishing</a:t>
            </a:r>
            <a:r>
              <a:rPr lang="pl-PL" b="1" dirty="0"/>
              <a:t> </a:t>
            </a:r>
            <a:r>
              <a:rPr lang="pl-PL" b="1" dirty="0" err="1"/>
              <a:t>programs</a:t>
            </a:r>
            <a:r>
              <a:rPr lang="pl-PL" b="1" dirty="0"/>
              <a:t> for PUEB </a:t>
            </a:r>
            <a:r>
              <a:rPr lang="pl-PL" b="1" dirty="0" err="1"/>
              <a:t>faculty</a:t>
            </a:r>
            <a:r>
              <a:rPr lang="pl-PL" b="1" dirty="0"/>
              <a:t> and </a:t>
            </a:r>
            <a:r>
              <a:rPr lang="pl-PL" b="1" dirty="0" err="1"/>
              <a:t>doctoral</a:t>
            </a:r>
            <a:r>
              <a:rPr lang="pl-PL" b="1" dirty="0"/>
              <a:t> </a:t>
            </a:r>
            <a:r>
              <a:rPr lang="pl-PL" b="1" dirty="0" err="1"/>
              <a:t>students</a:t>
            </a:r>
            <a:endParaRPr lang="pl-PL" b="1" dirty="0"/>
          </a:p>
        </p:txBody>
      </p:sp>
      <p:sp>
        <p:nvSpPr>
          <p:cNvPr id="5" name="pole tekstowe 4">
            <a:extLst>
              <a:ext uri="{FF2B5EF4-FFF2-40B4-BE49-F238E27FC236}">
                <a16:creationId xmlns:a16="http://schemas.microsoft.com/office/drawing/2014/main" id="{185C54B7-ED4A-E19E-8D46-491A0886A28B}"/>
              </a:ext>
            </a:extLst>
          </p:cNvPr>
          <p:cNvSpPr txBox="1"/>
          <p:nvPr/>
        </p:nvSpPr>
        <p:spPr>
          <a:xfrm>
            <a:off x="323528" y="1227435"/>
            <a:ext cx="8568952" cy="4247317"/>
          </a:xfrm>
          <a:prstGeom prst="rect">
            <a:avLst/>
          </a:prstGeom>
          <a:noFill/>
        </p:spPr>
        <p:txBody>
          <a:bodyPr wrap="square" rtlCol="0">
            <a:spAutoFit/>
          </a:bodyPr>
          <a:lstStyle/>
          <a:p>
            <a:pPr marL="285750" indent="-285750" algn="just">
              <a:buFont typeface="Arial" panose="020B0604020202020204" pitchFamily="34" charset="0"/>
              <a:buChar char="•"/>
            </a:pPr>
            <a:r>
              <a:rPr lang="pl-PL" b="1" dirty="0"/>
              <a:t>Virtual Library of Science – </a:t>
            </a:r>
            <a:r>
              <a:rPr lang="pl-PL" dirty="0"/>
              <a:t>a program of the </a:t>
            </a:r>
            <a:r>
              <a:rPr lang="pl-PL" dirty="0" err="1"/>
              <a:t>Ministry</a:t>
            </a:r>
            <a:r>
              <a:rPr lang="pl-PL" dirty="0"/>
              <a:t> of </a:t>
            </a:r>
            <a:r>
              <a:rPr lang="pl-PL" dirty="0" err="1"/>
              <a:t>Education</a:t>
            </a:r>
            <a:r>
              <a:rPr lang="pl-PL" dirty="0"/>
              <a:t> and Science for </a:t>
            </a:r>
            <a:r>
              <a:rPr lang="pl-PL" dirty="0" err="1"/>
              <a:t>Polish</a:t>
            </a:r>
            <a:r>
              <a:rPr lang="pl-PL" dirty="0"/>
              <a:t> </a:t>
            </a:r>
            <a:r>
              <a:rPr lang="pl-PL" dirty="0" err="1"/>
              <a:t>academic</a:t>
            </a:r>
            <a:r>
              <a:rPr lang="pl-PL" dirty="0"/>
              <a:t> and </a:t>
            </a:r>
            <a:r>
              <a:rPr lang="pl-PL" dirty="0" err="1"/>
              <a:t>scientific</a:t>
            </a:r>
            <a:r>
              <a:rPr lang="pl-PL" dirty="0"/>
              <a:t> </a:t>
            </a:r>
            <a:r>
              <a:rPr lang="pl-PL" dirty="0" err="1"/>
              <a:t>institutions</a:t>
            </a:r>
            <a:r>
              <a:rPr lang="pl-PL" dirty="0"/>
              <a:t> </a:t>
            </a:r>
          </a:p>
          <a:p>
            <a:pPr algn="just"/>
            <a:r>
              <a:rPr lang="pl-PL" dirty="0"/>
              <a:t>-  </a:t>
            </a:r>
            <a:r>
              <a:rPr lang="pl-PL" b="1" dirty="0" err="1"/>
              <a:t>international</a:t>
            </a:r>
            <a:r>
              <a:rPr lang="pl-PL" b="1" dirty="0"/>
              <a:t> </a:t>
            </a:r>
            <a:r>
              <a:rPr lang="pl-PL" b="1" dirty="0" err="1"/>
              <a:t>databases</a:t>
            </a:r>
            <a:r>
              <a:rPr lang="pl-PL" b="1" dirty="0"/>
              <a:t> - </a:t>
            </a:r>
            <a:r>
              <a:rPr lang="en-US" dirty="0"/>
              <a:t>Databases - 100% financing or 50% subsidy for purchasing database subscriptions (national licenses, consortium licenses).</a:t>
            </a:r>
          </a:p>
          <a:p>
            <a:pPr algn="just"/>
            <a:r>
              <a:rPr lang="pl-PL" dirty="0">
                <a:hlinkClick r:id="rId3"/>
              </a:rPr>
              <a:t>https://wbn.icm.edu.pl/</a:t>
            </a:r>
            <a:endParaRPr lang="pl-PL" dirty="0"/>
          </a:p>
          <a:p>
            <a:pPr algn="just"/>
            <a:r>
              <a:rPr lang="pl-PL" dirty="0"/>
              <a:t>-  </a:t>
            </a:r>
            <a:r>
              <a:rPr lang="pl-PL" b="1" dirty="0"/>
              <a:t>Open </a:t>
            </a:r>
            <a:r>
              <a:rPr lang="pl-PL" b="1" dirty="0" err="1"/>
              <a:t>publishing</a:t>
            </a:r>
            <a:r>
              <a:rPr lang="pl-PL" b="1" dirty="0"/>
              <a:t> </a:t>
            </a:r>
            <a:r>
              <a:rPr lang="pl-PL" dirty="0"/>
              <a:t>-  c</a:t>
            </a:r>
            <a:r>
              <a:rPr lang="en-US" dirty="0"/>
              <a:t>overing all publishing costs for journal articles in selected foreign journals using the Open Access (OA) model.</a:t>
            </a:r>
          </a:p>
          <a:p>
            <a:pPr algn="just"/>
            <a:r>
              <a:rPr lang="pl-PL" dirty="0">
                <a:hlinkClick r:id="rId4"/>
              </a:rPr>
              <a:t>https://wbn.icm.edu.pl/publikowanie-otwarte/</a:t>
            </a:r>
            <a:endParaRPr lang="pl-PL" dirty="0"/>
          </a:p>
          <a:p>
            <a:pPr marL="285750" indent="-285750" algn="just">
              <a:buFontTx/>
              <a:buChar char="-"/>
            </a:pPr>
            <a:r>
              <a:rPr lang="en-US" dirty="0"/>
              <a:t>Purchase of licenses for databases and open publishing programs renewed annually, depending on the financial capacity of the Ministry of </a:t>
            </a:r>
            <a:r>
              <a:rPr lang="pl-PL" dirty="0" err="1"/>
              <a:t>Education</a:t>
            </a:r>
            <a:r>
              <a:rPr lang="pl-PL" dirty="0"/>
              <a:t> and Science</a:t>
            </a:r>
            <a:r>
              <a:rPr lang="en-US" dirty="0"/>
              <a:t>, </a:t>
            </a:r>
            <a:r>
              <a:rPr lang="pl-PL" dirty="0" err="1"/>
              <a:t>practically</a:t>
            </a:r>
            <a:r>
              <a:rPr lang="en-US" dirty="0"/>
              <a:t> changing every year </a:t>
            </a:r>
            <a:endParaRPr lang="pl-PL" dirty="0"/>
          </a:p>
          <a:p>
            <a:pPr marL="285750" indent="-285750" algn="just">
              <a:buFont typeface="Arial" panose="020B0604020202020204" pitchFamily="34" charset="0"/>
              <a:buChar char="•"/>
            </a:pPr>
            <a:r>
              <a:rPr lang="en-US" b="1" dirty="0"/>
              <a:t>Open access publishing programs in journals - 2024:</a:t>
            </a:r>
            <a:endParaRPr lang="pl-PL" b="1" dirty="0"/>
          </a:p>
          <a:p>
            <a:pPr marL="285750" indent="-285750" algn="just">
              <a:buFontTx/>
              <a:buChar char="-"/>
            </a:pPr>
            <a:r>
              <a:rPr lang="en-US" dirty="0"/>
              <a:t>for all universities and scientific institutions in Poland: selected journals </a:t>
            </a:r>
            <a:r>
              <a:rPr lang="pl-PL" dirty="0"/>
              <a:t>from</a:t>
            </a:r>
            <a:r>
              <a:rPr lang="en-US" dirty="0"/>
              <a:t> Elsevier and Springer publishers</a:t>
            </a:r>
            <a:r>
              <a:rPr lang="pl-PL" dirty="0"/>
              <a:t>,</a:t>
            </a:r>
            <a:r>
              <a:rPr lang="en-US" dirty="0"/>
              <a:t> </a:t>
            </a:r>
            <a:r>
              <a:rPr lang="pl-PL" dirty="0"/>
              <a:t>as </a:t>
            </a:r>
            <a:r>
              <a:rPr lang="pl-PL" dirty="0" err="1"/>
              <a:t>well</a:t>
            </a:r>
            <a:r>
              <a:rPr lang="pl-PL" dirty="0"/>
              <a:t> as</a:t>
            </a:r>
            <a:r>
              <a:rPr lang="en-US" dirty="0"/>
              <a:t> the journal Science Advances</a:t>
            </a:r>
            <a:r>
              <a:rPr lang="pl-PL" dirty="0"/>
              <a:t> </a:t>
            </a:r>
          </a:p>
          <a:p>
            <a:pPr marL="285750" indent="-285750" algn="just">
              <a:buFontTx/>
              <a:buChar char="-"/>
            </a:pPr>
            <a:r>
              <a:rPr lang="en-US" dirty="0"/>
              <a:t>- for </a:t>
            </a:r>
            <a:r>
              <a:rPr lang="pl-PL" dirty="0"/>
              <a:t>P</a:t>
            </a:r>
            <a:r>
              <a:rPr lang="en-US" dirty="0"/>
              <a:t>UE</a:t>
            </a:r>
            <a:r>
              <a:rPr lang="pl-PL" dirty="0"/>
              <a:t>B</a:t>
            </a:r>
            <a:r>
              <a:rPr lang="en-US" dirty="0"/>
              <a:t>: selected journals of Cambridge and Emerald publishing </a:t>
            </a:r>
            <a:r>
              <a:rPr lang="pl-PL" dirty="0" err="1"/>
              <a:t>companies</a:t>
            </a:r>
            <a:endParaRPr lang="pl-P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2" name="Picture 10">
            <a:extLst>
              <a:ext uri="{FF2B5EF4-FFF2-40B4-BE49-F238E27FC236}">
                <a16:creationId xmlns:a16="http://schemas.microsoft.com/office/drawing/2014/main" id="{3F73F6A4-60A8-960B-B032-E5DCAD8718B1}"/>
              </a:ext>
            </a:extLst>
          </p:cNvPr>
          <p:cNvPicPr>
            <a:picLocks noGrp="1" noChangeAspect="1" noChangeArrowheads="1"/>
          </p:cNvPicPr>
          <p:nvPr>
            <p:ph/>
          </p:nvPr>
        </p:nvPicPr>
        <p:blipFill>
          <a:blip r:embed="rId2" cstate="print">
            <a:extLst>
              <a:ext uri="{28A0092B-C50C-407E-A947-70E740481C1C}">
                <a14:useLocalDpi xmlns:a14="http://schemas.microsoft.com/office/drawing/2010/main" val="0"/>
              </a:ext>
            </a:extLst>
          </a:blip>
          <a:srcRect/>
          <a:stretch>
            <a:fillRect/>
          </a:stretch>
        </p:blipFill>
        <p:spPr>
          <a:xfrm>
            <a:off x="107950" y="115888"/>
            <a:ext cx="9036050" cy="9667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pole tekstowe 3">
            <a:extLst>
              <a:ext uri="{FF2B5EF4-FFF2-40B4-BE49-F238E27FC236}">
                <a16:creationId xmlns:a16="http://schemas.microsoft.com/office/drawing/2014/main" id="{BCCDF1C9-89AD-9609-0666-EAAEAD126ED4}"/>
              </a:ext>
            </a:extLst>
          </p:cNvPr>
          <p:cNvSpPr txBox="1"/>
          <p:nvPr/>
        </p:nvSpPr>
        <p:spPr>
          <a:xfrm>
            <a:off x="1835696" y="260648"/>
            <a:ext cx="5616624" cy="369332"/>
          </a:xfrm>
          <a:prstGeom prst="rect">
            <a:avLst/>
          </a:prstGeom>
          <a:noFill/>
        </p:spPr>
        <p:txBody>
          <a:bodyPr wrap="square" rtlCol="0">
            <a:spAutoFit/>
          </a:bodyPr>
          <a:lstStyle/>
          <a:p>
            <a:r>
              <a:rPr lang="pl-PL" b="1" dirty="0" err="1"/>
              <a:t>Elsevier</a:t>
            </a:r>
            <a:r>
              <a:rPr lang="pl-PL" b="1" dirty="0"/>
              <a:t> open </a:t>
            </a:r>
            <a:r>
              <a:rPr lang="pl-PL" b="1" dirty="0" err="1"/>
              <a:t>publishing</a:t>
            </a:r>
            <a:r>
              <a:rPr lang="pl-PL" b="1" dirty="0"/>
              <a:t> program</a:t>
            </a:r>
          </a:p>
        </p:txBody>
      </p:sp>
      <p:sp>
        <p:nvSpPr>
          <p:cNvPr id="5" name="pole tekstowe 4">
            <a:extLst>
              <a:ext uri="{FF2B5EF4-FFF2-40B4-BE49-F238E27FC236}">
                <a16:creationId xmlns:a16="http://schemas.microsoft.com/office/drawing/2014/main" id="{185C54B7-ED4A-E19E-8D46-491A0886A28B}"/>
              </a:ext>
            </a:extLst>
          </p:cNvPr>
          <p:cNvSpPr txBox="1"/>
          <p:nvPr/>
        </p:nvSpPr>
        <p:spPr>
          <a:xfrm>
            <a:off x="323528" y="1227435"/>
            <a:ext cx="8568952" cy="5355312"/>
          </a:xfrm>
          <a:prstGeom prst="rect">
            <a:avLst/>
          </a:prstGeom>
          <a:noFill/>
        </p:spPr>
        <p:txBody>
          <a:bodyPr wrap="square" rtlCol="0">
            <a:spAutoFit/>
          </a:bodyPr>
          <a:lstStyle/>
          <a:p>
            <a:pPr marL="285750" indent="-285750" algn="just">
              <a:buFont typeface="Arial" panose="020B0604020202020204" pitchFamily="34" charset="0"/>
              <a:buChar char="•"/>
            </a:pPr>
            <a:r>
              <a:rPr lang="en-US" dirty="0"/>
              <a:t>APC fee exemption for publishing articles in selected Elsevier hybrid journals (1114 titles)</a:t>
            </a:r>
            <a:endParaRPr lang="pl-PL" dirty="0"/>
          </a:p>
          <a:p>
            <a:pPr marL="285750" indent="-285750">
              <a:buFont typeface="Arial" panose="020B0604020202020204" pitchFamily="34" charset="0"/>
              <a:buChar char="•"/>
            </a:pPr>
            <a:r>
              <a:rPr lang="pl-PL" dirty="0"/>
              <a:t>a list of </a:t>
            </a:r>
            <a:r>
              <a:rPr lang="pl-PL" dirty="0" err="1"/>
              <a:t>titles</a:t>
            </a:r>
            <a:r>
              <a:rPr lang="pl-PL" dirty="0"/>
              <a:t>: </a:t>
            </a:r>
            <a:r>
              <a:rPr lang="pl-PL" dirty="0">
                <a:hlinkClick r:id="rId3"/>
              </a:rPr>
              <a:t>https://vls.icm.edu.pl/zasady/2023/Elsevier/czasopisma_elsevier2023_oa.xlsx</a:t>
            </a:r>
            <a:endParaRPr lang="pl-PL" dirty="0"/>
          </a:p>
          <a:p>
            <a:pPr marL="285750" indent="-285750" algn="just">
              <a:buFont typeface="Arial" panose="020B0604020202020204" pitchFamily="34" charset="0"/>
              <a:buChar char="•"/>
            </a:pPr>
            <a:r>
              <a:rPr lang="pl-PL" dirty="0" err="1"/>
              <a:t>an</a:t>
            </a:r>
            <a:r>
              <a:rPr lang="pl-PL" dirty="0"/>
              <a:t> </a:t>
            </a:r>
            <a:r>
              <a:rPr lang="pl-PL" dirty="0" err="1"/>
              <a:t>additional</a:t>
            </a:r>
            <a:r>
              <a:rPr lang="pl-PL" dirty="0"/>
              <a:t> list of </a:t>
            </a:r>
            <a:r>
              <a:rPr lang="pl-PL" dirty="0" err="1"/>
              <a:t>titles</a:t>
            </a:r>
            <a:r>
              <a:rPr lang="pl-PL" dirty="0"/>
              <a:t> for PUEB (</a:t>
            </a:r>
            <a:r>
              <a:rPr lang="pl-PL" dirty="0" err="1"/>
              <a:t>since</a:t>
            </a:r>
            <a:r>
              <a:rPr lang="pl-PL" dirty="0"/>
              <a:t> the 3rd </a:t>
            </a:r>
            <a:r>
              <a:rPr lang="pl-PL" dirty="0" err="1"/>
              <a:t>quarter</a:t>
            </a:r>
            <a:r>
              <a:rPr lang="pl-PL" dirty="0"/>
              <a:t> of 2023):</a:t>
            </a:r>
          </a:p>
          <a:p>
            <a:pPr algn="just"/>
            <a:r>
              <a:rPr lang="pl-PL" dirty="0">
                <a:hlinkClick r:id="rId4"/>
              </a:rPr>
              <a:t>https://vls.icm.edu.pl/zasady/2023/Elsevier/czasopisma_elsevier2023_oa_ue_poznan_extra.xlsx</a:t>
            </a:r>
            <a:endParaRPr lang="pl-PL" dirty="0"/>
          </a:p>
          <a:p>
            <a:pPr algn="just"/>
            <a:endParaRPr lang="pl-PL" dirty="0"/>
          </a:p>
          <a:p>
            <a:pPr marL="285750" indent="-285750" algn="just">
              <a:buFont typeface="Arial" panose="020B0604020202020204" pitchFamily="34" charset="0"/>
              <a:buChar char="•"/>
            </a:pPr>
            <a:r>
              <a:rPr lang="pl-PL" dirty="0"/>
              <a:t>the </a:t>
            </a:r>
            <a:r>
              <a:rPr lang="pl-PL" dirty="0" err="1"/>
              <a:t>national</a:t>
            </a:r>
            <a:r>
              <a:rPr lang="pl-PL" dirty="0"/>
              <a:t> limit of </a:t>
            </a:r>
            <a:r>
              <a:rPr lang="pl-PL" dirty="0" err="1"/>
              <a:t>titles</a:t>
            </a:r>
            <a:r>
              <a:rPr lang="pl-PL" dirty="0"/>
              <a:t> for 2024: 1013 </a:t>
            </a:r>
            <a:r>
              <a:rPr lang="pl-PL" dirty="0" err="1"/>
              <a:t>articles</a:t>
            </a:r>
            <a:endParaRPr lang="pl-PL" dirty="0"/>
          </a:p>
          <a:p>
            <a:pPr marL="285750" indent="-285750" algn="just">
              <a:buFont typeface="Arial" panose="020B0604020202020204" pitchFamily="34" charset="0"/>
              <a:buChar char="•"/>
            </a:pPr>
            <a:endParaRPr lang="pl-PL" dirty="0"/>
          </a:p>
          <a:p>
            <a:pPr marL="285750" indent="-285750" algn="just">
              <a:buFont typeface="Arial" panose="020B0604020202020204" pitchFamily="34" charset="0"/>
              <a:buChar char="•"/>
            </a:pPr>
            <a:r>
              <a:rPr lang="pl-PL" dirty="0"/>
              <a:t>t</a:t>
            </a:r>
            <a:r>
              <a:rPr lang="en-US" dirty="0"/>
              <a:t>he program is available for articles submitted to journals in </a:t>
            </a:r>
            <a:r>
              <a:rPr lang="en-US" b="1" dirty="0"/>
              <a:t>2024</a:t>
            </a:r>
            <a:r>
              <a:rPr lang="en-US" dirty="0"/>
              <a:t>. You can only use it after your article has been accepted for publication, provided that the program pool is not full.</a:t>
            </a:r>
          </a:p>
          <a:p>
            <a:pPr algn="just"/>
            <a:endParaRPr lang="pl-PL" dirty="0"/>
          </a:p>
          <a:p>
            <a:pPr marL="285750" indent="-285750" algn="just">
              <a:buFont typeface="Arial" panose="020B0604020202020204" pitchFamily="34" charset="0"/>
              <a:buChar char="•"/>
            </a:pPr>
            <a:r>
              <a:rPr lang="en-US" dirty="0"/>
              <a:t>The program does not include additional fees that some Elsevier journals may require, like page charges and manuscript acceptance fees</a:t>
            </a:r>
            <a:r>
              <a:rPr lang="pl-PL" dirty="0"/>
              <a:t> („</a:t>
            </a:r>
            <a:r>
              <a:rPr lang="pl-PL" dirty="0" err="1"/>
              <a:t>Submission</a:t>
            </a:r>
            <a:r>
              <a:rPr lang="pl-PL" dirty="0"/>
              <a:t> </a:t>
            </a:r>
            <a:r>
              <a:rPr lang="pl-PL" dirty="0" err="1"/>
              <a:t>Fee</a:t>
            </a:r>
            <a:r>
              <a:rPr lang="pl-PL" dirty="0"/>
              <a:t>”)</a:t>
            </a:r>
            <a:r>
              <a:rPr lang="en-US" dirty="0"/>
              <a:t>. These extra costs are handled directly between the journal and the author through a separate invoice.</a:t>
            </a:r>
          </a:p>
          <a:p>
            <a:pPr marL="285750" indent="-285750">
              <a:buFont typeface="Arial" panose="020B0604020202020204" pitchFamily="34" charset="0"/>
              <a:buChar char="•"/>
            </a:pPr>
            <a:endParaRPr lang="pl-PL" dirty="0"/>
          </a:p>
        </p:txBody>
      </p:sp>
    </p:spTree>
    <p:extLst>
      <p:ext uri="{BB962C8B-B14F-4D97-AF65-F5344CB8AC3E}">
        <p14:creationId xmlns:p14="http://schemas.microsoft.com/office/powerpoint/2010/main" val="3877858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2" name="Picture 10">
            <a:extLst>
              <a:ext uri="{FF2B5EF4-FFF2-40B4-BE49-F238E27FC236}">
                <a16:creationId xmlns:a16="http://schemas.microsoft.com/office/drawing/2014/main" id="{3F73F6A4-60A8-960B-B032-E5DCAD8718B1}"/>
              </a:ext>
            </a:extLst>
          </p:cNvPr>
          <p:cNvPicPr>
            <a:picLocks noGrp="1" noChangeAspect="1" noChangeArrowheads="1"/>
          </p:cNvPicPr>
          <p:nvPr>
            <p:ph/>
          </p:nvPr>
        </p:nvPicPr>
        <p:blipFill>
          <a:blip r:embed="rId2" cstate="print">
            <a:extLst>
              <a:ext uri="{28A0092B-C50C-407E-A947-70E740481C1C}">
                <a14:useLocalDpi xmlns:a14="http://schemas.microsoft.com/office/drawing/2010/main" val="0"/>
              </a:ext>
            </a:extLst>
          </a:blip>
          <a:srcRect/>
          <a:stretch>
            <a:fillRect/>
          </a:stretch>
        </p:blipFill>
        <p:spPr>
          <a:xfrm>
            <a:off x="107950" y="115888"/>
            <a:ext cx="9036050" cy="9667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pole tekstowe 3">
            <a:extLst>
              <a:ext uri="{FF2B5EF4-FFF2-40B4-BE49-F238E27FC236}">
                <a16:creationId xmlns:a16="http://schemas.microsoft.com/office/drawing/2014/main" id="{BCCDF1C9-89AD-9609-0666-EAAEAD126ED4}"/>
              </a:ext>
            </a:extLst>
          </p:cNvPr>
          <p:cNvSpPr txBox="1"/>
          <p:nvPr/>
        </p:nvSpPr>
        <p:spPr>
          <a:xfrm>
            <a:off x="1835696" y="260648"/>
            <a:ext cx="5616624" cy="369332"/>
          </a:xfrm>
          <a:prstGeom prst="rect">
            <a:avLst/>
          </a:prstGeom>
          <a:noFill/>
        </p:spPr>
        <p:txBody>
          <a:bodyPr wrap="square" rtlCol="0">
            <a:spAutoFit/>
          </a:bodyPr>
          <a:lstStyle/>
          <a:p>
            <a:r>
              <a:rPr lang="pl-PL" b="1" dirty="0" err="1"/>
              <a:t>Elsevier</a:t>
            </a:r>
            <a:r>
              <a:rPr lang="pl-PL" b="1" dirty="0"/>
              <a:t> open </a:t>
            </a:r>
            <a:r>
              <a:rPr lang="pl-PL" b="1" dirty="0" err="1"/>
              <a:t>publishing</a:t>
            </a:r>
            <a:r>
              <a:rPr lang="pl-PL" b="1" dirty="0"/>
              <a:t> program</a:t>
            </a:r>
          </a:p>
        </p:txBody>
      </p:sp>
      <p:sp>
        <p:nvSpPr>
          <p:cNvPr id="5" name="pole tekstowe 4">
            <a:extLst>
              <a:ext uri="{FF2B5EF4-FFF2-40B4-BE49-F238E27FC236}">
                <a16:creationId xmlns:a16="http://schemas.microsoft.com/office/drawing/2014/main" id="{185C54B7-ED4A-E19E-8D46-491A0886A28B}"/>
              </a:ext>
            </a:extLst>
          </p:cNvPr>
          <p:cNvSpPr txBox="1"/>
          <p:nvPr/>
        </p:nvSpPr>
        <p:spPr>
          <a:xfrm>
            <a:off x="323528" y="1227435"/>
            <a:ext cx="8568952" cy="6186309"/>
          </a:xfrm>
          <a:prstGeom prst="rect">
            <a:avLst/>
          </a:prstGeom>
          <a:noFill/>
        </p:spPr>
        <p:txBody>
          <a:bodyPr wrap="square" rtlCol="0">
            <a:spAutoFit/>
          </a:bodyPr>
          <a:lstStyle/>
          <a:p>
            <a:pPr marL="285750" indent="-285750" algn="just">
              <a:buFont typeface="Arial" panose="020B0604020202020204" pitchFamily="34" charset="0"/>
              <a:buChar char="•"/>
            </a:pPr>
            <a:r>
              <a:rPr lang="pl-PL" dirty="0"/>
              <a:t>t</a:t>
            </a:r>
            <a:r>
              <a:rPr lang="pl-PL"/>
              <a:t>he</a:t>
            </a:r>
            <a:r>
              <a:rPr lang="en-US" dirty="0"/>
              <a:t> correspond</a:t>
            </a:r>
            <a:r>
              <a:rPr lang="pl-PL" dirty="0" err="1"/>
              <a:t>ing</a:t>
            </a:r>
            <a:r>
              <a:rPr lang="en-US" dirty="0"/>
              <a:t> author whose article has been reviewed and accepted for publication receives a link from Elsevier to the Rights and Access form</a:t>
            </a:r>
            <a:endParaRPr lang="pl-PL" dirty="0"/>
          </a:p>
          <a:p>
            <a:pPr algn="just"/>
            <a:endParaRPr lang="pl-PL" dirty="0"/>
          </a:p>
          <a:p>
            <a:pPr marL="285750" indent="-285750" algn="just">
              <a:buFont typeface="Arial" panose="020B0604020202020204" pitchFamily="34" charset="0"/>
              <a:buChar char="•"/>
            </a:pPr>
            <a:r>
              <a:rPr lang="pl-PL" dirty="0"/>
              <a:t>t</a:t>
            </a:r>
            <a:r>
              <a:rPr lang="en-US" dirty="0"/>
              <a:t>he form is used to choose between publication in a subscription or open access model. It also enables Polish authors to u</a:t>
            </a:r>
            <a:r>
              <a:rPr lang="pl-PL" dirty="0" err="1"/>
              <a:t>se</a:t>
            </a:r>
            <a:r>
              <a:rPr lang="en-US" dirty="0"/>
              <a:t> the program.</a:t>
            </a:r>
            <a:endParaRPr lang="pl-PL" dirty="0"/>
          </a:p>
          <a:p>
            <a:pPr algn="just"/>
            <a:endParaRPr lang="en-US" dirty="0"/>
          </a:p>
          <a:p>
            <a:pPr marL="285750" indent="-285750" algn="just">
              <a:buFont typeface="Arial" panose="020B0604020202020204" pitchFamily="34" charset="0"/>
              <a:buChar char="•"/>
            </a:pPr>
            <a:r>
              <a:rPr lang="pl-PL" dirty="0"/>
              <a:t>i</a:t>
            </a:r>
            <a:r>
              <a:rPr lang="en-US" dirty="0"/>
              <a:t>f the institution, journal, and article type are included in the Polish program, the form will automatically provide the author with the option to publish openly under the program.</a:t>
            </a:r>
          </a:p>
          <a:p>
            <a:pPr algn="just"/>
            <a:endParaRPr lang="pl-PL" dirty="0"/>
          </a:p>
          <a:p>
            <a:pPr marL="285750" indent="-285750" algn="just">
              <a:buFont typeface="Arial" panose="020B0604020202020204" pitchFamily="34" charset="0"/>
              <a:buChar char="•"/>
            </a:pPr>
            <a:r>
              <a:rPr lang="pl-PL" dirty="0"/>
              <a:t> i</a:t>
            </a:r>
            <a:r>
              <a:rPr lang="en-US" dirty="0"/>
              <a:t>f the article meets the criteria for the program and there are still funds left in the program when the form is completed, the form will present the choice to waive the APC fee.</a:t>
            </a:r>
          </a:p>
          <a:p>
            <a:pPr algn="just"/>
            <a:endParaRPr lang="pl-PL" dirty="0"/>
          </a:p>
          <a:p>
            <a:pPr marL="285750" indent="-285750" algn="just">
              <a:buFont typeface="Arial" panose="020B0604020202020204" pitchFamily="34" charset="0"/>
              <a:buChar char="•"/>
            </a:pPr>
            <a:r>
              <a:rPr lang="pl-PL" dirty="0"/>
              <a:t>o</a:t>
            </a:r>
            <a:r>
              <a:rPr lang="en-US" dirty="0" err="1"/>
              <a:t>nce</a:t>
            </a:r>
            <a:r>
              <a:rPr lang="en-US" dirty="0"/>
              <a:t> the available pool is exhausted, articles that were initially chosen for the open model are then published in the subscription model.</a:t>
            </a:r>
          </a:p>
          <a:p>
            <a:pPr algn="just"/>
            <a:endParaRPr lang="pl-PL" dirty="0"/>
          </a:p>
          <a:p>
            <a:pPr marL="285750" indent="-285750">
              <a:buFont typeface="Arial" panose="020B0604020202020204" pitchFamily="34" charset="0"/>
              <a:buChar char="•"/>
            </a:pPr>
            <a:endParaRPr lang="pl-PL" dirty="0"/>
          </a:p>
          <a:p>
            <a:pPr marL="285750" indent="-285750">
              <a:buFont typeface="Arial" panose="020B0604020202020204" pitchFamily="34" charset="0"/>
              <a:buChar char="•"/>
            </a:pPr>
            <a:endParaRPr lang="pl-PL" dirty="0"/>
          </a:p>
          <a:p>
            <a:pPr marL="285750" indent="-285750">
              <a:buFont typeface="Arial" panose="020B0604020202020204" pitchFamily="34" charset="0"/>
              <a:buChar char="•"/>
            </a:pPr>
            <a:endParaRPr lang="pl-PL" dirty="0"/>
          </a:p>
          <a:p>
            <a:pPr marL="285750" indent="-285750">
              <a:buFont typeface="Arial" panose="020B0604020202020204" pitchFamily="34" charset="0"/>
              <a:buChar char="•"/>
            </a:pPr>
            <a:endParaRPr lang="pl-PL" dirty="0"/>
          </a:p>
          <a:p>
            <a:pPr marL="285750" indent="-285750">
              <a:buFont typeface="Arial" panose="020B0604020202020204" pitchFamily="34" charset="0"/>
              <a:buChar char="•"/>
            </a:pPr>
            <a:endParaRPr lang="pl-PL" dirty="0"/>
          </a:p>
        </p:txBody>
      </p:sp>
    </p:spTree>
    <p:extLst>
      <p:ext uri="{BB962C8B-B14F-4D97-AF65-F5344CB8AC3E}">
        <p14:creationId xmlns:p14="http://schemas.microsoft.com/office/powerpoint/2010/main" val="1840016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2" name="Picture 10">
            <a:extLst>
              <a:ext uri="{FF2B5EF4-FFF2-40B4-BE49-F238E27FC236}">
                <a16:creationId xmlns:a16="http://schemas.microsoft.com/office/drawing/2014/main" id="{3F73F6A4-60A8-960B-B032-E5DCAD8718B1}"/>
              </a:ext>
            </a:extLst>
          </p:cNvPr>
          <p:cNvPicPr>
            <a:picLocks noGrp="1" noChangeAspect="1" noChangeArrowheads="1"/>
          </p:cNvPicPr>
          <p:nvPr>
            <p:ph/>
          </p:nvPr>
        </p:nvPicPr>
        <p:blipFill>
          <a:blip r:embed="rId2" cstate="print">
            <a:extLst>
              <a:ext uri="{28A0092B-C50C-407E-A947-70E740481C1C}">
                <a14:useLocalDpi xmlns:a14="http://schemas.microsoft.com/office/drawing/2010/main" val="0"/>
              </a:ext>
            </a:extLst>
          </a:blip>
          <a:srcRect/>
          <a:stretch>
            <a:fillRect/>
          </a:stretch>
        </p:blipFill>
        <p:spPr>
          <a:xfrm>
            <a:off x="107950" y="115888"/>
            <a:ext cx="9036050" cy="9667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pole tekstowe 3">
            <a:extLst>
              <a:ext uri="{FF2B5EF4-FFF2-40B4-BE49-F238E27FC236}">
                <a16:creationId xmlns:a16="http://schemas.microsoft.com/office/drawing/2014/main" id="{BCCDF1C9-89AD-9609-0666-EAAEAD126ED4}"/>
              </a:ext>
            </a:extLst>
          </p:cNvPr>
          <p:cNvSpPr txBox="1"/>
          <p:nvPr/>
        </p:nvSpPr>
        <p:spPr>
          <a:xfrm>
            <a:off x="1835696" y="260648"/>
            <a:ext cx="5616624" cy="646331"/>
          </a:xfrm>
          <a:prstGeom prst="rect">
            <a:avLst/>
          </a:prstGeom>
          <a:noFill/>
        </p:spPr>
        <p:txBody>
          <a:bodyPr wrap="square" rtlCol="0">
            <a:spAutoFit/>
          </a:bodyPr>
          <a:lstStyle/>
          <a:p>
            <a:r>
              <a:rPr lang="pl-PL" b="1" dirty="0" err="1"/>
              <a:t>Elsevier</a:t>
            </a:r>
            <a:r>
              <a:rPr lang="pl-PL" b="1" dirty="0"/>
              <a:t> open </a:t>
            </a:r>
            <a:r>
              <a:rPr lang="pl-PL" b="1" dirty="0" err="1"/>
              <a:t>publishing</a:t>
            </a:r>
            <a:r>
              <a:rPr lang="pl-PL" b="1" dirty="0"/>
              <a:t> program</a:t>
            </a:r>
          </a:p>
          <a:p>
            <a:endParaRPr lang="pl-PL" b="1" dirty="0"/>
          </a:p>
        </p:txBody>
      </p:sp>
      <p:sp>
        <p:nvSpPr>
          <p:cNvPr id="5" name="pole tekstowe 4">
            <a:extLst>
              <a:ext uri="{FF2B5EF4-FFF2-40B4-BE49-F238E27FC236}">
                <a16:creationId xmlns:a16="http://schemas.microsoft.com/office/drawing/2014/main" id="{185C54B7-ED4A-E19E-8D46-491A0886A28B}"/>
              </a:ext>
            </a:extLst>
          </p:cNvPr>
          <p:cNvSpPr txBox="1"/>
          <p:nvPr/>
        </p:nvSpPr>
        <p:spPr>
          <a:xfrm>
            <a:off x="323528" y="1227435"/>
            <a:ext cx="8568952" cy="5078313"/>
          </a:xfrm>
          <a:prstGeom prst="rect">
            <a:avLst/>
          </a:prstGeom>
          <a:noFill/>
        </p:spPr>
        <p:txBody>
          <a:bodyPr wrap="square" rtlCol="0">
            <a:spAutoFit/>
          </a:bodyPr>
          <a:lstStyle/>
          <a:p>
            <a:pPr marL="285750" indent="-285750" algn="just">
              <a:buFont typeface="Arial" panose="020B0604020202020204" pitchFamily="34" charset="0"/>
              <a:buChar char="•"/>
            </a:pPr>
            <a:r>
              <a:rPr lang="en-US" dirty="0"/>
              <a:t>After the author selects the option for open publication in the program, the article will be sent for verification. Subsequently, the author will receive another email containing information about the verification outcome.</a:t>
            </a:r>
            <a:r>
              <a:rPr lang="pl-PL" dirty="0"/>
              <a:t> </a:t>
            </a:r>
            <a:r>
              <a:rPr lang="en-US" dirty="0"/>
              <a:t>Note: the author may choose to traditionally publish the article free of charge ("subscription" option) and this will not result in any restriction of future access to the program</a:t>
            </a:r>
          </a:p>
          <a:p>
            <a:pPr algn="just"/>
            <a:endParaRPr lang="pl-PL" dirty="0"/>
          </a:p>
          <a:p>
            <a:pPr marL="285750" indent="-285750" algn="just">
              <a:buFont typeface="Arial" panose="020B0604020202020204" pitchFamily="34" charset="0"/>
              <a:buChar char="•"/>
            </a:pPr>
            <a:r>
              <a:rPr lang="en-US" dirty="0"/>
              <a:t>Elsevier sends information about an article submitted to the program to the local administrator at </a:t>
            </a:r>
            <a:r>
              <a:rPr lang="pl-PL" dirty="0"/>
              <a:t>PUEB</a:t>
            </a:r>
            <a:r>
              <a:rPr lang="en-US" dirty="0"/>
              <a:t>, who is currently an employee of the </a:t>
            </a:r>
            <a:r>
              <a:rPr lang="pl-PL" dirty="0"/>
              <a:t>PUEB</a:t>
            </a:r>
            <a:r>
              <a:rPr lang="en-US" dirty="0"/>
              <a:t> Main Library </a:t>
            </a:r>
            <a:r>
              <a:rPr lang="pl-PL" dirty="0"/>
              <a:t>-</a:t>
            </a:r>
            <a:r>
              <a:rPr lang="en-US" dirty="0"/>
              <a:t> Dorota </a:t>
            </a:r>
            <a:r>
              <a:rPr lang="en-US" dirty="0" err="1"/>
              <a:t>Wojewoda</a:t>
            </a:r>
            <a:r>
              <a:rPr lang="en-US" dirty="0"/>
              <a:t>. </a:t>
            </a:r>
            <a:r>
              <a:rPr lang="pl-PL" dirty="0" err="1"/>
              <a:t>She</a:t>
            </a:r>
            <a:r>
              <a:rPr lang="en-US" dirty="0"/>
              <a:t> verifies the author's affiliation with the institution using an account in the online system.</a:t>
            </a:r>
          </a:p>
          <a:p>
            <a:pPr algn="just"/>
            <a:endParaRPr lang="pl-PL" dirty="0"/>
          </a:p>
          <a:p>
            <a:pPr marL="285750" indent="-285750" algn="just">
              <a:buFont typeface="Arial" panose="020B0604020202020204" pitchFamily="34" charset="0"/>
              <a:buChar char="•"/>
            </a:pPr>
            <a:r>
              <a:rPr lang="en-US" dirty="0"/>
              <a:t>If </a:t>
            </a:r>
            <a:r>
              <a:rPr lang="pl-PL" dirty="0"/>
              <a:t>the </a:t>
            </a:r>
            <a:r>
              <a:rPr lang="pl-PL" dirty="0" err="1"/>
              <a:t>author</a:t>
            </a:r>
            <a:r>
              <a:rPr lang="pl-PL" dirty="0"/>
              <a:t> </a:t>
            </a:r>
            <a:r>
              <a:rPr lang="en-US" dirty="0"/>
              <a:t>choose</a:t>
            </a:r>
            <a:r>
              <a:rPr lang="pl-PL" dirty="0"/>
              <a:t>s</a:t>
            </a:r>
            <a:r>
              <a:rPr lang="en-US" dirty="0"/>
              <a:t> the open access publication option, </a:t>
            </a:r>
            <a:r>
              <a:rPr lang="pl-PL" dirty="0" err="1"/>
              <a:t>they</a:t>
            </a:r>
            <a:r>
              <a:rPr lang="en-US" dirty="0"/>
              <a:t> must also choose the license type CC-BY or CC-BY-NC-ND, or in some journals, CC-BY-NC later in the form.</a:t>
            </a:r>
          </a:p>
          <a:p>
            <a:pPr marL="285750" indent="-285750" algn="just">
              <a:buFont typeface="Arial" panose="020B0604020202020204" pitchFamily="34" charset="0"/>
              <a:buChar char="•"/>
            </a:pPr>
            <a:endParaRPr lang="pl-PL" dirty="0"/>
          </a:p>
          <a:p>
            <a:pPr marL="285750" indent="-285750">
              <a:buFont typeface="Arial" panose="020B0604020202020204" pitchFamily="34" charset="0"/>
              <a:buChar char="•"/>
            </a:pPr>
            <a:r>
              <a:rPr lang="pl-PL" dirty="0"/>
              <a:t>Information </a:t>
            </a:r>
            <a:r>
              <a:rPr lang="pl-PL" dirty="0" err="1"/>
              <a:t>about</a:t>
            </a:r>
            <a:r>
              <a:rPr lang="pl-PL" dirty="0"/>
              <a:t> the program, </a:t>
            </a:r>
            <a:r>
              <a:rPr lang="pl-PL" dirty="0" err="1"/>
              <a:t>presentations</a:t>
            </a:r>
            <a:r>
              <a:rPr lang="pl-PL" dirty="0"/>
              <a:t>: </a:t>
            </a:r>
            <a:r>
              <a:rPr lang="pl-PL" dirty="0">
                <a:hlinkClick r:id="rId3"/>
              </a:rPr>
              <a:t>https://wbn.icm.edu.pl/publikowanie-otwarte/#elsevier_oa</a:t>
            </a:r>
            <a:endParaRPr lang="pl-PL" dirty="0"/>
          </a:p>
          <a:p>
            <a:pPr marL="285750" indent="-285750">
              <a:buFont typeface="Arial" panose="020B0604020202020204" pitchFamily="34" charset="0"/>
              <a:buChar char="•"/>
            </a:pPr>
            <a:endParaRPr lang="pl-PL" dirty="0"/>
          </a:p>
        </p:txBody>
      </p:sp>
    </p:spTree>
    <p:extLst>
      <p:ext uri="{BB962C8B-B14F-4D97-AF65-F5344CB8AC3E}">
        <p14:creationId xmlns:p14="http://schemas.microsoft.com/office/powerpoint/2010/main" val="984934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2" name="Picture 10">
            <a:extLst>
              <a:ext uri="{FF2B5EF4-FFF2-40B4-BE49-F238E27FC236}">
                <a16:creationId xmlns:a16="http://schemas.microsoft.com/office/drawing/2014/main" id="{3F73F6A4-60A8-960B-B032-E5DCAD8718B1}"/>
              </a:ext>
            </a:extLst>
          </p:cNvPr>
          <p:cNvPicPr>
            <a:picLocks noGrp="1" noChangeAspect="1" noChangeArrowheads="1"/>
          </p:cNvPicPr>
          <p:nvPr>
            <p:ph/>
          </p:nvPr>
        </p:nvPicPr>
        <p:blipFill>
          <a:blip r:embed="rId2" cstate="print">
            <a:extLst>
              <a:ext uri="{28A0092B-C50C-407E-A947-70E740481C1C}">
                <a14:useLocalDpi xmlns:a14="http://schemas.microsoft.com/office/drawing/2010/main" val="0"/>
              </a:ext>
            </a:extLst>
          </a:blip>
          <a:srcRect/>
          <a:stretch>
            <a:fillRect/>
          </a:stretch>
        </p:blipFill>
        <p:spPr>
          <a:xfrm>
            <a:off x="107950" y="115888"/>
            <a:ext cx="9036050" cy="9667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pole tekstowe 3">
            <a:extLst>
              <a:ext uri="{FF2B5EF4-FFF2-40B4-BE49-F238E27FC236}">
                <a16:creationId xmlns:a16="http://schemas.microsoft.com/office/drawing/2014/main" id="{BCCDF1C9-89AD-9609-0666-EAAEAD126ED4}"/>
              </a:ext>
            </a:extLst>
          </p:cNvPr>
          <p:cNvSpPr txBox="1"/>
          <p:nvPr/>
        </p:nvSpPr>
        <p:spPr>
          <a:xfrm>
            <a:off x="1835696" y="260648"/>
            <a:ext cx="5616624" cy="369332"/>
          </a:xfrm>
          <a:prstGeom prst="rect">
            <a:avLst/>
          </a:prstGeom>
          <a:noFill/>
        </p:spPr>
        <p:txBody>
          <a:bodyPr wrap="square" rtlCol="0">
            <a:spAutoFit/>
          </a:bodyPr>
          <a:lstStyle/>
          <a:p>
            <a:r>
              <a:rPr lang="pl-PL" b="1" dirty="0"/>
              <a:t>Springer open </a:t>
            </a:r>
            <a:r>
              <a:rPr lang="pl-PL" b="1" dirty="0" err="1"/>
              <a:t>publishing</a:t>
            </a:r>
            <a:r>
              <a:rPr lang="pl-PL" b="1" dirty="0"/>
              <a:t> program</a:t>
            </a:r>
          </a:p>
        </p:txBody>
      </p:sp>
      <p:sp>
        <p:nvSpPr>
          <p:cNvPr id="5" name="pole tekstowe 4">
            <a:extLst>
              <a:ext uri="{FF2B5EF4-FFF2-40B4-BE49-F238E27FC236}">
                <a16:creationId xmlns:a16="http://schemas.microsoft.com/office/drawing/2014/main" id="{185C54B7-ED4A-E19E-8D46-491A0886A28B}"/>
              </a:ext>
            </a:extLst>
          </p:cNvPr>
          <p:cNvSpPr txBox="1"/>
          <p:nvPr/>
        </p:nvSpPr>
        <p:spPr>
          <a:xfrm>
            <a:off x="323528" y="1227435"/>
            <a:ext cx="8568952" cy="5078313"/>
          </a:xfrm>
          <a:prstGeom prst="rect">
            <a:avLst/>
          </a:prstGeom>
          <a:noFill/>
        </p:spPr>
        <p:txBody>
          <a:bodyPr wrap="square" rtlCol="0">
            <a:spAutoFit/>
          </a:bodyPr>
          <a:lstStyle/>
          <a:p>
            <a:pPr marL="285750" indent="-285750">
              <a:buFont typeface="Arial" panose="020B0604020202020204" pitchFamily="34" charset="0"/>
              <a:buChar char="•"/>
            </a:pPr>
            <a:r>
              <a:rPr lang="en-US" dirty="0"/>
              <a:t>publishing open access articles under CC-BY license in selected Springer hybrid journals (1917 titles)</a:t>
            </a:r>
            <a:endParaRPr lang="pl-PL" dirty="0"/>
          </a:p>
          <a:p>
            <a:pPr marL="285750" indent="-285750">
              <a:buFont typeface="Arial" panose="020B0604020202020204" pitchFamily="34" charset="0"/>
              <a:buChar char="•"/>
            </a:pPr>
            <a:r>
              <a:rPr lang="pl-PL" dirty="0"/>
              <a:t>list of </a:t>
            </a:r>
            <a:r>
              <a:rPr lang="pl-PL" dirty="0" err="1"/>
              <a:t>journals</a:t>
            </a:r>
            <a:r>
              <a:rPr lang="pl-PL" dirty="0"/>
              <a:t>: </a:t>
            </a:r>
            <a:r>
              <a:rPr lang="pl-PL" dirty="0">
                <a:hlinkClick r:id="rId3"/>
              </a:rPr>
              <a:t>https://vls.icm.edu.pl/zasady/2023/Springer/Springer_Publishing_List2023_05082023.xlsx</a:t>
            </a:r>
            <a:endParaRPr lang="pl-PL" dirty="0"/>
          </a:p>
          <a:p>
            <a:pPr marL="285750" indent="-285750">
              <a:buFont typeface="Arial" panose="020B0604020202020204" pitchFamily="34" charset="0"/>
              <a:buChar char="•"/>
            </a:pPr>
            <a:endParaRPr lang="pl-PL" dirty="0"/>
          </a:p>
          <a:p>
            <a:pPr marL="285750" indent="-285750" algn="just">
              <a:buFont typeface="Arial" panose="020B0604020202020204" pitchFamily="34" charset="0"/>
              <a:buChar char="•"/>
            </a:pPr>
            <a:r>
              <a:rPr lang="en-US" dirty="0"/>
              <a:t>articles limit in 2023: 1350 articles, in 2024: ? (we are waiting for the decision of the Ministry of Science and Higher Education)</a:t>
            </a:r>
            <a:endParaRPr lang="pl-PL" dirty="0"/>
          </a:p>
          <a:p>
            <a:pPr marL="285750" indent="-285750" algn="just">
              <a:buFont typeface="Arial" panose="020B0604020202020204" pitchFamily="34" charset="0"/>
              <a:buChar char="•"/>
            </a:pPr>
            <a:r>
              <a:rPr lang="pl-PL" dirty="0"/>
              <a:t>A</a:t>
            </a:r>
            <a:r>
              <a:rPr lang="en-US" dirty="0" err="1"/>
              <a:t>fter</a:t>
            </a:r>
            <a:r>
              <a:rPr lang="en-US" dirty="0"/>
              <a:t> the article is accepted for publication, the corresponding author receives an email containing a link to complete the publication process.</a:t>
            </a:r>
          </a:p>
          <a:p>
            <a:pPr marL="285750" indent="-285750" algn="just">
              <a:buFont typeface="Arial" panose="020B0604020202020204" pitchFamily="34" charset="0"/>
              <a:buChar char="•"/>
            </a:pPr>
            <a:r>
              <a:rPr lang="en-US" dirty="0"/>
              <a:t>If, when filling out the form, there are still articles available in the program for the current year and the system identifies the chosen institution as part of the program, the form will show the message "Open access at no cost to you."</a:t>
            </a:r>
          </a:p>
          <a:p>
            <a:pPr marL="285750" indent="-285750" algn="just">
              <a:buFont typeface="Arial" panose="020B0604020202020204" pitchFamily="34" charset="0"/>
              <a:buChar char="•"/>
            </a:pPr>
            <a:r>
              <a:rPr lang="pl-PL" dirty="0"/>
              <a:t>I</a:t>
            </a:r>
            <a:r>
              <a:rPr lang="en-US" dirty="0" err="1"/>
              <a:t>nformation</a:t>
            </a:r>
            <a:r>
              <a:rPr lang="en-US" dirty="0"/>
              <a:t> about an article approved for publication will be sent to the local administrator at </a:t>
            </a:r>
            <a:r>
              <a:rPr lang="pl-PL" dirty="0"/>
              <a:t>P</a:t>
            </a:r>
            <a:r>
              <a:rPr lang="en-US" dirty="0"/>
              <a:t>UE</a:t>
            </a:r>
            <a:r>
              <a:rPr lang="pl-PL" dirty="0"/>
              <a:t>B</a:t>
            </a:r>
            <a:r>
              <a:rPr lang="en-US" dirty="0"/>
              <a:t> (Dorot</a:t>
            </a:r>
            <a:r>
              <a:rPr lang="pl-PL" dirty="0"/>
              <a:t>a</a:t>
            </a:r>
            <a:r>
              <a:rPr lang="en-US" dirty="0"/>
              <a:t> </a:t>
            </a:r>
            <a:r>
              <a:rPr lang="en-US" dirty="0" err="1"/>
              <a:t>Wojewoda</a:t>
            </a:r>
            <a:r>
              <a:rPr lang="en-US" dirty="0"/>
              <a:t>) for affiliation verification</a:t>
            </a:r>
            <a:endParaRPr lang="pl-PL" dirty="0"/>
          </a:p>
          <a:p>
            <a:pPr marL="285750" indent="-285750">
              <a:buFont typeface="Arial" panose="020B0604020202020204" pitchFamily="34" charset="0"/>
              <a:buChar char="•"/>
            </a:pPr>
            <a:r>
              <a:rPr lang="pl-PL" dirty="0"/>
              <a:t>Information </a:t>
            </a:r>
            <a:r>
              <a:rPr lang="pl-PL" dirty="0" err="1"/>
              <a:t>about</a:t>
            </a:r>
            <a:r>
              <a:rPr lang="pl-PL" dirty="0"/>
              <a:t> the program: </a:t>
            </a:r>
            <a:r>
              <a:rPr lang="pl-PL" dirty="0">
                <a:hlinkClick r:id="rId4"/>
              </a:rPr>
              <a:t>https://wbn.icm.edu.pl/publikowanie-otwarte/#springer_oa</a:t>
            </a:r>
            <a:endParaRPr lang="pl-PL" dirty="0"/>
          </a:p>
          <a:p>
            <a:pPr marL="285750" indent="-285750">
              <a:buFont typeface="Arial" panose="020B0604020202020204" pitchFamily="34" charset="0"/>
              <a:buChar char="•"/>
            </a:pPr>
            <a:endParaRPr lang="pl-PL" dirty="0"/>
          </a:p>
        </p:txBody>
      </p:sp>
    </p:spTree>
    <p:extLst>
      <p:ext uri="{BB962C8B-B14F-4D97-AF65-F5344CB8AC3E}">
        <p14:creationId xmlns:p14="http://schemas.microsoft.com/office/powerpoint/2010/main" val="2717513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2" name="Picture 10">
            <a:extLst>
              <a:ext uri="{FF2B5EF4-FFF2-40B4-BE49-F238E27FC236}">
                <a16:creationId xmlns:a16="http://schemas.microsoft.com/office/drawing/2014/main" id="{3F73F6A4-60A8-960B-B032-E5DCAD8718B1}"/>
              </a:ext>
            </a:extLst>
          </p:cNvPr>
          <p:cNvPicPr>
            <a:picLocks noGrp="1" noChangeAspect="1" noChangeArrowheads="1"/>
          </p:cNvPicPr>
          <p:nvPr>
            <p:ph/>
          </p:nvPr>
        </p:nvPicPr>
        <p:blipFill>
          <a:blip r:embed="rId2" cstate="print">
            <a:extLst>
              <a:ext uri="{28A0092B-C50C-407E-A947-70E740481C1C}">
                <a14:useLocalDpi xmlns:a14="http://schemas.microsoft.com/office/drawing/2010/main" val="0"/>
              </a:ext>
            </a:extLst>
          </a:blip>
          <a:srcRect/>
          <a:stretch>
            <a:fillRect/>
          </a:stretch>
        </p:blipFill>
        <p:spPr>
          <a:xfrm>
            <a:off x="107950" y="115888"/>
            <a:ext cx="9036050" cy="9667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pole tekstowe 3">
            <a:extLst>
              <a:ext uri="{FF2B5EF4-FFF2-40B4-BE49-F238E27FC236}">
                <a16:creationId xmlns:a16="http://schemas.microsoft.com/office/drawing/2014/main" id="{BCCDF1C9-89AD-9609-0666-EAAEAD126ED4}"/>
              </a:ext>
            </a:extLst>
          </p:cNvPr>
          <p:cNvSpPr txBox="1"/>
          <p:nvPr/>
        </p:nvSpPr>
        <p:spPr>
          <a:xfrm>
            <a:off x="1835696" y="260648"/>
            <a:ext cx="5616624" cy="646331"/>
          </a:xfrm>
          <a:prstGeom prst="rect">
            <a:avLst/>
          </a:prstGeom>
          <a:noFill/>
        </p:spPr>
        <p:txBody>
          <a:bodyPr wrap="square" rtlCol="0">
            <a:spAutoFit/>
          </a:bodyPr>
          <a:lstStyle/>
          <a:p>
            <a:r>
              <a:rPr lang="pl-PL" b="1" dirty="0"/>
              <a:t>Open </a:t>
            </a:r>
            <a:r>
              <a:rPr lang="pl-PL" b="1" dirty="0" err="1"/>
              <a:t>publishing</a:t>
            </a:r>
            <a:r>
              <a:rPr lang="pl-PL" b="1" dirty="0"/>
              <a:t> program in the </a:t>
            </a:r>
            <a:r>
              <a:rPr lang="pl-PL" b="1" dirty="0" err="1"/>
              <a:t>journal</a:t>
            </a:r>
            <a:r>
              <a:rPr lang="pl-PL" b="1" dirty="0"/>
              <a:t> Science </a:t>
            </a:r>
            <a:r>
              <a:rPr lang="pl-PL" b="1" dirty="0" err="1"/>
              <a:t>Advances</a:t>
            </a:r>
            <a:r>
              <a:rPr lang="pl-PL" b="1" dirty="0"/>
              <a:t> </a:t>
            </a:r>
          </a:p>
        </p:txBody>
      </p:sp>
      <p:sp>
        <p:nvSpPr>
          <p:cNvPr id="2" name="pole tekstowe 1">
            <a:extLst>
              <a:ext uri="{FF2B5EF4-FFF2-40B4-BE49-F238E27FC236}">
                <a16:creationId xmlns:a16="http://schemas.microsoft.com/office/drawing/2014/main" id="{8ABC2756-492D-40C6-667E-EE5F1B5C724E}"/>
              </a:ext>
            </a:extLst>
          </p:cNvPr>
          <p:cNvSpPr txBox="1"/>
          <p:nvPr/>
        </p:nvSpPr>
        <p:spPr>
          <a:xfrm>
            <a:off x="467544" y="1227435"/>
            <a:ext cx="8568952" cy="4801314"/>
          </a:xfrm>
          <a:prstGeom prst="rect">
            <a:avLst/>
          </a:prstGeom>
          <a:noFill/>
        </p:spPr>
        <p:txBody>
          <a:bodyPr wrap="square" rtlCol="0">
            <a:spAutoFit/>
          </a:bodyPr>
          <a:lstStyle/>
          <a:p>
            <a:pPr marL="457200" indent="-457200" algn="just">
              <a:buFont typeface="Arial" panose="020B0604020202020204" pitchFamily="34" charset="0"/>
              <a:buChar char="•"/>
            </a:pPr>
            <a:r>
              <a:rPr lang="en-US" dirty="0"/>
              <a:t>The program is an add-on to the national license for accessing the journal Science.</a:t>
            </a:r>
            <a:endParaRPr lang="pl-PL" dirty="0"/>
          </a:p>
          <a:p>
            <a:pPr marL="457200" indent="-457200" algn="just">
              <a:buFont typeface="Arial" panose="020B0604020202020204" pitchFamily="34" charset="0"/>
              <a:buChar char="•"/>
            </a:pPr>
            <a:endParaRPr lang="pl-PL" dirty="0"/>
          </a:p>
          <a:p>
            <a:pPr marL="457200" indent="-457200" algn="just">
              <a:buFont typeface="Arial" panose="020B0604020202020204" pitchFamily="34" charset="0"/>
              <a:buChar char="•"/>
            </a:pPr>
            <a:r>
              <a:rPr lang="en-US" dirty="0"/>
              <a:t>the journal Science operates on a subscription model only, </a:t>
            </a:r>
            <a:r>
              <a:rPr lang="pl-PL" dirty="0" err="1"/>
              <a:t>while</a:t>
            </a:r>
            <a:r>
              <a:rPr lang="en-US" dirty="0"/>
              <a:t> a separate journal, Science Advances, is dedicated to open access publishing (200 points according to the </a:t>
            </a:r>
            <a:r>
              <a:rPr lang="pl-PL" dirty="0"/>
              <a:t>MSE</a:t>
            </a:r>
            <a:r>
              <a:rPr lang="en-US" dirty="0"/>
              <a:t>)</a:t>
            </a:r>
            <a:endParaRPr lang="pl-PL" dirty="0"/>
          </a:p>
          <a:p>
            <a:pPr algn="just"/>
            <a:endParaRPr lang="pl-PL" b="1" dirty="0"/>
          </a:p>
          <a:p>
            <a:pPr marL="457200" indent="-457200" algn="just">
              <a:buFont typeface="Arial" panose="020B0604020202020204" pitchFamily="34" charset="0"/>
              <a:buChar char="•"/>
            </a:pPr>
            <a:r>
              <a:rPr lang="pl-PL" b="1" dirty="0"/>
              <a:t>The limit of </a:t>
            </a:r>
            <a:r>
              <a:rPr lang="pl-PL" b="1" dirty="0" err="1"/>
              <a:t>articles</a:t>
            </a:r>
            <a:r>
              <a:rPr lang="pl-PL" b="1" dirty="0"/>
              <a:t> for 2023: 10 </a:t>
            </a:r>
            <a:r>
              <a:rPr lang="pl-PL" dirty="0"/>
              <a:t>[as of 22.11.2023: 1 </a:t>
            </a:r>
            <a:r>
              <a:rPr lang="pl-PL" dirty="0" err="1"/>
              <a:t>article</a:t>
            </a:r>
            <a:r>
              <a:rPr lang="pl-PL" dirty="0"/>
              <a:t> </a:t>
            </a:r>
            <a:r>
              <a:rPr lang="pl-PL" dirty="0" err="1"/>
              <a:t>has</a:t>
            </a:r>
            <a:r>
              <a:rPr lang="pl-PL" dirty="0"/>
              <a:t> </a:t>
            </a:r>
            <a:r>
              <a:rPr lang="pl-PL" dirty="0" err="1"/>
              <a:t>been</a:t>
            </a:r>
            <a:r>
              <a:rPr lang="pl-PL" dirty="0"/>
              <a:t> </a:t>
            </a:r>
            <a:r>
              <a:rPr lang="pl-PL" dirty="0" err="1"/>
              <a:t>used</a:t>
            </a:r>
            <a:r>
              <a:rPr lang="pl-PL" dirty="0"/>
              <a:t>]</a:t>
            </a:r>
          </a:p>
          <a:p>
            <a:pPr marL="457200" indent="-457200" algn="just">
              <a:buFont typeface="Arial" panose="020B0604020202020204" pitchFamily="34" charset="0"/>
              <a:buChar char="•"/>
            </a:pPr>
            <a:endParaRPr lang="pl-PL" b="1" dirty="0"/>
          </a:p>
          <a:p>
            <a:pPr marL="457200" indent="-457200" algn="just">
              <a:buFont typeface="Arial" panose="020B0604020202020204" pitchFamily="34" charset="0"/>
              <a:buChar char="•"/>
            </a:pPr>
            <a:r>
              <a:rPr lang="en-US" dirty="0"/>
              <a:t>The offer is available to corresponding authors affiliated with Polish institutions. The publishing house itself identifies the articles covered by the program.</a:t>
            </a:r>
            <a:endParaRPr lang="pl-PL" dirty="0"/>
          </a:p>
          <a:p>
            <a:pPr marL="457200" indent="-457200" algn="just">
              <a:buFont typeface="Arial" panose="020B0604020202020204" pitchFamily="34" charset="0"/>
              <a:buChar char="•"/>
            </a:pPr>
            <a:endParaRPr lang="pl-PL" dirty="0"/>
          </a:p>
          <a:p>
            <a:pPr marL="457200" indent="-457200" algn="just">
              <a:buFont typeface="Arial" panose="020B0604020202020204" pitchFamily="34" charset="0"/>
              <a:buChar char="•"/>
            </a:pPr>
            <a:r>
              <a:rPr lang="en-US" dirty="0"/>
              <a:t>In 2021, two articles were published under the program, and in 2022, three articles were published.</a:t>
            </a:r>
            <a:endParaRPr lang="pl-PL" dirty="0"/>
          </a:p>
          <a:p>
            <a:pPr marL="457200" indent="-457200" algn="just">
              <a:buFont typeface="Arial" panose="020B0604020202020204" pitchFamily="34" charset="0"/>
              <a:buChar char="•"/>
            </a:pPr>
            <a:endParaRPr lang="pl-PL" dirty="0"/>
          </a:p>
          <a:p>
            <a:pPr marL="457200" indent="-457200" algn="just">
              <a:buFont typeface="Arial" panose="020B0604020202020204" pitchFamily="34" charset="0"/>
              <a:buChar char="•"/>
            </a:pPr>
            <a:r>
              <a:rPr lang="pl-PL" dirty="0" err="1"/>
              <a:t>details</a:t>
            </a:r>
            <a:r>
              <a:rPr lang="pl-PL" dirty="0"/>
              <a:t>: </a:t>
            </a:r>
            <a:r>
              <a:rPr lang="pl-PL" dirty="0">
                <a:hlinkClick r:id="rId3"/>
              </a:rPr>
              <a:t>https://wbn.icm.edu.pl/publikowanie-otwarte/#science_oa</a:t>
            </a:r>
            <a:endParaRPr lang="pl-PL" dirty="0"/>
          </a:p>
        </p:txBody>
      </p:sp>
    </p:spTree>
    <p:extLst>
      <p:ext uri="{BB962C8B-B14F-4D97-AF65-F5344CB8AC3E}">
        <p14:creationId xmlns:p14="http://schemas.microsoft.com/office/powerpoint/2010/main" val="1425229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2" name="Picture 10">
            <a:extLst>
              <a:ext uri="{FF2B5EF4-FFF2-40B4-BE49-F238E27FC236}">
                <a16:creationId xmlns:a16="http://schemas.microsoft.com/office/drawing/2014/main" id="{3F73F6A4-60A8-960B-B032-E5DCAD8718B1}"/>
              </a:ext>
            </a:extLst>
          </p:cNvPr>
          <p:cNvPicPr>
            <a:picLocks noGrp="1" noChangeAspect="1" noChangeArrowheads="1"/>
          </p:cNvPicPr>
          <p:nvPr>
            <p:ph/>
          </p:nvPr>
        </p:nvPicPr>
        <p:blipFill>
          <a:blip r:embed="rId2" cstate="print">
            <a:extLst>
              <a:ext uri="{28A0092B-C50C-407E-A947-70E740481C1C}">
                <a14:useLocalDpi xmlns:a14="http://schemas.microsoft.com/office/drawing/2010/main" val="0"/>
              </a:ext>
            </a:extLst>
          </a:blip>
          <a:srcRect/>
          <a:stretch>
            <a:fillRect/>
          </a:stretch>
        </p:blipFill>
        <p:spPr>
          <a:xfrm>
            <a:off x="107950" y="115888"/>
            <a:ext cx="9036050" cy="9667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pole tekstowe 3">
            <a:extLst>
              <a:ext uri="{FF2B5EF4-FFF2-40B4-BE49-F238E27FC236}">
                <a16:creationId xmlns:a16="http://schemas.microsoft.com/office/drawing/2014/main" id="{BCCDF1C9-89AD-9609-0666-EAAEAD126ED4}"/>
              </a:ext>
            </a:extLst>
          </p:cNvPr>
          <p:cNvSpPr txBox="1"/>
          <p:nvPr/>
        </p:nvSpPr>
        <p:spPr>
          <a:xfrm>
            <a:off x="1835696" y="260648"/>
            <a:ext cx="5616624" cy="369332"/>
          </a:xfrm>
          <a:prstGeom prst="rect">
            <a:avLst/>
          </a:prstGeom>
          <a:noFill/>
        </p:spPr>
        <p:txBody>
          <a:bodyPr wrap="square" rtlCol="0">
            <a:spAutoFit/>
          </a:bodyPr>
          <a:lstStyle/>
          <a:p>
            <a:r>
              <a:rPr lang="pl-PL" b="1" dirty="0"/>
              <a:t>Open </a:t>
            </a:r>
            <a:r>
              <a:rPr lang="pl-PL" b="1" dirty="0" err="1"/>
              <a:t>publishing</a:t>
            </a:r>
            <a:r>
              <a:rPr lang="pl-PL" b="1" dirty="0"/>
              <a:t> </a:t>
            </a:r>
            <a:r>
              <a:rPr lang="pl-PL" b="1" dirty="0" err="1"/>
              <a:t>programs</a:t>
            </a:r>
            <a:r>
              <a:rPr lang="pl-PL" b="1" dirty="0"/>
              <a:t> for PUEB for 2024</a:t>
            </a:r>
          </a:p>
        </p:txBody>
      </p:sp>
      <p:sp>
        <p:nvSpPr>
          <p:cNvPr id="2" name="pole tekstowe 1">
            <a:extLst>
              <a:ext uri="{FF2B5EF4-FFF2-40B4-BE49-F238E27FC236}">
                <a16:creationId xmlns:a16="http://schemas.microsoft.com/office/drawing/2014/main" id="{8ABC2756-492D-40C6-667E-EE5F1B5C724E}"/>
              </a:ext>
            </a:extLst>
          </p:cNvPr>
          <p:cNvSpPr txBox="1"/>
          <p:nvPr/>
        </p:nvSpPr>
        <p:spPr>
          <a:xfrm>
            <a:off x="467544" y="1227435"/>
            <a:ext cx="8568952" cy="2862322"/>
          </a:xfrm>
          <a:prstGeom prst="rect">
            <a:avLst/>
          </a:prstGeom>
          <a:noFill/>
        </p:spPr>
        <p:txBody>
          <a:bodyPr wrap="square" rtlCol="0">
            <a:spAutoFit/>
          </a:bodyPr>
          <a:lstStyle/>
          <a:p>
            <a:pPr algn="just"/>
            <a:r>
              <a:rPr lang="pl-PL" b="1" dirty="0"/>
              <a:t>1. Cambridge University Press (CUP)</a:t>
            </a:r>
          </a:p>
          <a:p>
            <a:pPr marL="285750" indent="-285750" algn="just">
              <a:buFont typeface="Arial" panose="020B0604020202020204" pitchFamily="34" charset="0"/>
              <a:buChar char="•"/>
            </a:pPr>
            <a:r>
              <a:rPr lang="pl-PL" dirty="0" err="1"/>
              <a:t>Offer</a:t>
            </a:r>
            <a:r>
              <a:rPr lang="pl-PL" dirty="0"/>
              <a:t> for PUEB – a </a:t>
            </a:r>
            <a:r>
              <a:rPr lang="en-US" dirty="0"/>
              <a:t>possibility to publish OA articles in selected journals (no limits)</a:t>
            </a:r>
            <a:endParaRPr lang="pl-PL" dirty="0"/>
          </a:p>
          <a:p>
            <a:pPr marL="285750" indent="-285750" algn="just">
              <a:buFont typeface="Arial" panose="020B0604020202020204" pitchFamily="34" charset="0"/>
              <a:buChar char="•"/>
            </a:pPr>
            <a:r>
              <a:rPr lang="pl-PL" dirty="0" err="1"/>
              <a:t>Journals</a:t>
            </a:r>
            <a:r>
              <a:rPr lang="pl-PL" dirty="0"/>
              <a:t> </a:t>
            </a:r>
            <a:r>
              <a:rPr lang="pl-PL" dirty="0" err="1"/>
              <a:t>search</a:t>
            </a:r>
            <a:r>
              <a:rPr lang="pl-PL" dirty="0"/>
              <a:t> </a:t>
            </a:r>
            <a:r>
              <a:rPr lang="pl-PL" dirty="0" err="1"/>
              <a:t>engine</a:t>
            </a:r>
            <a:r>
              <a:rPr lang="pl-PL" dirty="0"/>
              <a:t>: </a:t>
            </a:r>
            <a:r>
              <a:rPr lang="pl-PL" dirty="0">
                <a:hlinkClick r:id="rId3"/>
              </a:rPr>
              <a:t>https://www.cambridge.org/core/services/open-access-policies/waivers-discounts</a:t>
            </a:r>
            <a:endParaRPr lang="pl-PL" dirty="0"/>
          </a:p>
          <a:p>
            <a:pPr marL="285750" indent="-285750" algn="just">
              <a:buFont typeface="Arial" panose="020B0604020202020204" pitchFamily="34" charset="0"/>
              <a:buChar char="•"/>
            </a:pPr>
            <a:endParaRPr lang="pl-PL" dirty="0"/>
          </a:p>
          <a:p>
            <a:pPr algn="just"/>
            <a:r>
              <a:rPr lang="pl-PL" b="1" dirty="0"/>
              <a:t>2. </a:t>
            </a:r>
            <a:r>
              <a:rPr lang="pl-PL" b="1" dirty="0" err="1"/>
              <a:t>Emerald</a:t>
            </a:r>
            <a:r>
              <a:rPr lang="pl-PL" b="1" dirty="0"/>
              <a:t> – program </a:t>
            </a:r>
            <a:r>
              <a:rPr lang="pl-PL" b="1" dirty="0" err="1"/>
              <a:t>only</a:t>
            </a:r>
            <a:r>
              <a:rPr lang="pl-PL" b="1" dirty="0"/>
              <a:t> for PUEB</a:t>
            </a:r>
          </a:p>
          <a:p>
            <a:pPr algn="just"/>
            <a:r>
              <a:rPr lang="pl-PL" dirty="0"/>
              <a:t>- limit of </a:t>
            </a:r>
            <a:r>
              <a:rPr lang="pl-PL" dirty="0" err="1"/>
              <a:t>articles</a:t>
            </a:r>
            <a:r>
              <a:rPr lang="pl-PL" dirty="0"/>
              <a:t>: 2</a:t>
            </a:r>
          </a:p>
          <a:p>
            <a:pPr algn="just"/>
            <a:endParaRPr lang="pl-PL" dirty="0"/>
          </a:p>
          <a:p>
            <a:pPr algn="just"/>
            <a:endParaRPr lang="pl-PL" dirty="0"/>
          </a:p>
        </p:txBody>
      </p:sp>
    </p:spTree>
    <p:extLst>
      <p:ext uri="{BB962C8B-B14F-4D97-AF65-F5344CB8AC3E}">
        <p14:creationId xmlns:p14="http://schemas.microsoft.com/office/powerpoint/2010/main" val="2105051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2" name="Picture 10">
            <a:extLst>
              <a:ext uri="{FF2B5EF4-FFF2-40B4-BE49-F238E27FC236}">
                <a16:creationId xmlns:a16="http://schemas.microsoft.com/office/drawing/2014/main" id="{3F73F6A4-60A8-960B-B032-E5DCAD8718B1}"/>
              </a:ext>
            </a:extLst>
          </p:cNvPr>
          <p:cNvPicPr>
            <a:picLocks noGrp="1" noChangeAspect="1" noChangeArrowheads="1"/>
          </p:cNvPicPr>
          <p:nvPr>
            <p:ph/>
          </p:nvPr>
        </p:nvPicPr>
        <p:blipFill>
          <a:blip r:embed="rId2" cstate="print">
            <a:extLst>
              <a:ext uri="{28A0092B-C50C-407E-A947-70E740481C1C}">
                <a14:useLocalDpi xmlns:a14="http://schemas.microsoft.com/office/drawing/2010/main" val="0"/>
              </a:ext>
            </a:extLst>
          </a:blip>
          <a:srcRect/>
          <a:stretch>
            <a:fillRect/>
          </a:stretch>
        </p:blipFill>
        <p:spPr>
          <a:xfrm>
            <a:off x="107950" y="115888"/>
            <a:ext cx="9036050" cy="9667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pole tekstowe 3">
            <a:extLst>
              <a:ext uri="{FF2B5EF4-FFF2-40B4-BE49-F238E27FC236}">
                <a16:creationId xmlns:a16="http://schemas.microsoft.com/office/drawing/2014/main" id="{BCCDF1C9-89AD-9609-0666-EAAEAD126ED4}"/>
              </a:ext>
            </a:extLst>
          </p:cNvPr>
          <p:cNvSpPr txBox="1"/>
          <p:nvPr/>
        </p:nvSpPr>
        <p:spPr>
          <a:xfrm>
            <a:off x="2123728" y="414615"/>
            <a:ext cx="5616624" cy="646331"/>
          </a:xfrm>
          <a:prstGeom prst="rect">
            <a:avLst/>
          </a:prstGeom>
          <a:noFill/>
        </p:spPr>
        <p:txBody>
          <a:bodyPr wrap="square" rtlCol="0">
            <a:spAutoFit/>
          </a:bodyPr>
          <a:lstStyle/>
          <a:p>
            <a:r>
              <a:rPr lang="pl-PL" b="1" dirty="0" err="1"/>
              <a:t>An</a:t>
            </a:r>
            <a:r>
              <a:rPr lang="pl-PL" b="1" dirty="0"/>
              <a:t> </a:t>
            </a:r>
            <a:r>
              <a:rPr lang="pl-PL" b="1" dirty="0" err="1"/>
              <a:t>author’s</a:t>
            </a:r>
            <a:r>
              <a:rPr lang="pl-PL" b="1" dirty="0"/>
              <a:t> </a:t>
            </a:r>
            <a:r>
              <a:rPr lang="pl-PL" b="1" dirty="0" err="1"/>
              <a:t>right</a:t>
            </a:r>
            <a:r>
              <a:rPr lang="pl-PL" b="1" dirty="0"/>
              <a:t> to </a:t>
            </a:r>
            <a:r>
              <a:rPr lang="pl-PL" b="1" dirty="0" err="1"/>
              <a:t>control</a:t>
            </a:r>
            <a:r>
              <a:rPr lang="pl-PL" b="1" dirty="0"/>
              <a:t> the </a:t>
            </a:r>
            <a:r>
              <a:rPr lang="pl-PL" b="1" dirty="0" err="1"/>
              <a:t>distribution</a:t>
            </a:r>
            <a:r>
              <a:rPr lang="pl-PL" b="1" dirty="0"/>
              <a:t> of </a:t>
            </a:r>
            <a:r>
              <a:rPr lang="pl-PL" b="1" dirty="0" err="1"/>
              <a:t>their</a:t>
            </a:r>
            <a:r>
              <a:rPr lang="pl-PL" b="1" dirty="0"/>
              <a:t> </a:t>
            </a:r>
            <a:r>
              <a:rPr lang="pl-PL" b="1" dirty="0" err="1"/>
              <a:t>articles</a:t>
            </a:r>
            <a:r>
              <a:rPr lang="pl-PL" b="1" dirty="0"/>
              <a:t> – </a:t>
            </a:r>
            <a:r>
              <a:rPr lang="pl-PL" b="1" dirty="0" err="1"/>
              <a:t>useful</a:t>
            </a:r>
            <a:r>
              <a:rPr lang="pl-PL" b="1" dirty="0"/>
              <a:t> </a:t>
            </a:r>
            <a:r>
              <a:rPr lang="pl-PL" b="1" dirty="0" err="1"/>
              <a:t>engines</a:t>
            </a:r>
            <a:endParaRPr lang="pl-PL" b="1" dirty="0"/>
          </a:p>
        </p:txBody>
      </p:sp>
      <p:sp>
        <p:nvSpPr>
          <p:cNvPr id="5" name="pole tekstowe 4">
            <a:extLst>
              <a:ext uri="{FF2B5EF4-FFF2-40B4-BE49-F238E27FC236}">
                <a16:creationId xmlns:a16="http://schemas.microsoft.com/office/drawing/2014/main" id="{185C54B7-ED4A-E19E-8D46-491A0886A28B}"/>
              </a:ext>
            </a:extLst>
          </p:cNvPr>
          <p:cNvSpPr txBox="1"/>
          <p:nvPr/>
        </p:nvSpPr>
        <p:spPr>
          <a:xfrm>
            <a:off x="323528" y="1227435"/>
            <a:ext cx="8568952" cy="4524315"/>
          </a:xfrm>
          <a:prstGeom prst="rect">
            <a:avLst/>
          </a:prstGeom>
          <a:noFill/>
        </p:spPr>
        <p:txBody>
          <a:bodyPr wrap="square" rtlCol="0">
            <a:spAutoFit/>
          </a:bodyPr>
          <a:lstStyle/>
          <a:p>
            <a:pPr marL="342900" indent="-342900" algn="just">
              <a:buAutoNum type="arabicPeriod"/>
            </a:pPr>
            <a:r>
              <a:rPr lang="pl-PL" dirty="0" err="1"/>
              <a:t>Journals</a:t>
            </a:r>
            <a:r>
              <a:rPr lang="pl-PL" dirty="0"/>
              <a:t> </a:t>
            </a:r>
            <a:r>
              <a:rPr lang="pl-PL" dirty="0" err="1"/>
              <a:t>published</a:t>
            </a:r>
            <a:r>
              <a:rPr lang="pl-PL" dirty="0"/>
              <a:t> in Poland:</a:t>
            </a:r>
          </a:p>
          <a:p>
            <a:pPr algn="just"/>
            <a:r>
              <a:rPr lang="pl-PL" dirty="0"/>
              <a:t>- </a:t>
            </a:r>
            <a:r>
              <a:rPr lang="pl-PL" b="1" dirty="0" err="1"/>
              <a:t>Arianta</a:t>
            </a:r>
            <a:r>
              <a:rPr lang="pl-PL" b="1" dirty="0"/>
              <a:t> </a:t>
            </a:r>
            <a:r>
              <a:rPr lang="pl-PL" dirty="0" err="1"/>
              <a:t>free</a:t>
            </a:r>
            <a:r>
              <a:rPr lang="pl-PL" dirty="0"/>
              <a:t> </a:t>
            </a:r>
            <a:r>
              <a:rPr lang="pl-PL" dirty="0" err="1"/>
              <a:t>database</a:t>
            </a:r>
            <a:r>
              <a:rPr lang="pl-PL" dirty="0"/>
              <a:t> </a:t>
            </a:r>
            <a:r>
              <a:rPr lang="pl-PL" dirty="0">
                <a:hlinkClick r:id="rId3"/>
              </a:rPr>
              <a:t>https://arianta.pl/</a:t>
            </a:r>
            <a:endParaRPr lang="pl-PL" dirty="0"/>
          </a:p>
          <a:p>
            <a:pPr algn="just"/>
            <a:r>
              <a:rPr lang="pl-PL" dirty="0"/>
              <a:t>- Information </a:t>
            </a:r>
            <a:r>
              <a:rPr lang="pl-PL" dirty="0" err="1"/>
              <a:t>about</a:t>
            </a:r>
            <a:r>
              <a:rPr lang="pl-PL" dirty="0"/>
              <a:t>: the </a:t>
            </a:r>
            <a:r>
              <a:rPr lang="pl-PL" dirty="0" err="1"/>
              <a:t>publisher</a:t>
            </a:r>
            <a:r>
              <a:rPr lang="pl-PL" dirty="0"/>
              <a:t>, MSHE </a:t>
            </a:r>
            <a:r>
              <a:rPr lang="pl-PL" dirty="0" err="1"/>
              <a:t>points</a:t>
            </a:r>
            <a:r>
              <a:rPr lang="pl-PL" dirty="0"/>
              <a:t>, IF index, </a:t>
            </a:r>
            <a:r>
              <a:rPr lang="pl-PL" dirty="0" err="1"/>
              <a:t>licences</a:t>
            </a:r>
            <a:r>
              <a:rPr lang="pl-PL" dirty="0"/>
              <a:t>, APC </a:t>
            </a:r>
            <a:r>
              <a:rPr lang="pl-PL" dirty="0" err="1"/>
              <a:t>fees</a:t>
            </a:r>
            <a:r>
              <a:rPr lang="pl-PL" dirty="0"/>
              <a:t>, etc.</a:t>
            </a:r>
          </a:p>
          <a:p>
            <a:pPr algn="just"/>
            <a:endParaRPr lang="pl-PL" dirty="0"/>
          </a:p>
          <a:p>
            <a:pPr algn="just"/>
            <a:r>
              <a:rPr lang="pl-PL" dirty="0"/>
              <a:t>2. </a:t>
            </a:r>
            <a:r>
              <a:rPr lang="pl-PL" dirty="0" err="1"/>
              <a:t>Journal</a:t>
            </a:r>
            <a:r>
              <a:rPr lang="pl-PL" dirty="0"/>
              <a:t> </a:t>
            </a:r>
            <a:r>
              <a:rPr lang="pl-PL" dirty="0" err="1"/>
              <a:t>published</a:t>
            </a:r>
            <a:r>
              <a:rPr lang="pl-PL" dirty="0"/>
              <a:t> </a:t>
            </a:r>
            <a:r>
              <a:rPr lang="pl-PL" dirty="0" err="1"/>
              <a:t>abroad</a:t>
            </a:r>
            <a:r>
              <a:rPr lang="pl-PL" dirty="0"/>
              <a:t> and in Poland</a:t>
            </a:r>
          </a:p>
          <a:p>
            <a:pPr algn="just"/>
            <a:r>
              <a:rPr lang="pl-PL" dirty="0"/>
              <a:t>- </a:t>
            </a:r>
            <a:r>
              <a:rPr lang="pl-PL" b="1" dirty="0"/>
              <a:t>SHERPA ROMEO </a:t>
            </a:r>
            <a:r>
              <a:rPr lang="pl-PL" dirty="0" err="1"/>
              <a:t>free</a:t>
            </a:r>
            <a:r>
              <a:rPr lang="pl-PL" dirty="0"/>
              <a:t> </a:t>
            </a:r>
            <a:r>
              <a:rPr lang="pl-PL" dirty="0" err="1"/>
              <a:t>database</a:t>
            </a:r>
            <a:r>
              <a:rPr lang="pl-PL" b="1" dirty="0"/>
              <a:t>  </a:t>
            </a:r>
            <a:r>
              <a:rPr lang="pl-PL" dirty="0">
                <a:hlinkClick r:id="rId4"/>
              </a:rPr>
              <a:t>https://www.sherpa.ac.uk/romeo/</a:t>
            </a:r>
            <a:endParaRPr lang="pl-PL" dirty="0"/>
          </a:p>
          <a:p>
            <a:pPr algn="just"/>
            <a:endParaRPr lang="pl-PL" dirty="0"/>
          </a:p>
          <a:p>
            <a:pPr marL="285750" indent="-285750" algn="just">
              <a:buFontTx/>
              <a:buChar char="-"/>
            </a:pPr>
            <a:r>
              <a:rPr lang="en-US" dirty="0"/>
              <a:t>information on</a:t>
            </a:r>
            <a:r>
              <a:rPr lang="pl-PL" dirty="0"/>
              <a:t> </a:t>
            </a:r>
            <a:r>
              <a:rPr lang="en-US" dirty="0"/>
              <a:t>what the author can do with the article: sent for review (submitted version), reviewed and accepted for publication (accepted version), published (published version)</a:t>
            </a:r>
            <a:r>
              <a:rPr lang="pl-PL" dirty="0"/>
              <a:t>, etc.</a:t>
            </a:r>
          </a:p>
          <a:p>
            <a:pPr algn="just"/>
            <a:endParaRPr lang="pl-PL" dirty="0"/>
          </a:p>
          <a:p>
            <a:pPr marL="285750" indent="-285750" algn="just">
              <a:buFontTx/>
              <a:buChar char="-"/>
            </a:pPr>
            <a:r>
              <a:rPr lang="pl-PL" dirty="0"/>
              <a:t>S</a:t>
            </a:r>
            <a:r>
              <a:rPr lang="en-US" dirty="0" err="1"/>
              <a:t>ometimes</a:t>
            </a:r>
            <a:r>
              <a:rPr lang="pl-PL" dirty="0"/>
              <a:t>,</a:t>
            </a:r>
            <a:r>
              <a:rPr lang="en-US" dirty="0"/>
              <a:t> the journal information includes the author's terms of access to the article, depending on which institution funded its publication (</a:t>
            </a:r>
            <a:r>
              <a:rPr lang="pl-PL" dirty="0"/>
              <a:t>P</a:t>
            </a:r>
            <a:r>
              <a:rPr lang="en-US" dirty="0" err="1"/>
              <a:t>athway</a:t>
            </a:r>
            <a:r>
              <a:rPr lang="en-US" dirty="0"/>
              <a:t> a, </a:t>
            </a:r>
            <a:r>
              <a:rPr lang="pl-PL" dirty="0"/>
              <a:t>P</a:t>
            </a:r>
            <a:r>
              <a:rPr lang="en-US" dirty="0" err="1"/>
              <a:t>athway</a:t>
            </a:r>
            <a:r>
              <a:rPr lang="en-US" dirty="0"/>
              <a:t> b...,)</a:t>
            </a:r>
            <a:endParaRPr lang="pl-PL" dirty="0"/>
          </a:p>
          <a:p>
            <a:pPr algn="just"/>
            <a:endParaRPr lang="pl-PL" dirty="0"/>
          </a:p>
          <a:p>
            <a:pPr algn="just"/>
            <a:r>
              <a:rPr lang="pl-PL" dirty="0"/>
              <a:t>- Information on 765 </a:t>
            </a:r>
            <a:r>
              <a:rPr lang="pl-PL" dirty="0" err="1"/>
              <a:t>journals</a:t>
            </a:r>
            <a:r>
              <a:rPr lang="pl-PL" dirty="0"/>
              <a:t> </a:t>
            </a:r>
            <a:r>
              <a:rPr lang="pl-PL" dirty="0" err="1"/>
              <a:t>published</a:t>
            </a:r>
            <a:r>
              <a:rPr lang="pl-PL" dirty="0"/>
              <a:t> in Poland (as of 11.01.2024)</a:t>
            </a:r>
          </a:p>
        </p:txBody>
      </p:sp>
    </p:spTree>
    <p:extLst>
      <p:ext uri="{BB962C8B-B14F-4D97-AF65-F5344CB8AC3E}">
        <p14:creationId xmlns:p14="http://schemas.microsoft.com/office/powerpoint/2010/main" val="1267266462"/>
      </p:ext>
    </p:extLst>
  </p:cSld>
  <p:clrMapOvr>
    <a:masterClrMapping/>
  </p:clrMapOvr>
</p:sld>
</file>

<file path=ppt/theme/theme1.xml><?xml version="1.0" encoding="utf-8"?>
<a:theme xmlns:a="http://schemas.openxmlformats.org/drawingml/2006/main" name="Motyw pakietu Office">
  <a:themeElements>
    <a:clrScheme name="Motyw pakietu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tyw pakietu Office">
      <a:majorFont>
        <a:latin typeface="Arial"/>
        <a:ea typeface=""/>
        <a:cs typeface="Arial"/>
      </a:majorFont>
      <a:minorFont>
        <a:latin typeface="Arial"/>
        <a:ea typeface=""/>
        <a:cs typeface="Arial"/>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Motyw pakietu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tyw pakietu Offic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tyw pakietu Offic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tyw pakietu Offic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tyw pakietu Offic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tyw pakietu Offic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tyw pakietu Offic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tyw pakietu Offic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tyw pakietu Offic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tyw pakietu Offic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tyw pakietu Offic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tyw pakietu Offic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prezntacja-pl</Template>
  <TotalTime>452</TotalTime>
  <Words>1401</Words>
  <Application>Microsoft Office PowerPoint</Application>
  <PresentationFormat>Pokaz na ekranie (4:3)</PresentationFormat>
  <Paragraphs>98</Paragraphs>
  <Slides>14</Slides>
  <Notes>1</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14</vt:i4>
      </vt:variant>
    </vt:vector>
  </HeadingPairs>
  <TitlesOfParts>
    <vt:vector size="17" baseType="lpstr">
      <vt:lpstr>Arial</vt:lpstr>
      <vt:lpstr>Calibri</vt:lpstr>
      <vt:lpstr>Motyw pakietu Office</vt:lpstr>
      <vt:lpstr>Open publishing - current offerings for PUEB, useful search tools    mgr Dorota Wojewoda Main Library  as of 3.12.2023</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Lorem ipsum dolor sit amet, consectetur adipiscing elit. Sed commodo maximus lobortis. Ut laoreet lectus quis dolor pretium, eu sodales urna tincidunt. </dc:title>
  <dc:creator>Dorota Wojewoda</dc:creator>
  <cp:lastModifiedBy>Natalia Maksymiuk</cp:lastModifiedBy>
  <cp:revision>59</cp:revision>
  <dcterms:created xsi:type="dcterms:W3CDTF">2023-12-03T10:52:38Z</dcterms:created>
  <dcterms:modified xsi:type="dcterms:W3CDTF">2024-06-01T14:28:15Z</dcterms:modified>
</cp:coreProperties>
</file>