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70" r:id="rId6"/>
    <p:sldId id="259" r:id="rId7"/>
    <p:sldId id="263" r:id="rId8"/>
    <p:sldId id="265" r:id="rId9"/>
    <p:sldId id="271" r:id="rId10"/>
    <p:sldId id="266" r:id="rId11"/>
    <p:sldId id="268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  <a:srgbClr val="003300"/>
    <a:srgbClr val="3333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>
        <p:scale>
          <a:sx n="76" d="100"/>
          <a:sy n="76" d="100"/>
        </p:scale>
        <p:origin x="-972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hyperlink" Target="https://ue.poznan.pl/pracownicy/know-how-badacza-uep/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ue.poznan.pl/pracownicy/know-how-badacza-uep/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024B9-CA2A-458B-9778-8ED9AD258E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7BDCC3-9109-4737-AE60-E3810D4447A0}">
      <dgm:prSet phldrT="[Tekst]"/>
      <dgm:spPr>
        <a:solidFill>
          <a:srgbClr val="0046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Grantors requiring a data management plan</a:t>
          </a:r>
          <a:r>
            <a:rPr lang="pl-PL" dirty="0" smtClean="0"/>
            <a:t>:</a:t>
          </a:r>
          <a:endParaRPr lang="pl-PL" dirty="0"/>
        </a:p>
        <a:p>
          <a:pPr marL="0"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dirty="0"/>
        </a:p>
      </dgm:t>
    </dgm:pt>
    <dgm:pt modelId="{AF55FF9F-C089-4FFC-9003-540D5AE818BB}" type="parTrans" cxnId="{2F157741-08D5-4147-A26D-5D0794B62A77}">
      <dgm:prSet/>
      <dgm:spPr/>
      <dgm:t>
        <a:bodyPr/>
        <a:lstStyle/>
        <a:p>
          <a:endParaRPr lang="pl-PL"/>
        </a:p>
      </dgm:t>
    </dgm:pt>
    <dgm:pt modelId="{81F0F19A-DF16-4D95-B0BC-8F829A4B241E}" type="sibTrans" cxnId="{2F157741-08D5-4147-A26D-5D0794B62A77}">
      <dgm:prSet/>
      <dgm:spPr/>
      <dgm:t>
        <a:bodyPr/>
        <a:lstStyle/>
        <a:p>
          <a:endParaRPr lang="pl-PL"/>
        </a:p>
      </dgm:t>
    </dgm:pt>
    <dgm:pt modelId="{0DB1031E-6E2E-49A7-A320-EDE1293DDD5F}">
      <dgm:prSet phldrT="[Tekst]" custT="1"/>
      <dgm:spPr/>
      <dgm:t>
        <a:bodyPr/>
        <a:lstStyle/>
        <a:p>
          <a:r>
            <a:rPr lang="pl-PL" sz="1800" smtClean="0"/>
            <a:t>NCN </a:t>
          </a:r>
          <a:r>
            <a:rPr lang="en-US" sz="1800" smtClean="0"/>
            <a:t>National </a:t>
          </a:r>
          <a:r>
            <a:rPr lang="en-US" sz="1800" dirty="0" smtClean="0"/>
            <a:t>Science Centre - all competitions including MINIATURA</a:t>
          </a:r>
          <a:endParaRPr lang="pl-PL" sz="1800" dirty="0"/>
        </a:p>
      </dgm:t>
    </dgm:pt>
    <dgm:pt modelId="{9C749D8E-7B4B-4D47-BB6A-5DA05CA69267}" type="parTrans" cxnId="{419873F1-0CB9-48F7-99E5-78E36A25E25F}">
      <dgm:prSet/>
      <dgm:spPr/>
      <dgm:t>
        <a:bodyPr/>
        <a:lstStyle/>
        <a:p>
          <a:endParaRPr lang="pl-PL"/>
        </a:p>
      </dgm:t>
    </dgm:pt>
    <dgm:pt modelId="{F85C9167-8521-4F88-99A2-323DAE5C35C7}" type="sibTrans" cxnId="{419873F1-0CB9-48F7-99E5-78E36A25E25F}">
      <dgm:prSet/>
      <dgm:spPr/>
      <dgm:t>
        <a:bodyPr/>
        <a:lstStyle/>
        <a:p>
          <a:endParaRPr lang="pl-PL"/>
        </a:p>
      </dgm:t>
    </dgm:pt>
    <dgm:pt modelId="{6D8252FD-A492-454C-8F06-B5353D81D95C}">
      <dgm:prSet phldrT="[Tekst]"/>
      <dgm:spPr>
        <a:solidFill>
          <a:srgbClr val="0046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No </a:t>
          </a:r>
          <a:r>
            <a:rPr lang="pl-PL" dirty="0" err="1" smtClean="0"/>
            <a:t>required</a:t>
          </a:r>
          <a:r>
            <a:rPr lang="pl-PL" dirty="0" smtClean="0"/>
            <a:t> plan: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dirty="0"/>
        </a:p>
      </dgm:t>
    </dgm:pt>
    <dgm:pt modelId="{3D873125-9DF0-4951-8391-F1EB19C8EBD2}" type="parTrans" cxnId="{6C00D1E9-0D38-478B-A801-2745A6C25A93}">
      <dgm:prSet/>
      <dgm:spPr/>
      <dgm:t>
        <a:bodyPr/>
        <a:lstStyle/>
        <a:p>
          <a:endParaRPr lang="pl-PL"/>
        </a:p>
      </dgm:t>
    </dgm:pt>
    <dgm:pt modelId="{2D04FC80-274B-4454-A3C1-DEB44521BF4C}" type="sibTrans" cxnId="{6C00D1E9-0D38-478B-A801-2745A6C25A93}">
      <dgm:prSet/>
      <dgm:spPr/>
      <dgm:t>
        <a:bodyPr/>
        <a:lstStyle/>
        <a:p>
          <a:endParaRPr lang="pl-PL"/>
        </a:p>
      </dgm:t>
    </dgm:pt>
    <dgm:pt modelId="{5D7A4ACF-8A56-49BC-B666-AFE661D838B8}">
      <dgm:prSet phldrT="[Tekst]" custT="1"/>
      <dgm:spPr/>
      <dgm:t>
        <a:bodyPr/>
        <a:lstStyle/>
        <a:p>
          <a:r>
            <a:rPr lang="en-US" sz="1800" dirty="0" smtClean="0"/>
            <a:t>NCBR - applied, outcome-oriented, commercially viable projects</a:t>
          </a:r>
          <a:endParaRPr lang="pl-PL" sz="1800" dirty="0"/>
        </a:p>
      </dgm:t>
    </dgm:pt>
    <dgm:pt modelId="{B7F8168E-94A1-4D73-8667-16D9A0720060}" type="parTrans" cxnId="{367BAC52-A440-4BE3-8E1D-7EB8A6713A5E}">
      <dgm:prSet/>
      <dgm:spPr/>
      <dgm:t>
        <a:bodyPr/>
        <a:lstStyle/>
        <a:p>
          <a:endParaRPr lang="pl-PL"/>
        </a:p>
      </dgm:t>
    </dgm:pt>
    <dgm:pt modelId="{B521E96E-AED1-4308-8210-DB3A2BAF0AF1}" type="sibTrans" cxnId="{367BAC52-A440-4BE3-8E1D-7EB8A6713A5E}">
      <dgm:prSet/>
      <dgm:spPr/>
      <dgm:t>
        <a:bodyPr/>
        <a:lstStyle/>
        <a:p>
          <a:endParaRPr lang="pl-PL"/>
        </a:p>
      </dgm:t>
    </dgm:pt>
    <dgm:pt modelId="{1C80045E-C8A2-4119-8CAE-9E0BE5AFA0F9}">
      <dgm:prSet phldrT="[Tekst]" custT="1"/>
      <dgm:spPr/>
      <dgm:t>
        <a:bodyPr/>
        <a:lstStyle/>
        <a:p>
          <a:r>
            <a:rPr lang="en-US" sz="1800" smtClean="0"/>
            <a:t>Competitions of the Foundation for Polish Science</a:t>
          </a:r>
          <a:endParaRPr lang="pl-PL" sz="1800" dirty="0"/>
        </a:p>
      </dgm:t>
    </dgm:pt>
    <dgm:pt modelId="{4DDBBB97-6329-4682-91E5-8DFD5B70FC96}" type="parTrans" cxnId="{0236E829-5523-41B1-AB29-F552971CD134}">
      <dgm:prSet/>
      <dgm:spPr/>
      <dgm:t>
        <a:bodyPr/>
        <a:lstStyle/>
        <a:p>
          <a:endParaRPr lang="pl-PL"/>
        </a:p>
      </dgm:t>
    </dgm:pt>
    <dgm:pt modelId="{E7E84D89-8469-45C6-B9C1-E1F007EBE759}" type="sibTrans" cxnId="{0236E829-5523-41B1-AB29-F552971CD134}">
      <dgm:prSet/>
      <dgm:spPr/>
      <dgm:t>
        <a:bodyPr/>
        <a:lstStyle/>
        <a:p>
          <a:endParaRPr lang="pl-PL"/>
        </a:p>
      </dgm:t>
    </dgm:pt>
    <dgm:pt modelId="{04BD8233-2F87-44AE-8611-7B1DBD136934}">
      <dgm:prSet phldrT="[Tekst]" custT="1"/>
      <dgm:spPr/>
      <dgm:t>
        <a:bodyPr/>
        <a:lstStyle/>
        <a:p>
          <a:r>
            <a:rPr lang="fr-FR" sz="1800" dirty="0" smtClean="0"/>
            <a:t>European Commission: Horizon Europe applications</a:t>
          </a:r>
          <a:endParaRPr lang="pl-PL" sz="1200" dirty="0"/>
        </a:p>
      </dgm:t>
    </dgm:pt>
    <dgm:pt modelId="{26187475-EA35-4A0C-BD5F-C841033463F8}" type="parTrans" cxnId="{EB33B756-8548-4D59-8ADE-E606972B36B0}">
      <dgm:prSet/>
      <dgm:spPr/>
      <dgm:t>
        <a:bodyPr/>
        <a:lstStyle/>
        <a:p>
          <a:endParaRPr lang="pl-PL"/>
        </a:p>
      </dgm:t>
    </dgm:pt>
    <dgm:pt modelId="{F5DB9682-A474-4F6E-B11F-5D4AD3484356}" type="sibTrans" cxnId="{EB33B756-8548-4D59-8ADE-E606972B36B0}">
      <dgm:prSet/>
      <dgm:spPr/>
      <dgm:t>
        <a:bodyPr/>
        <a:lstStyle/>
        <a:p>
          <a:endParaRPr lang="pl-PL"/>
        </a:p>
      </dgm:t>
    </dgm:pt>
    <dgm:pt modelId="{1A93ECC0-8B2A-4364-8D68-3DC37C527ECA}">
      <dgm:prSet phldrT="[Tekst]" custT="1"/>
      <dgm:spPr/>
      <dgm:t>
        <a:bodyPr/>
        <a:lstStyle/>
        <a:p>
          <a:r>
            <a:rPr lang="en-US" sz="1800" smtClean="0"/>
            <a:t>MEIN - projects aimed at promoting science, focusing on institutions, not on individual research</a:t>
          </a:r>
          <a:endParaRPr lang="pl-PL" sz="1800" dirty="0"/>
        </a:p>
      </dgm:t>
    </dgm:pt>
    <dgm:pt modelId="{1DC60AA3-5D70-419D-B1F0-AFACD57BB75E}" type="parTrans" cxnId="{7F82036D-4973-45BA-8AE8-28942C8D60A4}">
      <dgm:prSet/>
      <dgm:spPr/>
      <dgm:t>
        <a:bodyPr/>
        <a:lstStyle/>
        <a:p>
          <a:endParaRPr lang="pl-PL"/>
        </a:p>
      </dgm:t>
    </dgm:pt>
    <dgm:pt modelId="{52718761-D9AC-4A51-9128-A604B1AD4661}" type="sibTrans" cxnId="{7F82036D-4973-45BA-8AE8-28942C8D60A4}">
      <dgm:prSet/>
      <dgm:spPr/>
      <dgm:t>
        <a:bodyPr/>
        <a:lstStyle/>
        <a:p>
          <a:endParaRPr lang="pl-PL"/>
        </a:p>
      </dgm:t>
    </dgm:pt>
    <dgm:pt modelId="{F5BBE7F8-F81D-4871-BD8E-B2355AA7A903}">
      <dgm:prSet phldrT="[Tekst]" custT="1"/>
      <dgm:spPr/>
      <dgm:t>
        <a:bodyPr/>
        <a:lstStyle/>
        <a:p>
          <a:r>
            <a:rPr lang="pl-PL" sz="1800" dirty="0"/>
            <a:t>NAWA </a:t>
          </a:r>
          <a:r>
            <a:rPr lang="pl-PL" sz="1800" dirty="0" smtClean="0"/>
            <a:t>- </a:t>
          </a:r>
          <a:r>
            <a:rPr lang="pl-PL" sz="1800" dirty="0" err="1" smtClean="0"/>
            <a:t>urgency</a:t>
          </a:r>
          <a:r>
            <a:rPr lang="pl-PL" sz="1800" dirty="0" smtClean="0"/>
            <a:t> </a:t>
          </a:r>
          <a:r>
            <a:rPr lang="pl-PL" sz="1800" dirty="0" err="1" smtClean="0"/>
            <a:t>grants</a:t>
          </a:r>
          <a:endParaRPr lang="pl-PL" sz="1800" dirty="0"/>
        </a:p>
        <a:p>
          <a:endParaRPr lang="pl-PL" sz="1500" dirty="0"/>
        </a:p>
      </dgm:t>
    </dgm:pt>
    <dgm:pt modelId="{C05D39B1-AFDB-415A-8683-B918FF865AB0}" type="parTrans" cxnId="{F2F2D488-ACC8-429C-AA21-9C7120AAD55B}">
      <dgm:prSet/>
      <dgm:spPr/>
      <dgm:t>
        <a:bodyPr/>
        <a:lstStyle/>
        <a:p>
          <a:endParaRPr lang="pl-PL"/>
        </a:p>
      </dgm:t>
    </dgm:pt>
    <dgm:pt modelId="{0B6C0020-ADB9-462B-B01B-03C279D9A230}" type="sibTrans" cxnId="{F2F2D488-ACC8-429C-AA21-9C7120AAD55B}">
      <dgm:prSet/>
      <dgm:spPr/>
      <dgm:t>
        <a:bodyPr/>
        <a:lstStyle/>
        <a:p>
          <a:endParaRPr lang="pl-PL"/>
        </a:p>
      </dgm:t>
    </dgm:pt>
    <dgm:pt modelId="{9F748AF0-91CB-4286-840D-B9A4A3635A96}" type="pres">
      <dgm:prSet presAssocID="{930024B9-CA2A-458B-9778-8ED9AD258E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9C82839-C114-4C01-97F9-AF146EEDC16F}" type="pres">
      <dgm:prSet presAssocID="{E97BDCC3-9109-4737-AE60-E3810D4447A0}" presName="composite" presStyleCnt="0"/>
      <dgm:spPr/>
    </dgm:pt>
    <dgm:pt modelId="{CEF4CD4D-866D-433E-891B-DE818E32DBAD}" type="pres">
      <dgm:prSet presAssocID="{E97BDCC3-9109-4737-AE60-E3810D4447A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9E2254-200B-43E4-9D1D-9D6A6A76C64E}" type="pres">
      <dgm:prSet presAssocID="{E97BDCC3-9109-4737-AE60-E3810D4447A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3B6EC7-747C-45BE-A6B4-4265CE4B08D7}" type="pres">
      <dgm:prSet presAssocID="{81F0F19A-DF16-4D95-B0BC-8F829A4B241E}" presName="space" presStyleCnt="0"/>
      <dgm:spPr/>
    </dgm:pt>
    <dgm:pt modelId="{262D8416-64DD-4DF8-9AFF-1BC5A03825EC}" type="pres">
      <dgm:prSet presAssocID="{6D8252FD-A492-454C-8F06-B5353D81D95C}" presName="composite" presStyleCnt="0"/>
      <dgm:spPr/>
    </dgm:pt>
    <dgm:pt modelId="{CF41EE2D-5B37-4696-9202-169CAC3BEF17}" type="pres">
      <dgm:prSet presAssocID="{6D8252FD-A492-454C-8F06-B5353D81D95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794358-AF11-4AB2-968C-D7C753F7490E}" type="pres">
      <dgm:prSet presAssocID="{6D8252FD-A492-454C-8F06-B5353D81D95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A51E47D-9F1D-4E11-99F7-8D27B57B4956}" type="presOf" srcId="{0DB1031E-6E2E-49A7-A320-EDE1293DDD5F}" destId="{039E2254-200B-43E4-9D1D-9D6A6A76C64E}" srcOrd="0" destOrd="0" presId="urn:microsoft.com/office/officeart/2005/8/layout/hList1"/>
    <dgm:cxn modelId="{76D8743C-B544-43FB-AA5A-09C9FD2C0B8A}" type="presOf" srcId="{F5BBE7F8-F81D-4871-BD8E-B2355AA7A903}" destId="{71794358-AF11-4AB2-968C-D7C753F7490E}" srcOrd="0" destOrd="2" presId="urn:microsoft.com/office/officeart/2005/8/layout/hList1"/>
    <dgm:cxn modelId="{186B263E-99D2-40B3-98BB-C0277B281311}" type="presOf" srcId="{E97BDCC3-9109-4737-AE60-E3810D4447A0}" destId="{CEF4CD4D-866D-433E-891B-DE818E32DBAD}" srcOrd="0" destOrd="0" presId="urn:microsoft.com/office/officeart/2005/8/layout/hList1"/>
    <dgm:cxn modelId="{2F157741-08D5-4147-A26D-5D0794B62A77}" srcId="{930024B9-CA2A-458B-9778-8ED9AD258EDE}" destId="{E97BDCC3-9109-4737-AE60-E3810D4447A0}" srcOrd="0" destOrd="0" parTransId="{AF55FF9F-C089-4FFC-9003-540D5AE818BB}" sibTransId="{81F0F19A-DF16-4D95-B0BC-8F829A4B241E}"/>
    <dgm:cxn modelId="{419873F1-0CB9-48F7-99E5-78E36A25E25F}" srcId="{E97BDCC3-9109-4737-AE60-E3810D4447A0}" destId="{0DB1031E-6E2E-49A7-A320-EDE1293DDD5F}" srcOrd="0" destOrd="0" parTransId="{9C749D8E-7B4B-4D47-BB6A-5DA05CA69267}" sibTransId="{F85C9167-8521-4F88-99A2-323DAE5C35C7}"/>
    <dgm:cxn modelId="{367BAC52-A440-4BE3-8E1D-7EB8A6713A5E}" srcId="{6D8252FD-A492-454C-8F06-B5353D81D95C}" destId="{5D7A4ACF-8A56-49BC-B666-AFE661D838B8}" srcOrd="0" destOrd="0" parTransId="{B7F8168E-94A1-4D73-8667-16D9A0720060}" sibTransId="{B521E96E-AED1-4308-8210-DB3A2BAF0AF1}"/>
    <dgm:cxn modelId="{5FE4EED3-6B30-4ED0-B4DD-1823410C0899}" type="presOf" srcId="{6D8252FD-A492-454C-8F06-B5353D81D95C}" destId="{CF41EE2D-5B37-4696-9202-169CAC3BEF17}" srcOrd="0" destOrd="0" presId="urn:microsoft.com/office/officeart/2005/8/layout/hList1"/>
    <dgm:cxn modelId="{76941D2B-6065-4DD7-8A42-20110C0DA83F}" type="presOf" srcId="{1C80045E-C8A2-4119-8CAE-9E0BE5AFA0F9}" destId="{039E2254-200B-43E4-9D1D-9D6A6A76C64E}" srcOrd="0" destOrd="1" presId="urn:microsoft.com/office/officeart/2005/8/layout/hList1"/>
    <dgm:cxn modelId="{EB33B756-8548-4D59-8ADE-E606972B36B0}" srcId="{E97BDCC3-9109-4737-AE60-E3810D4447A0}" destId="{04BD8233-2F87-44AE-8611-7B1DBD136934}" srcOrd="2" destOrd="0" parTransId="{26187475-EA35-4A0C-BD5F-C841033463F8}" sibTransId="{F5DB9682-A474-4F6E-B11F-5D4AD3484356}"/>
    <dgm:cxn modelId="{6C00D1E9-0D38-478B-A801-2745A6C25A93}" srcId="{930024B9-CA2A-458B-9778-8ED9AD258EDE}" destId="{6D8252FD-A492-454C-8F06-B5353D81D95C}" srcOrd="1" destOrd="0" parTransId="{3D873125-9DF0-4951-8391-F1EB19C8EBD2}" sibTransId="{2D04FC80-274B-4454-A3C1-DEB44521BF4C}"/>
    <dgm:cxn modelId="{D6CEB299-7041-42A8-A415-AC40EE6BB062}" type="presOf" srcId="{930024B9-CA2A-458B-9778-8ED9AD258EDE}" destId="{9F748AF0-91CB-4286-840D-B9A4A3635A96}" srcOrd="0" destOrd="0" presId="urn:microsoft.com/office/officeart/2005/8/layout/hList1"/>
    <dgm:cxn modelId="{722B2192-AB9E-4F47-BC5C-B94A5CB6609B}" type="presOf" srcId="{5D7A4ACF-8A56-49BC-B666-AFE661D838B8}" destId="{71794358-AF11-4AB2-968C-D7C753F7490E}" srcOrd="0" destOrd="0" presId="urn:microsoft.com/office/officeart/2005/8/layout/hList1"/>
    <dgm:cxn modelId="{C6D70929-E559-425E-B154-5567BBCA4FA6}" type="presOf" srcId="{04BD8233-2F87-44AE-8611-7B1DBD136934}" destId="{039E2254-200B-43E4-9D1D-9D6A6A76C64E}" srcOrd="0" destOrd="2" presId="urn:microsoft.com/office/officeart/2005/8/layout/hList1"/>
    <dgm:cxn modelId="{88CA2830-D613-47F0-8709-F24087647B34}" type="presOf" srcId="{1A93ECC0-8B2A-4364-8D68-3DC37C527ECA}" destId="{71794358-AF11-4AB2-968C-D7C753F7490E}" srcOrd="0" destOrd="1" presId="urn:microsoft.com/office/officeart/2005/8/layout/hList1"/>
    <dgm:cxn modelId="{F2F2D488-ACC8-429C-AA21-9C7120AAD55B}" srcId="{6D8252FD-A492-454C-8F06-B5353D81D95C}" destId="{F5BBE7F8-F81D-4871-BD8E-B2355AA7A903}" srcOrd="2" destOrd="0" parTransId="{C05D39B1-AFDB-415A-8683-B918FF865AB0}" sibTransId="{0B6C0020-ADB9-462B-B01B-03C279D9A230}"/>
    <dgm:cxn modelId="{0236E829-5523-41B1-AB29-F552971CD134}" srcId="{E97BDCC3-9109-4737-AE60-E3810D4447A0}" destId="{1C80045E-C8A2-4119-8CAE-9E0BE5AFA0F9}" srcOrd="1" destOrd="0" parTransId="{4DDBBB97-6329-4682-91E5-8DFD5B70FC96}" sibTransId="{E7E84D89-8469-45C6-B9C1-E1F007EBE759}"/>
    <dgm:cxn modelId="{7F82036D-4973-45BA-8AE8-28942C8D60A4}" srcId="{6D8252FD-A492-454C-8F06-B5353D81D95C}" destId="{1A93ECC0-8B2A-4364-8D68-3DC37C527ECA}" srcOrd="1" destOrd="0" parTransId="{1DC60AA3-5D70-419D-B1F0-AFACD57BB75E}" sibTransId="{52718761-D9AC-4A51-9128-A604B1AD4661}"/>
    <dgm:cxn modelId="{9AE40E6A-3DCF-4D66-AA47-E3593900F024}" type="presParOf" srcId="{9F748AF0-91CB-4286-840D-B9A4A3635A96}" destId="{E9C82839-C114-4C01-97F9-AF146EEDC16F}" srcOrd="0" destOrd="0" presId="urn:microsoft.com/office/officeart/2005/8/layout/hList1"/>
    <dgm:cxn modelId="{E075E3F1-7AAB-4A6F-9C77-64C0258AD6AD}" type="presParOf" srcId="{E9C82839-C114-4C01-97F9-AF146EEDC16F}" destId="{CEF4CD4D-866D-433E-891B-DE818E32DBAD}" srcOrd="0" destOrd="0" presId="urn:microsoft.com/office/officeart/2005/8/layout/hList1"/>
    <dgm:cxn modelId="{17622AA2-E4A2-40A4-BF1A-2ABC1C25F49A}" type="presParOf" srcId="{E9C82839-C114-4C01-97F9-AF146EEDC16F}" destId="{039E2254-200B-43E4-9D1D-9D6A6A76C64E}" srcOrd="1" destOrd="0" presId="urn:microsoft.com/office/officeart/2005/8/layout/hList1"/>
    <dgm:cxn modelId="{9235B61B-526E-4E0E-846F-97873DEEA315}" type="presParOf" srcId="{9F748AF0-91CB-4286-840D-B9A4A3635A96}" destId="{863B6EC7-747C-45BE-A6B4-4265CE4B08D7}" srcOrd="1" destOrd="0" presId="urn:microsoft.com/office/officeart/2005/8/layout/hList1"/>
    <dgm:cxn modelId="{3ACCBA47-7067-49B9-BA9B-9A099FAFD554}" type="presParOf" srcId="{9F748AF0-91CB-4286-840D-B9A4A3635A96}" destId="{262D8416-64DD-4DF8-9AFF-1BC5A03825EC}" srcOrd="2" destOrd="0" presId="urn:microsoft.com/office/officeart/2005/8/layout/hList1"/>
    <dgm:cxn modelId="{1086E07D-AC29-404A-B158-7084B4BCA967}" type="presParOf" srcId="{262D8416-64DD-4DF8-9AFF-1BC5A03825EC}" destId="{CF41EE2D-5B37-4696-9202-169CAC3BEF17}" srcOrd="0" destOrd="0" presId="urn:microsoft.com/office/officeart/2005/8/layout/hList1"/>
    <dgm:cxn modelId="{261CE73E-88A0-46EE-8F46-BBD05759F743}" type="presParOf" srcId="{262D8416-64DD-4DF8-9AFF-1BC5A03825EC}" destId="{71794358-AF11-4AB2-968C-D7C753F749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3DE0A-76C2-483E-96DA-039C1300D7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66E7D9-12E6-4405-83B5-18059434AF63}">
      <dgm:prSet/>
      <dgm:spPr>
        <a:solidFill>
          <a:srgbClr val="004600"/>
        </a:solidFill>
      </dgm:spPr>
      <dgm:t>
        <a:bodyPr/>
        <a:lstStyle/>
        <a:p>
          <a:r>
            <a:rPr lang="pl-PL" u="none" dirty="0" smtClean="0"/>
            <a:t>Data Management Plan – </a:t>
          </a:r>
          <a:r>
            <a:rPr lang="pl-PL" u="none" dirty="0" err="1" smtClean="0"/>
            <a:t>general</a:t>
          </a:r>
          <a:r>
            <a:rPr lang="pl-PL" u="none" dirty="0" smtClean="0"/>
            <a:t> </a:t>
          </a:r>
          <a:r>
            <a:rPr lang="pl-PL" u="none" dirty="0" err="1" smtClean="0"/>
            <a:t>guidelines</a:t>
          </a:r>
          <a:endParaRPr lang="en-US" u="none" dirty="0"/>
        </a:p>
      </dgm:t>
    </dgm:pt>
    <dgm:pt modelId="{0B0639DB-FE81-4DA5-AD53-135676A699C7}" type="parTrans" cxnId="{B2A4717B-A033-4E45-B644-0326D7BB025E}">
      <dgm:prSet/>
      <dgm:spPr/>
      <dgm:t>
        <a:bodyPr/>
        <a:lstStyle/>
        <a:p>
          <a:endParaRPr lang="en-US"/>
        </a:p>
      </dgm:t>
    </dgm:pt>
    <dgm:pt modelId="{DD5F5A6A-02D6-4E4D-915E-5FA9BBB128E4}" type="sibTrans" cxnId="{B2A4717B-A033-4E45-B644-0326D7BB025E}">
      <dgm:prSet/>
      <dgm:spPr/>
      <dgm:t>
        <a:bodyPr/>
        <a:lstStyle/>
        <a:p>
          <a:endParaRPr lang="en-US"/>
        </a:p>
      </dgm:t>
    </dgm:pt>
    <dgm:pt modelId="{D79BCAE4-E4F6-462B-9DAD-671261B7CC19}">
      <dgm:prSet/>
      <dgm:spPr>
        <a:solidFill>
          <a:srgbClr val="004600"/>
        </a:solidFill>
      </dgm:spPr>
      <dgm:t>
        <a:bodyPr/>
        <a:lstStyle/>
        <a:p>
          <a:r>
            <a:rPr lang="pl-PL" dirty="0"/>
            <a:t>DMP </a:t>
          </a:r>
          <a:r>
            <a:rPr lang="pl-PL" dirty="0" err="1" smtClean="0"/>
            <a:t>specifies</a:t>
          </a:r>
          <a:r>
            <a:rPr lang="pl-PL" dirty="0" smtClean="0"/>
            <a:t>:</a:t>
          </a:r>
          <a:endParaRPr lang="en-US" dirty="0"/>
        </a:p>
      </dgm:t>
    </dgm:pt>
    <dgm:pt modelId="{2B8242F5-7F71-410C-8215-AFF49369B840}" type="parTrans" cxnId="{53E8E95E-D8F3-4081-84C3-604A1EBDE969}">
      <dgm:prSet/>
      <dgm:spPr/>
      <dgm:t>
        <a:bodyPr/>
        <a:lstStyle/>
        <a:p>
          <a:endParaRPr lang="en-US"/>
        </a:p>
      </dgm:t>
    </dgm:pt>
    <dgm:pt modelId="{7428D7EB-BE5E-4F67-BEE7-40B2FC043CB6}" type="sibTrans" cxnId="{53E8E95E-D8F3-4081-84C3-604A1EBDE969}">
      <dgm:prSet/>
      <dgm:spPr/>
      <dgm:t>
        <a:bodyPr/>
        <a:lstStyle/>
        <a:p>
          <a:endParaRPr lang="en-US"/>
        </a:p>
      </dgm:t>
    </dgm:pt>
    <dgm:pt modelId="{2A2441BD-5633-414A-B5F5-8C880B10082A}">
      <dgm:prSet/>
      <dgm:spPr/>
      <dgm:t>
        <a:bodyPr/>
        <a:lstStyle/>
        <a:p>
          <a:r>
            <a:rPr lang="en-US" b="1" dirty="0" smtClean="0"/>
            <a:t>how research data will be produced</a:t>
          </a:r>
          <a:r>
            <a:rPr lang="en-US" dirty="0" smtClean="0"/>
            <a:t>, do I use existing data or produce new raw data?</a:t>
          </a:r>
          <a:endParaRPr lang="en-US" dirty="0"/>
        </a:p>
      </dgm:t>
    </dgm:pt>
    <dgm:pt modelId="{E96A7AE5-AA8C-4D62-85E4-50443686C3F7}" type="parTrans" cxnId="{4AAF939B-2A38-44C2-B514-9C0797C106B4}">
      <dgm:prSet/>
      <dgm:spPr/>
      <dgm:t>
        <a:bodyPr/>
        <a:lstStyle/>
        <a:p>
          <a:endParaRPr lang="en-US"/>
        </a:p>
      </dgm:t>
    </dgm:pt>
    <dgm:pt modelId="{1F263911-B760-462D-B048-1EDD27921395}" type="sibTrans" cxnId="{4AAF939B-2A38-44C2-B514-9C0797C106B4}">
      <dgm:prSet/>
      <dgm:spPr/>
      <dgm:t>
        <a:bodyPr/>
        <a:lstStyle/>
        <a:p>
          <a:endParaRPr lang="en-US"/>
        </a:p>
      </dgm:t>
    </dgm:pt>
    <dgm:pt modelId="{83E30196-5ED1-4E7E-9C58-A9DD4C60E03F}">
      <dgm:prSet/>
      <dgm:spPr/>
      <dgm:t>
        <a:bodyPr/>
        <a:lstStyle/>
        <a:p>
          <a:r>
            <a:rPr lang="en-US" dirty="0" smtClean="0"/>
            <a:t>what </a:t>
          </a:r>
          <a:r>
            <a:rPr lang="en-US" b="1" dirty="0" smtClean="0"/>
            <a:t>file formats</a:t>
          </a:r>
          <a:r>
            <a:rPr lang="en-US" dirty="0" smtClean="0"/>
            <a:t> will be used (preferably open source), how will they be catalogued/described</a:t>
          </a:r>
          <a:r>
            <a:rPr lang="pl-PL" dirty="0" smtClean="0"/>
            <a:t> </a:t>
          </a:r>
          <a:r>
            <a:rPr lang="en-US" dirty="0" smtClean="0"/>
            <a:t>- metadata?</a:t>
          </a:r>
          <a:r>
            <a:rPr lang="pl-PL" dirty="0" smtClean="0"/>
            <a:t> </a:t>
          </a:r>
          <a:endParaRPr lang="en-US" dirty="0"/>
        </a:p>
      </dgm:t>
    </dgm:pt>
    <dgm:pt modelId="{61548817-F254-4BA9-ADAA-F261B38592F0}" type="parTrans" cxnId="{1900F494-EB74-4FE1-8E56-8F4966C34BAB}">
      <dgm:prSet/>
      <dgm:spPr/>
      <dgm:t>
        <a:bodyPr/>
        <a:lstStyle/>
        <a:p>
          <a:endParaRPr lang="en-US"/>
        </a:p>
      </dgm:t>
    </dgm:pt>
    <dgm:pt modelId="{051C0F3B-C18C-4F1F-9198-9416E468CEB2}" type="sibTrans" cxnId="{1900F494-EB74-4FE1-8E56-8F4966C34BAB}">
      <dgm:prSet/>
      <dgm:spPr/>
      <dgm:t>
        <a:bodyPr/>
        <a:lstStyle/>
        <a:p>
          <a:endParaRPr lang="en-US"/>
        </a:p>
      </dgm:t>
    </dgm:pt>
    <dgm:pt modelId="{64110CB7-B6D2-4D18-984F-E0E4B5956D71}">
      <dgm:prSet/>
      <dgm:spPr/>
      <dgm:t>
        <a:bodyPr/>
        <a:lstStyle/>
        <a:p>
          <a:r>
            <a:rPr lang="en-US" dirty="0" smtClean="0"/>
            <a:t>how do I </a:t>
          </a:r>
          <a:r>
            <a:rPr lang="en-US" b="1" dirty="0" smtClean="0"/>
            <a:t>secure/store</a:t>
          </a:r>
          <a:r>
            <a:rPr lang="en-US" dirty="0" smtClean="0"/>
            <a:t> it, i.e. develop a backup plan to prevent data loss due to e.g. hardware failure? (please note: not in commercial clouds or outside the EU)</a:t>
          </a:r>
          <a:endParaRPr lang="en-US" dirty="0"/>
        </a:p>
      </dgm:t>
    </dgm:pt>
    <dgm:pt modelId="{8CD0CE76-C08E-4F5D-864E-4B971D7BEB3B}" type="parTrans" cxnId="{CD5A067B-DB49-4E3F-AC8D-BFFE798B5382}">
      <dgm:prSet/>
      <dgm:spPr/>
      <dgm:t>
        <a:bodyPr/>
        <a:lstStyle/>
        <a:p>
          <a:endParaRPr lang="en-US"/>
        </a:p>
      </dgm:t>
    </dgm:pt>
    <dgm:pt modelId="{B54D11B1-944B-4192-B857-B4D86770AF37}" type="sibTrans" cxnId="{CD5A067B-DB49-4E3F-AC8D-BFFE798B5382}">
      <dgm:prSet/>
      <dgm:spPr/>
      <dgm:t>
        <a:bodyPr/>
        <a:lstStyle/>
        <a:p>
          <a:endParaRPr lang="en-US"/>
        </a:p>
      </dgm:t>
    </dgm:pt>
    <dgm:pt modelId="{76209B1A-23D8-4754-998F-69CC02C8E440}">
      <dgm:prSet/>
      <dgm:spPr/>
      <dgm:t>
        <a:bodyPr/>
        <a:lstStyle/>
        <a:p>
          <a:r>
            <a:rPr lang="en-US" dirty="0" smtClean="0"/>
            <a:t>how do I </a:t>
          </a:r>
          <a:r>
            <a:rPr lang="en-US" b="1" dirty="0" smtClean="0"/>
            <a:t>comply</a:t>
          </a:r>
          <a:r>
            <a:rPr lang="en-US" dirty="0" smtClean="0"/>
            <a:t> with ethical and legal issues, personal data protection? </a:t>
          </a:r>
          <a:endParaRPr lang="en-US" dirty="0"/>
        </a:p>
      </dgm:t>
    </dgm:pt>
    <dgm:pt modelId="{C323CD02-672F-4C0A-9537-9D0A79F67DDA}" type="parTrans" cxnId="{CB05BF5B-C2D7-4480-8C30-850F54181E9C}">
      <dgm:prSet/>
      <dgm:spPr/>
      <dgm:t>
        <a:bodyPr/>
        <a:lstStyle/>
        <a:p>
          <a:endParaRPr lang="en-US"/>
        </a:p>
      </dgm:t>
    </dgm:pt>
    <dgm:pt modelId="{6BFB5E46-4B04-4C50-952A-2765DBF4C07C}" type="sibTrans" cxnId="{CB05BF5B-C2D7-4480-8C30-850F54181E9C}">
      <dgm:prSet/>
      <dgm:spPr/>
      <dgm:t>
        <a:bodyPr/>
        <a:lstStyle/>
        <a:p>
          <a:endParaRPr lang="en-US"/>
        </a:p>
      </dgm:t>
    </dgm:pt>
    <dgm:pt modelId="{69104411-E624-4FDC-B850-D91FDDEE80C0}">
      <dgm:prSet/>
      <dgm:spPr/>
      <dgm:t>
        <a:bodyPr/>
        <a:lstStyle/>
        <a:p>
          <a:r>
            <a:rPr lang="en-US" dirty="0" smtClean="0"/>
            <a:t>how do I </a:t>
          </a:r>
          <a:r>
            <a:rPr lang="en-US" b="1" dirty="0" smtClean="0"/>
            <a:t>share</a:t>
          </a:r>
          <a:r>
            <a:rPr lang="en-US" dirty="0" smtClean="0"/>
            <a:t> it, can I share it all? When? And in which repository? (</a:t>
          </a:r>
          <a:r>
            <a:rPr lang="en-US" dirty="0" err="1" smtClean="0"/>
            <a:t>Licences</a:t>
          </a:r>
          <a:r>
            <a:rPr lang="en-US" dirty="0" smtClean="0"/>
            <a:t> and DOI)</a:t>
          </a:r>
          <a:endParaRPr lang="en-US" dirty="0"/>
        </a:p>
      </dgm:t>
    </dgm:pt>
    <dgm:pt modelId="{4E49E718-9E1E-40FA-88C2-E3A203AB8963}" type="parTrans" cxnId="{89E13901-D0C0-43C1-A0D5-6B960347BE48}">
      <dgm:prSet/>
      <dgm:spPr/>
      <dgm:t>
        <a:bodyPr/>
        <a:lstStyle/>
        <a:p>
          <a:endParaRPr lang="en-US"/>
        </a:p>
      </dgm:t>
    </dgm:pt>
    <dgm:pt modelId="{FE5ABF96-BE9F-448E-A937-B10A08338998}" type="sibTrans" cxnId="{89E13901-D0C0-43C1-A0D5-6B960347BE48}">
      <dgm:prSet/>
      <dgm:spPr/>
      <dgm:t>
        <a:bodyPr/>
        <a:lstStyle/>
        <a:p>
          <a:endParaRPr lang="en-US"/>
        </a:p>
      </dgm:t>
    </dgm:pt>
    <dgm:pt modelId="{183EEEEE-C5FC-45BB-9D08-C22D9FD99973}">
      <dgm:prSet/>
      <dgm:spPr/>
      <dgm:t>
        <a:bodyPr/>
        <a:lstStyle/>
        <a:p>
          <a:r>
            <a:rPr lang="en-US" b="0" dirty="0" smtClean="0"/>
            <a:t>how is </a:t>
          </a:r>
          <a:r>
            <a:rPr lang="en-US" b="1" dirty="0" smtClean="0"/>
            <a:t>my institution </a:t>
          </a:r>
          <a:r>
            <a:rPr lang="en-US" b="0" dirty="0" smtClean="0"/>
            <a:t>and the project team </a:t>
          </a:r>
          <a:r>
            <a:rPr lang="en-US" b="1" dirty="0" smtClean="0"/>
            <a:t>supporting</a:t>
          </a:r>
          <a:r>
            <a:rPr lang="en-US" b="0" dirty="0" smtClean="0"/>
            <a:t> me in this</a:t>
          </a:r>
          <a:r>
            <a:rPr lang="pl-PL" b="0" dirty="0" smtClean="0"/>
            <a:t> </a:t>
          </a:r>
          <a:r>
            <a:rPr lang="en-US" b="0" dirty="0" smtClean="0"/>
            <a:t>(infrastructure, regulatory acts, safeguards), who is the data steward in the project</a:t>
          </a:r>
          <a:endParaRPr lang="en-US" b="0" dirty="0"/>
        </a:p>
      </dgm:t>
    </dgm:pt>
    <dgm:pt modelId="{4E563253-03C9-4EE9-B58C-EB51F4B30205}" type="parTrans" cxnId="{83827AAD-F3DD-4E2D-9BC1-6050DD46BA8A}">
      <dgm:prSet/>
      <dgm:spPr/>
      <dgm:t>
        <a:bodyPr/>
        <a:lstStyle/>
        <a:p>
          <a:endParaRPr lang="en-US"/>
        </a:p>
      </dgm:t>
    </dgm:pt>
    <dgm:pt modelId="{145394CA-E253-4E08-95C1-03FBF2E19084}" type="sibTrans" cxnId="{83827AAD-F3DD-4E2D-9BC1-6050DD46BA8A}">
      <dgm:prSet/>
      <dgm:spPr/>
      <dgm:t>
        <a:bodyPr/>
        <a:lstStyle/>
        <a:p>
          <a:endParaRPr lang="en-US"/>
        </a:p>
      </dgm:t>
    </dgm:pt>
    <dgm:pt modelId="{E1392826-3691-4443-89BB-EAC576BA17A2}" type="pres">
      <dgm:prSet presAssocID="{1E43DE0A-76C2-483E-96DA-039C1300D7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DFDBC9F-163B-437A-911C-05D79740424F}" type="pres">
      <dgm:prSet presAssocID="{F366E7D9-12E6-4405-83B5-18059434AF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25BCEA-F860-40F9-8B36-16882A010122}" type="pres">
      <dgm:prSet presAssocID="{DD5F5A6A-02D6-4E4D-915E-5FA9BBB128E4}" presName="spacer" presStyleCnt="0"/>
      <dgm:spPr/>
    </dgm:pt>
    <dgm:pt modelId="{06DEB442-2FC1-4ADF-9ED6-1B20B723ECB5}" type="pres">
      <dgm:prSet presAssocID="{D79BCAE4-E4F6-462B-9DAD-671261B7CC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21033E-15BA-41E0-89C0-1C8EDA4FF1EB}" type="pres">
      <dgm:prSet presAssocID="{D79BCAE4-E4F6-462B-9DAD-671261B7CC1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827AAD-F3DD-4E2D-9BC1-6050DD46BA8A}" srcId="{D79BCAE4-E4F6-462B-9DAD-671261B7CC19}" destId="{183EEEEE-C5FC-45BB-9D08-C22D9FD99973}" srcOrd="5" destOrd="0" parTransId="{4E563253-03C9-4EE9-B58C-EB51F4B30205}" sibTransId="{145394CA-E253-4E08-95C1-03FBF2E19084}"/>
    <dgm:cxn modelId="{9A27DC6A-8FCE-4EE0-B9BE-0A1533F8A7E0}" type="presOf" srcId="{76209B1A-23D8-4754-998F-69CC02C8E440}" destId="{3521033E-15BA-41E0-89C0-1C8EDA4FF1EB}" srcOrd="0" destOrd="3" presId="urn:microsoft.com/office/officeart/2005/8/layout/vList2"/>
    <dgm:cxn modelId="{4AAF939B-2A38-44C2-B514-9C0797C106B4}" srcId="{D79BCAE4-E4F6-462B-9DAD-671261B7CC19}" destId="{2A2441BD-5633-414A-B5F5-8C880B10082A}" srcOrd="0" destOrd="0" parTransId="{E96A7AE5-AA8C-4D62-85E4-50443686C3F7}" sibTransId="{1F263911-B760-462D-B048-1EDD27921395}"/>
    <dgm:cxn modelId="{925CFBC6-CFAE-4FD3-B78E-09D1C44EAA04}" type="presOf" srcId="{183EEEEE-C5FC-45BB-9D08-C22D9FD99973}" destId="{3521033E-15BA-41E0-89C0-1C8EDA4FF1EB}" srcOrd="0" destOrd="5" presId="urn:microsoft.com/office/officeart/2005/8/layout/vList2"/>
    <dgm:cxn modelId="{1900F494-EB74-4FE1-8E56-8F4966C34BAB}" srcId="{D79BCAE4-E4F6-462B-9DAD-671261B7CC19}" destId="{83E30196-5ED1-4E7E-9C58-A9DD4C60E03F}" srcOrd="1" destOrd="0" parTransId="{61548817-F254-4BA9-ADAA-F261B38592F0}" sibTransId="{051C0F3B-C18C-4F1F-9198-9416E468CEB2}"/>
    <dgm:cxn modelId="{33BAB457-7C63-4DC8-9AC9-4419FE87F22B}" type="presOf" srcId="{64110CB7-B6D2-4D18-984F-E0E4B5956D71}" destId="{3521033E-15BA-41E0-89C0-1C8EDA4FF1EB}" srcOrd="0" destOrd="2" presId="urn:microsoft.com/office/officeart/2005/8/layout/vList2"/>
    <dgm:cxn modelId="{53E8E95E-D8F3-4081-84C3-604A1EBDE969}" srcId="{1E43DE0A-76C2-483E-96DA-039C1300D755}" destId="{D79BCAE4-E4F6-462B-9DAD-671261B7CC19}" srcOrd="1" destOrd="0" parTransId="{2B8242F5-7F71-410C-8215-AFF49369B840}" sibTransId="{7428D7EB-BE5E-4F67-BEE7-40B2FC043CB6}"/>
    <dgm:cxn modelId="{312406EF-35B1-4F40-839A-7F9904D6DE1D}" type="presOf" srcId="{D79BCAE4-E4F6-462B-9DAD-671261B7CC19}" destId="{06DEB442-2FC1-4ADF-9ED6-1B20B723ECB5}" srcOrd="0" destOrd="0" presId="urn:microsoft.com/office/officeart/2005/8/layout/vList2"/>
    <dgm:cxn modelId="{FD77A78E-6BF4-4913-84D3-E5CB524B1A90}" type="presOf" srcId="{69104411-E624-4FDC-B850-D91FDDEE80C0}" destId="{3521033E-15BA-41E0-89C0-1C8EDA4FF1EB}" srcOrd="0" destOrd="4" presId="urn:microsoft.com/office/officeart/2005/8/layout/vList2"/>
    <dgm:cxn modelId="{B8333CCF-2E7D-4854-8077-090BC8CBFD4C}" type="presOf" srcId="{83E30196-5ED1-4E7E-9C58-A9DD4C60E03F}" destId="{3521033E-15BA-41E0-89C0-1C8EDA4FF1EB}" srcOrd="0" destOrd="1" presId="urn:microsoft.com/office/officeart/2005/8/layout/vList2"/>
    <dgm:cxn modelId="{000A913F-4616-4F1F-B45C-F938C21824D5}" type="presOf" srcId="{F366E7D9-12E6-4405-83B5-18059434AF63}" destId="{FDFDBC9F-163B-437A-911C-05D79740424F}" srcOrd="0" destOrd="0" presId="urn:microsoft.com/office/officeart/2005/8/layout/vList2"/>
    <dgm:cxn modelId="{ABE5838E-DFCF-4640-9CE6-5A189750D6DB}" type="presOf" srcId="{1E43DE0A-76C2-483E-96DA-039C1300D755}" destId="{E1392826-3691-4443-89BB-EAC576BA17A2}" srcOrd="0" destOrd="0" presId="urn:microsoft.com/office/officeart/2005/8/layout/vList2"/>
    <dgm:cxn modelId="{0B80C1A6-FF4E-4E84-BDD2-84675FDE47A3}" type="presOf" srcId="{2A2441BD-5633-414A-B5F5-8C880B10082A}" destId="{3521033E-15BA-41E0-89C0-1C8EDA4FF1EB}" srcOrd="0" destOrd="0" presId="urn:microsoft.com/office/officeart/2005/8/layout/vList2"/>
    <dgm:cxn modelId="{B2A4717B-A033-4E45-B644-0326D7BB025E}" srcId="{1E43DE0A-76C2-483E-96DA-039C1300D755}" destId="{F366E7D9-12E6-4405-83B5-18059434AF63}" srcOrd="0" destOrd="0" parTransId="{0B0639DB-FE81-4DA5-AD53-135676A699C7}" sibTransId="{DD5F5A6A-02D6-4E4D-915E-5FA9BBB128E4}"/>
    <dgm:cxn modelId="{CD5A067B-DB49-4E3F-AC8D-BFFE798B5382}" srcId="{D79BCAE4-E4F6-462B-9DAD-671261B7CC19}" destId="{64110CB7-B6D2-4D18-984F-E0E4B5956D71}" srcOrd="2" destOrd="0" parTransId="{8CD0CE76-C08E-4F5D-864E-4B971D7BEB3B}" sibTransId="{B54D11B1-944B-4192-B857-B4D86770AF37}"/>
    <dgm:cxn modelId="{89E13901-D0C0-43C1-A0D5-6B960347BE48}" srcId="{D79BCAE4-E4F6-462B-9DAD-671261B7CC19}" destId="{69104411-E624-4FDC-B850-D91FDDEE80C0}" srcOrd="4" destOrd="0" parTransId="{4E49E718-9E1E-40FA-88C2-E3A203AB8963}" sibTransId="{FE5ABF96-BE9F-448E-A937-B10A08338998}"/>
    <dgm:cxn modelId="{CB05BF5B-C2D7-4480-8C30-850F54181E9C}" srcId="{D79BCAE4-E4F6-462B-9DAD-671261B7CC19}" destId="{76209B1A-23D8-4754-998F-69CC02C8E440}" srcOrd="3" destOrd="0" parTransId="{C323CD02-672F-4C0A-9537-9D0A79F67DDA}" sibTransId="{6BFB5E46-4B04-4C50-952A-2765DBF4C07C}"/>
    <dgm:cxn modelId="{B29388AC-B662-4DC5-B283-5EE5894D0E22}" type="presParOf" srcId="{E1392826-3691-4443-89BB-EAC576BA17A2}" destId="{FDFDBC9F-163B-437A-911C-05D79740424F}" srcOrd="0" destOrd="0" presId="urn:microsoft.com/office/officeart/2005/8/layout/vList2"/>
    <dgm:cxn modelId="{C53783B0-BEC8-4233-B96A-48CA09C7C2C5}" type="presParOf" srcId="{E1392826-3691-4443-89BB-EAC576BA17A2}" destId="{3F25BCEA-F860-40F9-8B36-16882A010122}" srcOrd="1" destOrd="0" presId="urn:microsoft.com/office/officeart/2005/8/layout/vList2"/>
    <dgm:cxn modelId="{F6979550-ABE7-4AD6-BD3F-5BF7DE8A07E5}" type="presParOf" srcId="{E1392826-3691-4443-89BB-EAC576BA17A2}" destId="{06DEB442-2FC1-4ADF-9ED6-1B20B723ECB5}" srcOrd="2" destOrd="0" presId="urn:microsoft.com/office/officeart/2005/8/layout/vList2"/>
    <dgm:cxn modelId="{DC5E3B7E-F41F-4305-A8C6-62EEBA92D833}" type="presParOf" srcId="{E1392826-3691-4443-89BB-EAC576BA17A2}" destId="{3521033E-15BA-41E0-89C0-1C8EDA4FF1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163CD-E074-4B28-9035-859271C736B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591527-3F0A-46AB-B860-9F63187358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bg1"/>
              </a:solidFill>
            </a:rPr>
            <a:t>On the basis of the NCN guidelines, as well as training courses attended, a template has been prepared with suggested prompts as to what information, phrases, examples of protection, safeguards etc. can be incorporated in the project proposal</a:t>
          </a:r>
          <a:r>
            <a:rPr lang="pl-PL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0EE28359-D81C-4283-8CC1-067E9B3E3113}" type="parTrans" cxnId="{4ECE2B35-8594-459C-971D-F3A892A26FE8}">
      <dgm:prSet/>
      <dgm:spPr/>
      <dgm:t>
        <a:bodyPr/>
        <a:lstStyle/>
        <a:p>
          <a:endParaRPr lang="en-US"/>
        </a:p>
      </dgm:t>
    </dgm:pt>
    <dgm:pt modelId="{74778998-8A9A-40C0-AC3B-2A06294636D7}" type="sibTrans" cxnId="{4ECE2B35-8594-459C-971D-F3A892A26FE8}">
      <dgm:prSet/>
      <dgm:spPr/>
      <dgm:t>
        <a:bodyPr/>
        <a:lstStyle/>
        <a:p>
          <a:endParaRPr lang="en-US"/>
        </a:p>
      </dgm:t>
    </dgm:pt>
    <dgm:pt modelId="{FFC27F77-3631-4891-AC5E-45966C1E62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>
              <a:solidFill>
                <a:schemeClr val="bg1"/>
              </a:solidFill>
            </a:rPr>
            <a:t>The file will be available for download on the PUEB Research Office website, after logging in</a:t>
          </a:r>
          <a:endParaRPr lang="en-US" dirty="0">
            <a:solidFill>
              <a:schemeClr val="bg1"/>
            </a:solidFill>
          </a:endParaRPr>
        </a:p>
      </dgm:t>
    </dgm:pt>
    <dgm:pt modelId="{CD03FAE3-D97B-40A4-B73E-60291F7FBF83}" type="parTrans" cxnId="{2059FDE0-43A4-49B6-B3E0-E3F5FD7D71C2}">
      <dgm:prSet/>
      <dgm:spPr/>
      <dgm:t>
        <a:bodyPr/>
        <a:lstStyle/>
        <a:p>
          <a:endParaRPr lang="en-US"/>
        </a:p>
      </dgm:t>
    </dgm:pt>
    <dgm:pt modelId="{84D95D78-F36F-4AAC-AB26-F95225501807}" type="sibTrans" cxnId="{2059FDE0-43A4-49B6-B3E0-E3F5FD7D71C2}">
      <dgm:prSet/>
      <dgm:spPr/>
      <dgm:t>
        <a:bodyPr/>
        <a:lstStyle/>
        <a:p>
          <a:endParaRPr lang="en-US"/>
        </a:p>
      </dgm:t>
    </dgm:pt>
    <dgm:pt modelId="{07902BC0-21B5-460E-8B4D-8B2272C1EC5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https://ue.poznan.pl/pracownicy/know-how-badacza-uep/</a:t>
          </a:r>
          <a:r>
            <a:rPr lang="pl-PL" dirty="0">
              <a:solidFill>
                <a:schemeClr val="bg1"/>
              </a:solidFill>
            </a:rPr>
            <a:t> </a:t>
          </a:r>
          <a:endParaRPr lang="en-US" dirty="0">
            <a:solidFill>
              <a:schemeClr val="bg1"/>
            </a:solidFill>
          </a:endParaRPr>
        </a:p>
      </dgm:t>
    </dgm:pt>
    <dgm:pt modelId="{B737B8BA-0A84-4233-9A73-4010C58DA17B}" type="parTrans" cxnId="{BCEBCBEC-104B-4AFA-AF09-2DAD309DB7C0}">
      <dgm:prSet/>
      <dgm:spPr/>
      <dgm:t>
        <a:bodyPr/>
        <a:lstStyle/>
        <a:p>
          <a:endParaRPr lang="en-US"/>
        </a:p>
      </dgm:t>
    </dgm:pt>
    <dgm:pt modelId="{AB898A54-8994-4D6D-A9F1-D26E498C7B99}" type="sibTrans" cxnId="{BCEBCBEC-104B-4AFA-AF09-2DAD309DB7C0}">
      <dgm:prSet/>
      <dgm:spPr/>
      <dgm:t>
        <a:bodyPr/>
        <a:lstStyle/>
        <a:p>
          <a:endParaRPr lang="en-US"/>
        </a:p>
      </dgm:t>
    </dgm:pt>
    <dgm:pt modelId="{B343644F-1246-4DF1-8830-5B13A5D062C8}" type="pres">
      <dgm:prSet presAssocID="{BEF163CD-E074-4B28-9035-859271C736B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EBCDBF-A31A-4523-88D3-E7AFE4DE3F6D}" type="pres">
      <dgm:prSet presAssocID="{E3591527-3F0A-46AB-B860-9F631873585C}" presName="compNode" presStyleCnt="0"/>
      <dgm:spPr/>
    </dgm:pt>
    <dgm:pt modelId="{9490D0A7-8588-433F-8D65-671EAA0DB37F}" type="pres">
      <dgm:prSet presAssocID="{E3591527-3F0A-46AB-B860-9F631873585C}" presName="bgRect" presStyleLbl="bgShp" presStyleIdx="0" presStyleCnt="3"/>
      <dgm:spPr>
        <a:solidFill>
          <a:srgbClr val="004600"/>
        </a:solidFill>
      </dgm:spPr>
    </dgm:pt>
    <dgm:pt modelId="{9C1E5E85-3545-454D-A9D2-27D7DF48831C}" type="pres">
      <dgm:prSet presAssocID="{E3591527-3F0A-46AB-B860-9F631873585C}" presName="iconRect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155732A-AA63-4D56-854F-DF4E9EB33186}" type="pres">
      <dgm:prSet presAssocID="{E3591527-3F0A-46AB-B860-9F631873585C}" presName="spaceRect" presStyleCnt="0"/>
      <dgm:spPr/>
    </dgm:pt>
    <dgm:pt modelId="{C26E3245-1CAF-42FE-8AC6-7F72BFBD85E4}" type="pres">
      <dgm:prSet presAssocID="{E3591527-3F0A-46AB-B860-9F631873585C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C3BCBF6-7563-4332-BB08-7C6189CA1CB1}" type="pres">
      <dgm:prSet presAssocID="{74778998-8A9A-40C0-AC3B-2A06294636D7}" presName="sibTrans" presStyleCnt="0"/>
      <dgm:spPr/>
    </dgm:pt>
    <dgm:pt modelId="{49E16E5E-89EF-4DC5-85F2-12E4AD734310}" type="pres">
      <dgm:prSet presAssocID="{FFC27F77-3631-4891-AC5E-45966C1E629B}" presName="compNode" presStyleCnt="0"/>
      <dgm:spPr/>
    </dgm:pt>
    <dgm:pt modelId="{A69322E4-35C6-4CE0-8A88-281B77872768}" type="pres">
      <dgm:prSet presAssocID="{FFC27F77-3631-4891-AC5E-45966C1E629B}" presName="bgRect" presStyleLbl="bgShp" presStyleIdx="1" presStyleCnt="3"/>
      <dgm:spPr>
        <a:solidFill>
          <a:srgbClr val="004600"/>
        </a:solidFill>
      </dgm:spPr>
    </dgm:pt>
    <dgm:pt modelId="{2C0A4240-EE7F-41B0-89C8-3F8B4F635C49}" type="pres">
      <dgm:prSet presAssocID="{FFC27F77-3631-4891-AC5E-45966C1E629B}" presName="iconRect" presStyleLbl="node1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3D680BB-19B5-4B66-9BE5-85AD1B2BB82B}" type="pres">
      <dgm:prSet presAssocID="{FFC27F77-3631-4891-AC5E-45966C1E629B}" presName="spaceRect" presStyleCnt="0"/>
      <dgm:spPr/>
    </dgm:pt>
    <dgm:pt modelId="{F6A4A282-186C-4456-9724-C24576873194}" type="pres">
      <dgm:prSet presAssocID="{FFC27F77-3631-4891-AC5E-45966C1E629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4182518-EE83-471F-9856-5266FD86D31A}" type="pres">
      <dgm:prSet presAssocID="{84D95D78-F36F-4AAC-AB26-F95225501807}" presName="sibTrans" presStyleCnt="0"/>
      <dgm:spPr/>
    </dgm:pt>
    <dgm:pt modelId="{F2D93413-E1C2-4717-9C6B-6D822DBCD80E}" type="pres">
      <dgm:prSet presAssocID="{07902BC0-21B5-460E-8B4D-8B2272C1EC58}" presName="compNode" presStyleCnt="0"/>
      <dgm:spPr/>
    </dgm:pt>
    <dgm:pt modelId="{45B3361E-9A44-43FA-ACD3-D1101F9C0E63}" type="pres">
      <dgm:prSet presAssocID="{07902BC0-21B5-460E-8B4D-8B2272C1EC58}" presName="bgRect" presStyleLbl="bgShp" presStyleIdx="2" presStyleCnt="3"/>
      <dgm:spPr>
        <a:solidFill>
          <a:srgbClr val="004600"/>
        </a:solidFill>
      </dgm:spPr>
    </dgm:pt>
    <dgm:pt modelId="{3E5C6A7C-31A4-4B14-860E-CBA9339506D9}" type="pres">
      <dgm:prSet presAssocID="{07902BC0-21B5-460E-8B4D-8B2272C1EC58}" presName="iconRect" presStyleLbl="nod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2EC0A2E-C303-4B22-9CB5-1BFDAD46DFAB}" type="pres">
      <dgm:prSet presAssocID="{07902BC0-21B5-460E-8B4D-8B2272C1EC58}" presName="spaceRect" presStyleCnt="0"/>
      <dgm:spPr/>
    </dgm:pt>
    <dgm:pt modelId="{30CEB9B8-6610-4464-98AC-65AC710C4865}" type="pres">
      <dgm:prSet presAssocID="{07902BC0-21B5-460E-8B4D-8B2272C1EC5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EE200747-5B8E-42A6-BEA8-95FE860AA5B2}" type="presOf" srcId="{07902BC0-21B5-460E-8B4D-8B2272C1EC58}" destId="{30CEB9B8-6610-4464-98AC-65AC710C4865}" srcOrd="0" destOrd="0" presId="urn:microsoft.com/office/officeart/2018/2/layout/IconVerticalSolidList"/>
    <dgm:cxn modelId="{79BB066F-56F0-48BD-8DA4-D5A0BD7FAC4A}" type="presOf" srcId="{BEF163CD-E074-4B28-9035-859271C736B1}" destId="{B343644F-1246-4DF1-8830-5B13A5D062C8}" srcOrd="0" destOrd="0" presId="urn:microsoft.com/office/officeart/2018/2/layout/IconVerticalSolidList"/>
    <dgm:cxn modelId="{EB0BBB7B-226C-4ADB-A8ED-076E8EF27F9A}" type="presOf" srcId="{FFC27F77-3631-4891-AC5E-45966C1E629B}" destId="{F6A4A282-186C-4456-9724-C24576873194}" srcOrd="0" destOrd="0" presId="urn:microsoft.com/office/officeart/2018/2/layout/IconVerticalSolidList"/>
    <dgm:cxn modelId="{2059FDE0-43A4-49B6-B3E0-E3F5FD7D71C2}" srcId="{BEF163CD-E074-4B28-9035-859271C736B1}" destId="{FFC27F77-3631-4891-AC5E-45966C1E629B}" srcOrd="1" destOrd="0" parTransId="{CD03FAE3-D97B-40A4-B73E-60291F7FBF83}" sibTransId="{84D95D78-F36F-4AAC-AB26-F95225501807}"/>
    <dgm:cxn modelId="{316CCA0C-B039-4807-9FD9-3BEACAE1D7DD}" type="presOf" srcId="{E3591527-3F0A-46AB-B860-9F631873585C}" destId="{C26E3245-1CAF-42FE-8AC6-7F72BFBD85E4}" srcOrd="0" destOrd="0" presId="urn:microsoft.com/office/officeart/2018/2/layout/IconVerticalSolidList"/>
    <dgm:cxn modelId="{4ECE2B35-8594-459C-971D-F3A892A26FE8}" srcId="{BEF163CD-E074-4B28-9035-859271C736B1}" destId="{E3591527-3F0A-46AB-B860-9F631873585C}" srcOrd="0" destOrd="0" parTransId="{0EE28359-D81C-4283-8CC1-067E9B3E3113}" sibTransId="{74778998-8A9A-40C0-AC3B-2A06294636D7}"/>
    <dgm:cxn modelId="{BCEBCBEC-104B-4AFA-AF09-2DAD309DB7C0}" srcId="{BEF163CD-E074-4B28-9035-859271C736B1}" destId="{07902BC0-21B5-460E-8B4D-8B2272C1EC58}" srcOrd="2" destOrd="0" parTransId="{B737B8BA-0A84-4233-9A73-4010C58DA17B}" sibTransId="{AB898A54-8994-4D6D-A9F1-D26E498C7B99}"/>
    <dgm:cxn modelId="{AE728670-7297-4DEF-8D98-C9F5ECFDD0D7}" type="presParOf" srcId="{B343644F-1246-4DF1-8830-5B13A5D062C8}" destId="{E3EBCDBF-A31A-4523-88D3-E7AFE4DE3F6D}" srcOrd="0" destOrd="0" presId="urn:microsoft.com/office/officeart/2018/2/layout/IconVerticalSolidList"/>
    <dgm:cxn modelId="{71D78A41-E17D-4F6E-9B12-7EC44CADB998}" type="presParOf" srcId="{E3EBCDBF-A31A-4523-88D3-E7AFE4DE3F6D}" destId="{9490D0A7-8588-433F-8D65-671EAA0DB37F}" srcOrd="0" destOrd="0" presId="urn:microsoft.com/office/officeart/2018/2/layout/IconVerticalSolidList"/>
    <dgm:cxn modelId="{341F91FA-4C23-4A40-951A-ADBD68B76E0D}" type="presParOf" srcId="{E3EBCDBF-A31A-4523-88D3-E7AFE4DE3F6D}" destId="{9C1E5E85-3545-454D-A9D2-27D7DF48831C}" srcOrd="1" destOrd="0" presId="urn:microsoft.com/office/officeart/2018/2/layout/IconVerticalSolidList"/>
    <dgm:cxn modelId="{90716ADE-39B0-4344-8AB7-ED5F2590C85A}" type="presParOf" srcId="{E3EBCDBF-A31A-4523-88D3-E7AFE4DE3F6D}" destId="{7155732A-AA63-4D56-854F-DF4E9EB33186}" srcOrd="2" destOrd="0" presId="urn:microsoft.com/office/officeart/2018/2/layout/IconVerticalSolidList"/>
    <dgm:cxn modelId="{8DF05F7D-3CFA-4A2F-93EB-49A02676C097}" type="presParOf" srcId="{E3EBCDBF-A31A-4523-88D3-E7AFE4DE3F6D}" destId="{C26E3245-1CAF-42FE-8AC6-7F72BFBD85E4}" srcOrd="3" destOrd="0" presId="urn:microsoft.com/office/officeart/2018/2/layout/IconVerticalSolidList"/>
    <dgm:cxn modelId="{E14DCA55-C637-41FD-9AC3-9539634AAB56}" type="presParOf" srcId="{B343644F-1246-4DF1-8830-5B13A5D062C8}" destId="{BC3BCBF6-7563-4332-BB08-7C6189CA1CB1}" srcOrd="1" destOrd="0" presId="urn:microsoft.com/office/officeart/2018/2/layout/IconVerticalSolidList"/>
    <dgm:cxn modelId="{2A4F257C-6798-447F-AE9F-11BBF58168EB}" type="presParOf" srcId="{B343644F-1246-4DF1-8830-5B13A5D062C8}" destId="{49E16E5E-89EF-4DC5-85F2-12E4AD734310}" srcOrd="2" destOrd="0" presId="urn:microsoft.com/office/officeart/2018/2/layout/IconVerticalSolidList"/>
    <dgm:cxn modelId="{E66098C5-2470-4659-AF69-F2EB0DF97154}" type="presParOf" srcId="{49E16E5E-89EF-4DC5-85F2-12E4AD734310}" destId="{A69322E4-35C6-4CE0-8A88-281B77872768}" srcOrd="0" destOrd="0" presId="urn:microsoft.com/office/officeart/2018/2/layout/IconVerticalSolidList"/>
    <dgm:cxn modelId="{D02E479E-498D-4BBF-8720-E1FD10BF247E}" type="presParOf" srcId="{49E16E5E-89EF-4DC5-85F2-12E4AD734310}" destId="{2C0A4240-EE7F-41B0-89C8-3F8B4F635C49}" srcOrd="1" destOrd="0" presId="urn:microsoft.com/office/officeart/2018/2/layout/IconVerticalSolidList"/>
    <dgm:cxn modelId="{4CAAFB2B-BF93-4328-92CA-73631E8F3501}" type="presParOf" srcId="{49E16E5E-89EF-4DC5-85F2-12E4AD734310}" destId="{E3D680BB-19B5-4B66-9BE5-85AD1B2BB82B}" srcOrd="2" destOrd="0" presId="urn:microsoft.com/office/officeart/2018/2/layout/IconVerticalSolidList"/>
    <dgm:cxn modelId="{6283269D-0077-4786-B11B-E84D978CE255}" type="presParOf" srcId="{49E16E5E-89EF-4DC5-85F2-12E4AD734310}" destId="{F6A4A282-186C-4456-9724-C24576873194}" srcOrd="3" destOrd="0" presId="urn:microsoft.com/office/officeart/2018/2/layout/IconVerticalSolidList"/>
    <dgm:cxn modelId="{836DDC77-91A8-42F2-9E77-398842793802}" type="presParOf" srcId="{B343644F-1246-4DF1-8830-5B13A5D062C8}" destId="{54182518-EE83-471F-9856-5266FD86D31A}" srcOrd="3" destOrd="0" presId="urn:microsoft.com/office/officeart/2018/2/layout/IconVerticalSolidList"/>
    <dgm:cxn modelId="{8F4C4AEF-1480-4A2C-A8D6-C6F12670DE89}" type="presParOf" srcId="{B343644F-1246-4DF1-8830-5B13A5D062C8}" destId="{F2D93413-E1C2-4717-9C6B-6D822DBCD80E}" srcOrd="4" destOrd="0" presId="urn:microsoft.com/office/officeart/2018/2/layout/IconVerticalSolidList"/>
    <dgm:cxn modelId="{A519A72D-7996-4312-9DA0-9B8C18021A8D}" type="presParOf" srcId="{F2D93413-E1C2-4717-9C6B-6D822DBCD80E}" destId="{45B3361E-9A44-43FA-ACD3-D1101F9C0E63}" srcOrd="0" destOrd="0" presId="urn:microsoft.com/office/officeart/2018/2/layout/IconVerticalSolidList"/>
    <dgm:cxn modelId="{CD3FC88C-90A5-4508-98A5-E9BEAB6B9E1E}" type="presParOf" srcId="{F2D93413-E1C2-4717-9C6B-6D822DBCD80E}" destId="{3E5C6A7C-31A4-4B14-860E-CBA9339506D9}" srcOrd="1" destOrd="0" presId="urn:microsoft.com/office/officeart/2018/2/layout/IconVerticalSolidList"/>
    <dgm:cxn modelId="{26BFEF95-9EA8-4D5D-A62B-E880A91B736D}" type="presParOf" srcId="{F2D93413-E1C2-4717-9C6B-6D822DBCD80E}" destId="{C2EC0A2E-C303-4B22-9CB5-1BFDAD46DFAB}" srcOrd="2" destOrd="0" presId="urn:microsoft.com/office/officeart/2018/2/layout/IconVerticalSolidList"/>
    <dgm:cxn modelId="{AE91B1F6-20E8-4DCB-AE6E-268B52446022}" type="presParOf" srcId="{F2D93413-E1C2-4717-9C6B-6D822DBCD80E}" destId="{30CEB9B8-6610-4464-98AC-65AC710C48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CD4D-866D-433E-891B-DE818E32DBAD}">
      <dsp:nvSpPr>
        <dsp:cNvPr id="0" name=""/>
        <dsp:cNvSpPr/>
      </dsp:nvSpPr>
      <dsp:spPr>
        <a:xfrm>
          <a:off x="41" y="109930"/>
          <a:ext cx="3995613" cy="1367438"/>
        </a:xfrm>
        <a:prstGeom prst="rect">
          <a:avLst/>
        </a:prstGeom>
        <a:solidFill>
          <a:srgbClr val="004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kern="1200" dirty="0" smtClean="0"/>
            <a:t>Grantors requiring a data management plan</a:t>
          </a:r>
          <a:r>
            <a:rPr lang="pl-PL" sz="2700" kern="1200" dirty="0" smtClean="0"/>
            <a:t>:</a:t>
          </a:r>
          <a:endParaRPr lang="pl-PL" sz="2700" kern="1200" dirty="0"/>
        </a:p>
        <a:p>
          <a:pPr marL="0"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 dirty="0"/>
        </a:p>
      </dsp:txBody>
      <dsp:txXfrm>
        <a:off x="41" y="109930"/>
        <a:ext cx="3995613" cy="1367438"/>
      </dsp:txXfrm>
    </dsp:sp>
    <dsp:sp modelId="{039E2254-200B-43E4-9D1D-9D6A6A76C64E}">
      <dsp:nvSpPr>
        <dsp:cNvPr id="0" name=""/>
        <dsp:cNvSpPr/>
      </dsp:nvSpPr>
      <dsp:spPr>
        <a:xfrm>
          <a:off x="41" y="1477369"/>
          <a:ext cx="3995613" cy="20138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smtClean="0"/>
            <a:t>NCN </a:t>
          </a:r>
          <a:r>
            <a:rPr lang="en-US" sz="1800" kern="1200" smtClean="0"/>
            <a:t>National </a:t>
          </a:r>
          <a:r>
            <a:rPr lang="en-US" sz="1800" kern="1200" dirty="0" smtClean="0"/>
            <a:t>Science Centre - all competitions including MINIATURA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Competitions of the Foundation for Polish Science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European Commission: Horizon Europe applications</a:t>
          </a:r>
          <a:endParaRPr lang="pl-PL" sz="1200" kern="1200" dirty="0"/>
        </a:p>
      </dsp:txBody>
      <dsp:txXfrm>
        <a:off x="41" y="1477369"/>
        <a:ext cx="3995613" cy="2013843"/>
      </dsp:txXfrm>
    </dsp:sp>
    <dsp:sp modelId="{CF41EE2D-5B37-4696-9202-169CAC3BEF17}">
      <dsp:nvSpPr>
        <dsp:cNvPr id="0" name=""/>
        <dsp:cNvSpPr/>
      </dsp:nvSpPr>
      <dsp:spPr>
        <a:xfrm>
          <a:off x="4555040" y="109930"/>
          <a:ext cx="3995613" cy="1367438"/>
        </a:xfrm>
        <a:prstGeom prst="rect">
          <a:avLst/>
        </a:prstGeom>
        <a:solidFill>
          <a:srgbClr val="004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700" kern="1200" dirty="0" smtClean="0"/>
            <a:t>No </a:t>
          </a:r>
          <a:r>
            <a:rPr lang="pl-PL" sz="2700" kern="1200" dirty="0" err="1" smtClean="0"/>
            <a:t>required</a:t>
          </a:r>
          <a:r>
            <a:rPr lang="pl-PL" sz="2700" kern="1200" dirty="0" smtClean="0"/>
            <a:t> plan: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700" kern="1200" dirty="0"/>
        </a:p>
      </dsp:txBody>
      <dsp:txXfrm>
        <a:off x="4555040" y="109930"/>
        <a:ext cx="3995613" cy="1367438"/>
      </dsp:txXfrm>
    </dsp:sp>
    <dsp:sp modelId="{71794358-AF11-4AB2-968C-D7C753F7490E}">
      <dsp:nvSpPr>
        <dsp:cNvPr id="0" name=""/>
        <dsp:cNvSpPr/>
      </dsp:nvSpPr>
      <dsp:spPr>
        <a:xfrm>
          <a:off x="4555040" y="1477369"/>
          <a:ext cx="3995613" cy="20138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NCBR - applied, outcome-oriented, commercially viable projects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MEIN - projects aimed at promoting science, focusing on institutions, not on individual research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NAWA </a:t>
          </a:r>
          <a:r>
            <a:rPr lang="pl-PL" sz="1800" kern="1200" dirty="0" smtClean="0"/>
            <a:t>- </a:t>
          </a:r>
          <a:r>
            <a:rPr lang="pl-PL" sz="1800" kern="1200" dirty="0" err="1" smtClean="0"/>
            <a:t>urgency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grants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kern="1200" dirty="0"/>
        </a:p>
      </dsp:txBody>
      <dsp:txXfrm>
        <a:off x="4555040" y="1477369"/>
        <a:ext cx="3995613" cy="2013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DBC9F-163B-437A-911C-05D79740424F}">
      <dsp:nvSpPr>
        <dsp:cNvPr id="0" name=""/>
        <dsp:cNvSpPr/>
      </dsp:nvSpPr>
      <dsp:spPr>
        <a:xfrm>
          <a:off x="0" y="76237"/>
          <a:ext cx="8208912" cy="514800"/>
        </a:xfrm>
        <a:prstGeom prst="roundRect">
          <a:avLst/>
        </a:prstGeom>
        <a:solidFill>
          <a:srgbClr val="004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u="none" kern="1200" dirty="0" smtClean="0"/>
            <a:t>Data Management Plan – </a:t>
          </a:r>
          <a:r>
            <a:rPr lang="pl-PL" sz="2200" u="none" kern="1200" dirty="0" err="1" smtClean="0"/>
            <a:t>general</a:t>
          </a:r>
          <a:r>
            <a:rPr lang="pl-PL" sz="2200" u="none" kern="1200" dirty="0" smtClean="0"/>
            <a:t> </a:t>
          </a:r>
          <a:r>
            <a:rPr lang="pl-PL" sz="2200" u="none" kern="1200" dirty="0" err="1" smtClean="0"/>
            <a:t>guidelines</a:t>
          </a:r>
          <a:endParaRPr lang="en-US" sz="2200" u="none" kern="1200" dirty="0"/>
        </a:p>
      </dsp:txBody>
      <dsp:txXfrm>
        <a:off x="25130" y="101367"/>
        <a:ext cx="8158652" cy="464540"/>
      </dsp:txXfrm>
    </dsp:sp>
    <dsp:sp modelId="{06DEB442-2FC1-4ADF-9ED6-1B20B723ECB5}">
      <dsp:nvSpPr>
        <dsp:cNvPr id="0" name=""/>
        <dsp:cNvSpPr/>
      </dsp:nvSpPr>
      <dsp:spPr>
        <a:xfrm>
          <a:off x="0" y="654397"/>
          <a:ext cx="8208912" cy="514800"/>
        </a:xfrm>
        <a:prstGeom prst="roundRect">
          <a:avLst/>
        </a:prstGeom>
        <a:solidFill>
          <a:srgbClr val="004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DMP </a:t>
          </a:r>
          <a:r>
            <a:rPr lang="pl-PL" sz="2200" kern="1200" dirty="0" err="1" smtClean="0"/>
            <a:t>specifies</a:t>
          </a:r>
          <a:r>
            <a:rPr lang="pl-PL" sz="2200" kern="1200" dirty="0" smtClean="0"/>
            <a:t>:</a:t>
          </a:r>
          <a:endParaRPr lang="en-US" sz="2200" kern="1200" dirty="0"/>
        </a:p>
      </dsp:txBody>
      <dsp:txXfrm>
        <a:off x="25130" y="679527"/>
        <a:ext cx="8158652" cy="464540"/>
      </dsp:txXfrm>
    </dsp:sp>
    <dsp:sp modelId="{3521033E-15BA-41E0-89C0-1C8EDA4FF1EB}">
      <dsp:nvSpPr>
        <dsp:cNvPr id="0" name=""/>
        <dsp:cNvSpPr/>
      </dsp:nvSpPr>
      <dsp:spPr>
        <a:xfrm>
          <a:off x="0" y="1169197"/>
          <a:ext cx="8208912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1" kern="1200" dirty="0" smtClean="0"/>
            <a:t>how research data will be produced</a:t>
          </a:r>
          <a:r>
            <a:rPr lang="en-US" sz="1700" kern="1200" dirty="0" smtClean="0"/>
            <a:t>, do I use existing data or produce new raw data?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what </a:t>
          </a:r>
          <a:r>
            <a:rPr lang="en-US" sz="1700" b="1" kern="1200" dirty="0" smtClean="0"/>
            <a:t>file formats</a:t>
          </a:r>
          <a:r>
            <a:rPr lang="en-US" sz="1700" kern="1200" dirty="0" smtClean="0"/>
            <a:t> will be used (preferably open source), how will they be catalogued/described</a:t>
          </a:r>
          <a:r>
            <a:rPr lang="pl-PL" sz="1700" kern="1200" dirty="0" smtClean="0"/>
            <a:t> </a:t>
          </a:r>
          <a:r>
            <a:rPr lang="en-US" sz="1700" kern="1200" dirty="0" smtClean="0"/>
            <a:t>- metadata?</a:t>
          </a:r>
          <a:r>
            <a:rPr lang="pl-PL" sz="1700" kern="1200" dirty="0" smtClean="0"/>
            <a:t>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how do I </a:t>
          </a:r>
          <a:r>
            <a:rPr lang="en-US" sz="1700" b="1" kern="1200" dirty="0" smtClean="0"/>
            <a:t>secure/store</a:t>
          </a:r>
          <a:r>
            <a:rPr lang="en-US" sz="1700" kern="1200" dirty="0" smtClean="0"/>
            <a:t> it, i.e. develop a backup plan to prevent data loss due to e.g. hardware failure? (please note: not in commercial clouds or outside the EU)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how do I </a:t>
          </a:r>
          <a:r>
            <a:rPr lang="en-US" sz="1700" b="1" kern="1200" dirty="0" smtClean="0"/>
            <a:t>comply</a:t>
          </a:r>
          <a:r>
            <a:rPr lang="en-US" sz="1700" kern="1200" dirty="0" smtClean="0"/>
            <a:t> with ethical and legal issues, personal data protection?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how do I </a:t>
          </a:r>
          <a:r>
            <a:rPr lang="en-US" sz="1700" b="1" kern="1200" dirty="0" smtClean="0"/>
            <a:t>share</a:t>
          </a:r>
          <a:r>
            <a:rPr lang="en-US" sz="1700" kern="1200" dirty="0" smtClean="0"/>
            <a:t> it, can I share it all? When? And in which repository? (</a:t>
          </a:r>
          <a:r>
            <a:rPr lang="en-US" sz="1700" kern="1200" dirty="0" err="1" smtClean="0"/>
            <a:t>Licences</a:t>
          </a:r>
          <a:r>
            <a:rPr lang="en-US" sz="1700" kern="1200" dirty="0" smtClean="0"/>
            <a:t> and DOI)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0" kern="1200" dirty="0" smtClean="0"/>
            <a:t>how is </a:t>
          </a:r>
          <a:r>
            <a:rPr lang="en-US" sz="1700" b="1" kern="1200" dirty="0" smtClean="0"/>
            <a:t>my institution </a:t>
          </a:r>
          <a:r>
            <a:rPr lang="en-US" sz="1700" b="0" kern="1200" dirty="0" smtClean="0"/>
            <a:t>and the project team </a:t>
          </a:r>
          <a:r>
            <a:rPr lang="en-US" sz="1700" b="1" kern="1200" dirty="0" smtClean="0"/>
            <a:t>supporting</a:t>
          </a:r>
          <a:r>
            <a:rPr lang="en-US" sz="1700" b="0" kern="1200" dirty="0" smtClean="0"/>
            <a:t> me in this</a:t>
          </a:r>
          <a:r>
            <a:rPr lang="pl-PL" sz="1700" b="0" kern="1200" dirty="0" smtClean="0"/>
            <a:t> </a:t>
          </a:r>
          <a:r>
            <a:rPr lang="en-US" sz="1700" b="0" kern="1200" dirty="0" smtClean="0"/>
            <a:t>(infrastructure, regulatory acts, safeguards), who is the data steward in the project</a:t>
          </a:r>
          <a:endParaRPr lang="en-US" sz="1700" b="0" kern="1200" dirty="0"/>
        </a:p>
      </dsp:txBody>
      <dsp:txXfrm>
        <a:off x="0" y="1169197"/>
        <a:ext cx="8208912" cy="3278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0D0A7-8588-433F-8D65-671EAA0DB37F}">
      <dsp:nvSpPr>
        <dsp:cNvPr id="0" name=""/>
        <dsp:cNvSpPr/>
      </dsp:nvSpPr>
      <dsp:spPr>
        <a:xfrm>
          <a:off x="0" y="536"/>
          <a:ext cx="8424936" cy="1254690"/>
        </a:xfrm>
        <a:prstGeom prst="roundRect">
          <a:avLst>
            <a:gd name="adj" fmla="val 10000"/>
          </a:avLst>
        </a:prstGeom>
        <a:solidFill>
          <a:srgbClr val="004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E5E85-3545-454D-A9D2-27D7DF48831C}">
      <dsp:nvSpPr>
        <dsp:cNvPr id="0" name=""/>
        <dsp:cNvSpPr/>
      </dsp:nvSpPr>
      <dsp:spPr>
        <a:xfrm>
          <a:off x="379543" y="282841"/>
          <a:ext cx="690079" cy="69007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E3245-1CAF-42FE-8AC6-7F72BFBD85E4}">
      <dsp:nvSpPr>
        <dsp:cNvPr id="0" name=""/>
        <dsp:cNvSpPr/>
      </dsp:nvSpPr>
      <dsp:spPr>
        <a:xfrm>
          <a:off x="1449167" y="536"/>
          <a:ext cx="6975768" cy="125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88" tIns="132788" rIns="132788" bIns="132788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On the basis of the NCN guidelines, as well as training courses attended, a template has been prepared with suggested prompts as to what information, phrases, examples of protection, safeguards etc. can be incorporated in the project proposal</a:t>
          </a:r>
          <a:r>
            <a:rPr lang="pl-PL" sz="1600" kern="1200" dirty="0" smtClean="0">
              <a:solidFill>
                <a:schemeClr val="bg1"/>
              </a:solidFill>
            </a:rPr>
            <a:t>.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449167" y="536"/>
        <a:ext cx="6975768" cy="1254690"/>
      </dsp:txXfrm>
    </dsp:sp>
    <dsp:sp modelId="{A69322E4-35C6-4CE0-8A88-281B77872768}">
      <dsp:nvSpPr>
        <dsp:cNvPr id="0" name=""/>
        <dsp:cNvSpPr/>
      </dsp:nvSpPr>
      <dsp:spPr>
        <a:xfrm>
          <a:off x="0" y="1568899"/>
          <a:ext cx="8424936" cy="1254690"/>
        </a:xfrm>
        <a:prstGeom prst="roundRect">
          <a:avLst>
            <a:gd name="adj" fmla="val 10000"/>
          </a:avLst>
        </a:prstGeom>
        <a:solidFill>
          <a:srgbClr val="004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A4240-EE7F-41B0-89C8-3F8B4F635C49}">
      <dsp:nvSpPr>
        <dsp:cNvPr id="0" name=""/>
        <dsp:cNvSpPr/>
      </dsp:nvSpPr>
      <dsp:spPr>
        <a:xfrm>
          <a:off x="379543" y="1851204"/>
          <a:ext cx="690079" cy="69007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4A282-186C-4456-9724-C24576873194}">
      <dsp:nvSpPr>
        <dsp:cNvPr id="0" name=""/>
        <dsp:cNvSpPr/>
      </dsp:nvSpPr>
      <dsp:spPr>
        <a:xfrm>
          <a:off x="1449167" y="1568899"/>
          <a:ext cx="6975768" cy="125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88" tIns="132788" rIns="132788" bIns="132788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The file will be available for download on the PUEB Research Office website, after logging in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449167" y="1568899"/>
        <a:ext cx="6975768" cy="1254690"/>
      </dsp:txXfrm>
    </dsp:sp>
    <dsp:sp modelId="{45B3361E-9A44-43FA-ACD3-D1101F9C0E63}">
      <dsp:nvSpPr>
        <dsp:cNvPr id="0" name=""/>
        <dsp:cNvSpPr/>
      </dsp:nvSpPr>
      <dsp:spPr>
        <a:xfrm>
          <a:off x="0" y="3137262"/>
          <a:ext cx="8424936" cy="1254690"/>
        </a:xfrm>
        <a:prstGeom prst="roundRect">
          <a:avLst>
            <a:gd name="adj" fmla="val 10000"/>
          </a:avLst>
        </a:prstGeom>
        <a:solidFill>
          <a:srgbClr val="004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C6A7C-31A4-4B14-860E-CBA9339506D9}">
      <dsp:nvSpPr>
        <dsp:cNvPr id="0" name=""/>
        <dsp:cNvSpPr/>
      </dsp:nvSpPr>
      <dsp:spPr>
        <a:xfrm>
          <a:off x="379543" y="3419567"/>
          <a:ext cx="690079" cy="69007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EB9B8-6610-4464-98AC-65AC710C4865}">
      <dsp:nvSpPr>
        <dsp:cNvPr id="0" name=""/>
        <dsp:cNvSpPr/>
      </dsp:nvSpPr>
      <dsp:spPr>
        <a:xfrm>
          <a:off x="1449167" y="3137262"/>
          <a:ext cx="6975768" cy="1254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788" tIns="132788" rIns="132788" bIns="132788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https://ue.poznan.pl/pracownicy/know-how-badacza-uep/</a:t>
          </a:r>
          <a:r>
            <a:rPr lang="pl-PL" sz="1600" kern="1200" dirty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449167" y="3137262"/>
        <a:ext cx="6975768" cy="1254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B54E-848C-4FD1-BFAB-FF394E3DA177}" type="datetimeFigureOut">
              <a:rPr lang="pl-PL" smtClean="0"/>
              <a:pPr/>
              <a:t>24.05.2024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9190-C5D5-46D8-87F7-D3FFF1781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51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6128-749E-4322-A85E-E488905E78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669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277B1-1F79-4BBA-9D49-A863F1196E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38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5AE6F-0AB7-468D-9902-2E4D2A0A031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603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6FCDA1-CE3E-4B3D-87CD-5871C0065A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200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9C86-F062-4F22-93F2-0EF7551D25A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94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AE11-5EF1-45B7-8743-39E2A6F5B9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737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9E56-F303-4C9A-A0D8-C3AC6751068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616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B52F4-5752-4FD4-9C6D-485346DD808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241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7B5BA-FCFE-4A91-A621-F12E6E4E1D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490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BCC46-E528-4BDB-825D-6D5B3A0E60D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009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3575-CA48-4548-A24D-CB6199ECB06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51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82F31-CF80-43E3-BD53-4D98D5ABF2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2745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pl-PL" altLang="pl-PL"/>
              <a:t>Projekt finansowany w ramach programu Ministra Nauki i Szkolnictwa Wyższego pod nazwą „Regionalna Inicjatywa Doskonałości” w latach 2019 - 2022 nr projektu 004/RID/2018/19 kwota finansowania 3.000.000 zł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63F2BF-BB9F-49B4-B90A-FA49C948AC5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europe.org/our-priorities/research-data/research-data-managemen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.gov.pl/sites/default/files/pliki/regulaminy/wytyczne_zarzadzanie_danymi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44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2492375"/>
            <a:ext cx="5580112" cy="2952750"/>
          </a:xfrm>
        </p:spPr>
        <p:txBody>
          <a:bodyPr anchor="ctr"/>
          <a:lstStyle/>
          <a:p>
            <a:r>
              <a:rPr lang="en-GB" altLang="pl-PL" sz="3500" noProof="0" dirty="0" smtClean="0">
                <a:solidFill>
                  <a:srgbClr val="333333"/>
                </a:solidFill>
                <a:latin typeface="+mn-lt"/>
              </a:rPr>
              <a:t>Data</a:t>
            </a:r>
            <a:r>
              <a:rPr lang="en-GB" altLang="pl-PL" sz="3500" baseline="0" noProof="0" dirty="0" smtClean="0">
                <a:solidFill>
                  <a:srgbClr val="333333"/>
                </a:solidFill>
                <a:latin typeface="+mn-lt"/>
              </a:rPr>
              <a:t> Management Plan</a:t>
            </a:r>
            <a:r>
              <a:rPr lang="en-GB" altLang="pl-PL" sz="3200" noProof="0" dirty="0" smtClean="0">
                <a:solidFill>
                  <a:srgbClr val="333333"/>
                </a:solidFill>
                <a:latin typeface="+mn-lt"/>
              </a:rPr>
              <a:t/>
            </a:r>
            <a:br>
              <a:rPr lang="en-GB" altLang="pl-PL" sz="3200" noProof="0" dirty="0" smtClean="0">
                <a:solidFill>
                  <a:srgbClr val="333333"/>
                </a:solidFill>
                <a:latin typeface="+mn-lt"/>
              </a:rPr>
            </a:br>
            <a:r>
              <a:rPr lang="en-GB" altLang="pl-PL" sz="3200" noProof="0" dirty="0" smtClean="0">
                <a:solidFill>
                  <a:srgbClr val="333333"/>
                </a:solidFill>
                <a:latin typeface="+mn-lt"/>
              </a:rPr>
              <a:t/>
            </a:r>
            <a:br>
              <a:rPr lang="en-GB" altLang="pl-PL" sz="3200" noProof="0" dirty="0" smtClean="0">
                <a:solidFill>
                  <a:srgbClr val="333333"/>
                </a:solidFill>
                <a:latin typeface="+mn-lt"/>
              </a:rPr>
            </a:br>
            <a:r>
              <a:rPr lang="en-GB" altLang="pl-PL" sz="2700" noProof="0" dirty="0" smtClean="0">
                <a:solidFill>
                  <a:srgbClr val="333333"/>
                </a:solidFill>
                <a:latin typeface="+mn-lt"/>
              </a:rPr>
              <a:t>Research</a:t>
            </a:r>
            <a:r>
              <a:rPr lang="en-GB" altLang="pl-PL" sz="2700" baseline="0" noProof="0" dirty="0" smtClean="0">
                <a:solidFill>
                  <a:srgbClr val="333333"/>
                </a:solidFill>
                <a:latin typeface="+mn-lt"/>
              </a:rPr>
              <a:t> Office</a:t>
            </a:r>
            <a:r>
              <a:rPr lang="en-GB" altLang="pl-PL" sz="2700" noProof="0" dirty="0" smtClean="0">
                <a:solidFill>
                  <a:srgbClr val="333333"/>
                </a:solidFill>
                <a:latin typeface="+mn-lt"/>
              </a:rPr>
              <a:t> </a:t>
            </a:r>
            <a:br>
              <a:rPr lang="en-GB" altLang="pl-PL" sz="2700" noProof="0" dirty="0" smtClean="0">
                <a:solidFill>
                  <a:srgbClr val="333333"/>
                </a:solidFill>
                <a:latin typeface="+mn-lt"/>
              </a:rPr>
            </a:br>
            <a:r>
              <a:rPr lang="en-GB" altLang="pl-PL" sz="2700" noProof="0" dirty="0" smtClean="0">
                <a:solidFill>
                  <a:srgbClr val="333333"/>
                </a:solidFill>
                <a:latin typeface="+mn-lt"/>
              </a:rPr>
              <a:t>January</a:t>
            </a:r>
            <a:r>
              <a:rPr lang="en-GB" altLang="pl-PL" sz="2700" baseline="0" noProof="0" dirty="0" smtClean="0">
                <a:solidFill>
                  <a:srgbClr val="333333"/>
                </a:solidFill>
                <a:latin typeface="+mn-lt"/>
              </a:rPr>
              <a:t> 12, </a:t>
            </a:r>
            <a:r>
              <a:rPr lang="en-GB" altLang="pl-PL" sz="2700" noProof="0" dirty="0" smtClean="0">
                <a:solidFill>
                  <a:srgbClr val="333333"/>
                </a:solidFill>
                <a:latin typeface="+mn-lt"/>
              </a:rPr>
              <a:t>2024</a:t>
            </a:r>
            <a:endParaRPr lang="en-GB" altLang="pl-PL" sz="2700" noProof="0" dirty="0">
              <a:solidFill>
                <a:srgbClr val="3333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" y="206866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74455ED0-36B6-4D63-BDE8-816395124318}"/>
              </a:ext>
            </a:extLst>
          </p:cNvPr>
          <p:cNvSpPr txBox="1"/>
          <p:nvPr/>
        </p:nvSpPr>
        <p:spPr>
          <a:xfrm>
            <a:off x="611560" y="1266324"/>
            <a:ext cx="748883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u="sng" dirty="0" smtClean="0"/>
              <a:t>Data Management Plan </a:t>
            </a:r>
            <a:r>
              <a:rPr lang="pl-PL" sz="2400" b="1" u="sng" dirty="0"/>
              <a:t>-  </a:t>
            </a:r>
            <a:r>
              <a:rPr lang="pl-PL" sz="2400" b="1" u="sng" dirty="0" err="1" smtClean="0"/>
              <a:t>Research</a:t>
            </a:r>
            <a:r>
              <a:rPr lang="pl-PL" sz="2400" b="1" u="sng" dirty="0" smtClean="0"/>
              <a:t> Office </a:t>
            </a:r>
            <a:r>
              <a:rPr lang="pl-PL" sz="2400" b="1" u="sng" dirty="0" err="1" smtClean="0"/>
              <a:t>support</a:t>
            </a:r>
            <a:endParaRPr lang="pl-PL" sz="2400" b="1" dirty="0"/>
          </a:p>
          <a:p>
            <a:endParaRPr lang="pl-PL" sz="2100" dirty="0"/>
          </a:p>
        </p:txBody>
      </p:sp>
      <p:graphicFrame>
        <p:nvGraphicFramePr>
          <p:cNvPr id="3084" name="pole tekstowe 2">
            <a:extLst>
              <a:ext uri="{FF2B5EF4-FFF2-40B4-BE49-F238E27FC236}">
                <a16:creationId xmlns="" xmlns:a16="http://schemas.microsoft.com/office/drawing/2014/main" id="{7143EC55-CDC0-2E15-B22E-21F048DFD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434917"/>
              </p:ext>
            </p:extLst>
          </p:nvPr>
        </p:nvGraphicFramePr>
        <p:xfrm>
          <a:off x="323528" y="2060848"/>
          <a:ext cx="8424936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7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83576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FD7EF1-38A5-4F95-885D-5E935E5ACAAD}"/>
              </a:ext>
            </a:extLst>
          </p:cNvPr>
          <p:cNvSpPr txBox="1"/>
          <p:nvPr/>
        </p:nvSpPr>
        <p:spPr>
          <a:xfrm>
            <a:off x="899592" y="134076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Data Management Plan – Horizon Europe</a:t>
            </a:r>
            <a:endParaRPr lang="pl-PL" u="sng" dirty="0"/>
          </a:p>
          <a:p>
            <a:r>
              <a:rPr lang="pl-PL" dirty="0"/>
              <a:t> </a:t>
            </a:r>
            <a:r>
              <a:rPr lang="pl-PL" dirty="0">
                <a:hlinkClick r:id="rId3"/>
              </a:rPr>
              <a:t>https://scienceeurope.org/our-priorities/research-data/research-data-management/</a:t>
            </a:r>
            <a:r>
              <a:rPr lang="pl-PL" dirty="0"/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296264"/>
            <a:ext cx="4266853" cy="3936573"/>
          </a:xfrm>
          <a:prstGeom prst="rect">
            <a:avLst/>
          </a:prstGeom>
        </p:spPr>
      </p:pic>
      <p:sp>
        <p:nvSpPr>
          <p:cNvPr id="4" name="Strzałka w prawo 3"/>
          <p:cNvSpPr/>
          <p:nvPr/>
        </p:nvSpPr>
        <p:spPr>
          <a:xfrm>
            <a:off x="1835696" y="4203158"/>
            <a:ext cx="1728192" cy="372815"/>
          </a:xfrm>
          <a:prstGeom prst="rightArrow">
            <a:avLst/>
          </a:prstGeom>
          <a:solidFill>
            <a:srgbClr val="004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74455ED0-36B6-4D63-BDE8-816395124318}"/>
              </a:ext>
            </a:extLst>
          </p:cNvPr>
          <p:cNvSpPr txBox="1"/>
          <p:nvPr/>
        </p:nvSpPr>
        <p:spPr>
          <a:xfrm>
            <a:off x="1259632" y="1082675"/>
            <a:ext cx="62646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/>
              <a:t>Grantors' current requirements regarding Open Research Data</a:t>
            </a:r>
            <a:endParaRPr lang="pl-PL" sz="21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FD7EF1-38A5-4F95-885D-5E935E5ACAAD}"/>
              </a:ext>
            </a:extLst>
          </p:cNvPr>
          <p:cNvSpPr txBox="1"/>
          <p:nvPr/>
        </p:nvSpPr>
        <p:spPr>
          <a:xfrm>
            <a:off x="350627" y="2018171"/>
            <a:ext cx="855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increasing number of science and research project funding bodies require the researcher to produce a </a:t>
            </a:r>
            <a:r>
              <a:rPr lang="en-US" b="1" u="sng" dirty="0"/>
              <a:t>data management plan </a:t>
            </a:r>
            <a:r>
              <a:rPr lang="en-US" b="1" dirty="0"/>
              <a:t>in the project proposal as part of open science.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2C7E9AB-D27D-6EF4-E9CC-2CC04895B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198453"/>
              </p:ext>
            </p:extLst>
          </p:nvPr>
        </p:nvGraphicFramePr>
        <p:xfrm>
          <a:off x="326584" y="2996952"/>
          <a:ext cx="8550696" cy="360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52667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FD7EF1-38A5-4F95-885D-5E935E5ACAAD}"/>
              </a:ext>
            </a:extLst>
          </p:cNvPr>
          <p:cNvSpPr txBox="1"/>
          <p:nvPr/>
        </p:nvSpPr>
        <p:spPr>
          <a:xfrm>
            <a:off x="315171" y="908720"/>
            <a:ext cx="812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Science Centre</a:t>
            </a:r>
          </a:p>
          <a:p>
            <a:r>
              <a:rPr lang="en-US" dirty="0"/>
              <a:t>Data Management Plan - a separate section of the project proposal and clear guidelines on how to interpret the relevant items and how to complete them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3885F0A-939D-4384-BB66-9E0BAB5FC9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6680" r="16703" b="15793"/>
          <a:stretch/>
        </p:blipFill>
        <p:spPr>
          <a:xfrm>
            <a:off x="-1" y="1801581"/>
            <a:ext cx="9036049" cy="50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74455ED0-36B6-4D63-BDE8-816395124318}"/>
              </a:ext>
            </a:extLst>
          </p:cNvPr>
          <p:cNvSpPr txBox="1"/>
          <p:nvPr/>
        </p:nvSpPr>
        <p:spPr>
          <a:xfrm>
            <a:off x="827584" y="746120"/>
            <a:ext cx="71287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When drafting a project proposal and completing </a:t>
            </a:r>
            <a:r>
              <a:rPr lang="en-US" sz="2100" dirty="0" smtClean="0"/>
              <a:t>a</a:t>
            </a:r>
            <a:r>
              <a:rPr lang="pl-PL" sz="2100" dirty="0" smtClean="0"/>
              <a:t> </a:t>
            </a:r>
            <a:r>
              <a:rPr lang="en-US" sz="2100" dirty="0" smtClean="0"/>
              <a:t>DMP</a:t>
            </a:r>
            <a:endParaRPr lang="pl-PL" sz="2100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FD7EF1-38A5-4F95-885D-5E935E5ACAAD}"/>
              </a:ext>
            </a:extLst>
          </p:cNvPr>
          <p:cNvSpPr txBox="1"/>
          <p:nvPr/>
        </p:nvSpPr>
        <p:spPr>
          <a:xfrm>
            <a:off x="539552" y="119675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https://www.ncn.gov.pl/sites/default/files/pliki/regulaminy/wytyczne_zarzadzanie_danymi.pdf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19AB6FFD-28BE-421C-AC8E-BC7DF2ACDB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0" t="9337" r="3539" b="8134"/>
          <a:stretch/>
        </p:blipFill>
        <p:spPr>
          <a:xfrm>
            <a:off x="107950" y="1878217"/>
            <a:ext cx="8871973" cy="47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84" name="pole tekstowe 2">
            <a:extLst>
              <a:ext uri="{FF2B5EF4-FFF2-40B4-BE49-F238E27FC236}">
                <a16:creationId xmlns="" xmlns:a16="http://schemas.microsoft.com/office/drawing/2014/main" id="{9FCD2A6A-3BEB-7CBF-554F-D3D6C3EBB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264884"/>
              </p:ext>
            </p:extLst>
          </p:nvPr>
        </p:nvGraphicFramePr>
        <p:xfrm>
          <a:off x="467544" y="1397675"/>
          <a:ext cx="820891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="" xmlns:a16="http://schemas.microsoft.com/office/drawing/2014/main" id="{D6AE5F39-0F0E-8D51-FF7C-51BF24F5818F}"/>
              </a:ext>
            </a:extLst>
          </p:cNvPr>
          <p:cNvSpPr/>
          <p:nvPr/>
        </p:nvSpPr>
        <p:spPr>
          <a:xfrm>
            <a:off x="215516" y="3838561"/>
            <a:ext cx="5976664" cy="2232248"/>
          </a:xfrm>
          <a:prstGeom prst="roundRect">
            <a:avLst/>
          </a:prstGeom>
          <a:solidFill>
            <a:srgbClr val="004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FD7EF1-38A5-4F95-885D-5E935E5ACAAD}"/>
              </a:ext>
            </a:extLst>
          </p:cNvPr>
          <p:cNvSpPr txBox="1"/>
          <p:nvPr/>
        </p:nvSpPr>
        <p:spPr>
          <a:xfrm>
            <a:off x="323528" y="1208760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Data Management Plan - general guidelines</a:t>
            </a:r>
          </a:p>
          <a:p>
            <a:endParaRPr lang="en-US" b="1" u="sng" dirty="0"/>
          </a:p>
          <a:p>
            <a:r>
              <a:rPr lang="en-US" dirty="0"/>
              <a:t>There is no single template, no copy-paste format.</a:t>
            </a:r>
          </a:p>
          <a:p>
            <a:r>
              <a:rPr lang="en-US" dirty="0"/>
              <a:t>Each DMP is different, just as research projects are different. </a:t>
            </a:r>
          </a:p>
          <a:p>
            <a:r>
              <a:rPr lang="en-US" dirty="0"/>
              <a:t>It is closely </a:t>
            </a:r>
            <a:r>
              <a:rPr lang="en-US" b="1" dirty="0"/>
              <a:t>aligned with the research plan </a:t>
            </a:r>
            <a:r>
              <a:rPr lang="en-US" dirty="0"/>
              <a:t>- it reflects the research being undertaken and what happens to the data as it is carried out, it is a </a:t>
            </a:r>
            <a:r>
              <a:rPr lang="en-US" b="1" dirty="0"/>
              <a:t>technical</a:t>
            </a:r>
            <a:r>
              <a:rPr lang="en-US" dirty="0"/>
              <a:t> description of how the data will be managed in the project.</a:t>
            </a:r>
          </a:p>
          <a:p>
            <a:r>
              <a:rPr lang="en-US" u="sng" dirty="0"/>
              <a:t> 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 important tip:</a:t>
            </a:r>
          </a:p>
          <a:p>
            <a:r>
              <a:rPr lang="en-US" b="1" dirty="0">
                <a:solidFill>
                  <a:schemeClr val="bg1"/>
                </a:solidFill>
              </a:rPr>
              <a:t>Respond in a concise, factual and precise manner. </a:t>
            </a:r>
          </a:p>
          <a:p>
            <a:r>
              <a:rPr lang="en-US" b="1" dirty="0">
                <a:solidFill>
                  <a:schemeClr val="bg1"/>
                </a:solidFill>
              </a:rPr>
              <a:t>What you commit to will be revisited, i.e. the plan will be further expanded upon at the final report submission stage and evaluated at the end of the project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pl-PL" b="1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pl-PL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lang="pl-PL" dirty="0"/>
          </a:p>
        </p:txBody>
      </p:sp>
      <p:pic>
        <p:nvPicPr>
          <p:cNvPr id="1026" name="Picture 2" descr="Kocioł gazowy - na co zwrócić uwagę przy kupnie - Serwis Ogrzewania">
            <a:extLst>
              <a:ext uri="{FF2B5EF4-FFF2-40B4-BE49-F238E27FC236}">
                <a16:creationId xmlns="" xmlns:a16="http://schemas.microsoft.com/office/drawing/2014/main" id="{DFE3ACF3-96CF-128D-5FBC-F34D1F8E7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14" y="1409180"/>
            <a:ext cx="3524086" cy="26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74455ED0-36B6-4D63-BDE8-816395124318}"/>
              </a:ext>
            </a:extLst>
          </p:cNvPr>
          <p:cNvSpPr txBox="1"/>
          <p:nvPr/>
        </p:nvSpPr>
        <p:spPr>
          <a:xfrm>
            <a:off x="755576" y="746120"/>
            <a:ext cx="69127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When drafting a project proposal and completing a</a:t>
            </a:r>
            <a:r>
              <a:rPr lang="pl-PL" sz="2100" dirty="0"/>
              <a:t> </a:t>
            </a:r>
            <a:r>
              <a:rPr lang="en-US" sz="2100" dirty="0"/>
              <a:t>DMP</a:t>
            </a:r>
            <a:endParaRPr lang="pl-PL" sz="2100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AE3C3B4-5762-405F-A203-7262CEEA2B23}"/>
              </a:ext>
            </a:extLst>
          </p:cNvPr>
          <p:cNvPicPr/>
          <p:nvPr/>
        </p:nvPicPr>
        <p:blipFill rotWithShape="1">
          <a:blip r:embed="rId3"/>
          <a:srcRect l="18076" t="13864" r="22420" b="6730"/>
          <a:stretch/>
        </p:blipFill>
        <p:spPr bwMode="auto">
          <a:xfrm>
            <a:off x="395536" y="1161618"/>
            <a:ext cx="8496944" cy="5435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74455ED0-36B6-4D63-BDE8-816395124318}"/>
              </a:ext>
            </a:extLst>
          </p:cNvPr>
          <p:cNvSpPr txBox="1"/>
          <p:nvPr/>
        </p:nvSpPr>
        <p:spPr>
          <a:xfrm>
            <a:off x="899592" y="746120"/>
            <a:ext cx="69847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When drafting a project proposal and completing a</a:t>
            </a:r>
            <a:r>
              <a:rPr lang="pl-PL" sz="2100" dirty="0"/>
              <a:t> </a:t>
            </a:r>
            <a:r>
              <a:rPr lang="en-US" sz="2100" dirty="0"/>
              <a:t>DMP</a:t>
            </a:r>
            <a:endParaRPr lang="pl-PL" sz="2100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DAE8A8D-2B66-423B-A6D2-F93CB70D14DC}"/>
              </a:ext>
            </a:extLst>
          </p:cNvPr>
          <p:cNvPicPr/>
          <p:nvPr/>
        </p:nvPicPr>
        <p:blipFill rotWithShape="1">
          <a:blip r:embed="rId3"/>
          <a:srcRect l="23634" t="14756" r="27122" b="10879"/>
          <a:stretch/>
        </p:blipFill>
        <p:spPr bwMode="auto">
          <a:xfrm>
            <a:off x="611560" y="1150182"/>
            <a:ext cx="8424936" cy="5447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83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ower point tytulow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9036050" cy="966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74455ED0-36B6-4D63-BDE8-816395124318}"/>
              </a:ext>
            </a:extLst>
          </p:cNvPr>
          <p:cNvSpPr txBox="1"/>
          <p:nvPr/>
        </p:nvSpPr>
        <p:spPr>
          <a:xfrm>
            <a:off x="899592" y="746120"/>
            <a:ext cx="68407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When drafting a project proposal and completing a</a:t>
            </a:r>
            <a:r>
              <a:rPr lang="pl-PL" sz="2100" dirty="0"/>
              <a:t> </a:t>
            </a:r>
            <a:r>
              <a:rPr lang="en-US" sz="2100" dirty="0"/>
              <a:t>DMP</a:t>
            </a:r>
            <a:endParaRPr lang="pl-PL" sz="2100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E0DFB70-6D2D-4AD2-9764-DE972985EC03}"/>
              </a:ext>
            </a:extLst>
          </p:cNvPr>
          <p:cNvPicPr/>
          <p:nvPr/>
        </p:nvPicPr>
        <p:blipFill rotWithShape="1">
          <a:blip r:embed="rId3"/>
          <a:srcRect l="23510" t="15402" r="27998" b="34072"/>
          <a:stretch/>
        </p:blipFill>
        <p:spPr bwMode="auto">
          <a:xfrm>
            <a:off x="0" y="1340768"/>
            <a:ext cx="914400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1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prezntacja_pl</Template>
  <TotalTime>722</TotalTime>
  <Words>520</Words>
  <Application>Microsoft Office PowerPoint</Application>
  <PresentationFormat>Pokaz na ekranie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Data Management Plan  Research Office  January 12, 2024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 Sed commodo maximus lobortis. Ut laoreet lectus quis dolor pretium, eu sodales urna tincidunt.</dc:title>
  <dc:creator>Izabela Maciejowska</dc:creator>
  <cp:lastModifiedBy>Katarzyna Kąkolewska</cp:lastModifiedBy>
  <cp:revision>69</cp:revision>
  <dcterms:created xsi:type="dcterms:W3CDTF">2019-02-12T13:08:18Z</dcterms:created>
  <dcterms:modified xsi:type="dcterms:W3CDTF">2024-05-24T07:56:40Z</dcterms:modified>
</cp:coreProperties>
</file>