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8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5" r:id="rId17"/>
    <p:sldId id="284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8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B200A-E510-F438-CDFE-8DF616EEE088}" v="10" dt="2023-11-22T06:22:15.320"/>
    <p1510:client id="{C54976D8-F4BA-2388-74CC-4A8ACDFB9523}" v="2" dt="2023-11-22T06:26:13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1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C4EEC-90C1-4CBD-8811-1C5CB0876A49}" type="datetimeFigureOut">
              <a:rPr lang="pl-PL" smtClean="0"/>
              <a:t>22.11.2023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7F298-045D-40AE-95DE-DD42E5A16E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4954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CB809C-1A4A-C3FE-71F2-7F163E30A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DF32705-CFA9-882B-8C1F-F2169EC4D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BF45A5-2EAD-04CB-BA9A-F97801E7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944984-9F69-4AE1-E3ED-C6CB61D2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83A389-B692-02DD-5644-C0E96CF3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52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03185B-2C7F-746C-9684-F8327A8D6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8C9A390-BCD7-BA3B-A401-3803AC907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DF94A1-0215-9595-D295-CDB7955DF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BA326B3-D477-9673-B349-650BF3DF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3A0E89F-79C2-337B-2634-1E3EF3DC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087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945CC41-566F-D6D5-434D-75B5835DE6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FAAC11C-DE92-0E8F-0E0F-A59F72510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05094F4-1CE2-BEE9-250B-D9D5AB39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5648CE-45F7-91CF-95C9-B286241F3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C5CEFF-A99B-95B4-48B0-A6F7D90A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3661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EC53601-9DEC-5148-C1C8-1322CB766ABD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264E170-75D5-976A-E33D-6A3F23827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59ECEBC-CDC7-506F-52C1-21E1B674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52340E1-2601-4C5B-008B-F53E382FF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19AC0E4-348D-439C-B527-20DF54FB346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3931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8E5EED-C91F-563A-624B-0C813179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DD2D82-833C-C58C-920A-162D9BAA1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B5FAA7-02D5-2756-AA9E-FB20DA3D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6D3CF21-7974-5D83-0166-EC976625C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B6EEF9-609B-F16B-4650-B288019F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5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E48F9F-99EB-AB4A-1A2B-0562AAFB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3A513C-5D08-AF23-9BA9-9C98C5A1B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E7AA38-E2DC-58C7-9FA3-975D91327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79FAD9-9180-772B-5C15-97A9585EB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C54141-6CC4-EB89-AC3A-1A64E5FD5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43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7B0D13-A172-98E9-E505-78A5785F2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040FC2-923F-574C-FC8D-D1DDD8B0E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54CC65-AB0E-FC46-179C-57E6B98B5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E9C60CF-69D3-369A-18EE-948B7FE93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0CE029-DCE7-4AB9-31BC-18EF686F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06A8260-9A98-F874-4F31-6767B8CC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518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AC3F26-9450-3089-FA28-794D04FF6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382FED-1C7E-50A9-FE4C-F701E1AFD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ECCABE-135F-E59C-2AF4-F2204CD14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4EBE4B6-6464-79D9-B7F8-B7938775CB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E958B47-13EA-16E9-8029-E2D55A033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1462246-88B9-14A9-0B11-A6DE63B0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1C5497D-46F0-0D7E-FAA3-E8E9D9C7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8B0F7DF-8ADD-38F6-0588-FCC11DB1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23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295F4E-550F-F478-ED2D-1A694DC0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D0123A6-87C2-30D6-5FEB-20F26F083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E06C38B-B545-0F82-8C94-C43D6FE0C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FDA7301-811F-4D71-EDC7-3A962994C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027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F6D91D6-8BD3-CD81-2C35-70A9672F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B7ADA84-4564-F43C-9710-9914AC26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9AA7CA-58CC-F090-1134-E5870887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886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7FB6E4-0942-0458-797F-0015BB3D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A491A5-E058-07ED-0602-434FA6BBF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61F5C0F-2D10-0B22-1002-FE0196674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C5601D3-C89B-1435-A87C-8315EABEC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588D62-0C3D-935C-E4F1-8B94759D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F306D-4C4D-D878-1BFD-B3C57935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40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30736E-8E4D-3935-9132-482CDD263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EBC89D-090A-EDE7-3F70-346614169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023EFBF-360A-0817-FB13-EBD5CEF25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2CE22EA-2058-11A7-F765-D777D8E2D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19A9267-0185-B1F6-F15F-752322F9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D90F2B-D0D5-D63F-56F2-5BA34A20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83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1B677A-1D7C-3F69-D5FD-946ACC8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D77CABA-5E5A-7049-B124-08C4EB505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C9D0E4-4F07-4FA1-527D-0BE59E144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30B563-AD3D-18A7-852E-22CEA7B27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82FC836-5D30-EE87-19BE-5ACB71592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C8EA7-8EB5-4DE0-93EA-17F66369F4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502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>
            <a:extLst>
              <a:ext uri="{FF2B5EF4-FFF2-40B4-BE49-F238E27FC236}">
                <a16:creationId xmlns:a16="http://schemas.microsoft.com/office/drawing/2014/main" id="{FE8AD85A-A576-B203-FCF3-0DEA9AFDB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303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E21AB773-0145-6B07-9B0B-E54E5E3BD66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16501" y="2492375"/>
            <a:ext cx="5834379" cy="2952750"/>
          </a:xfrm>
        </p:spPr>
        <p:txBody>
          <a:bodyPr anchor="ctr"/>
          <a:lstStyle/>
          <a:p>
            <a:pPr algn="l"/>
            <a:r>
              <a:rPr lang="pl-PL" altLang="pl-PL" sz="2800">
                <a:solidFill>
                  <a:srgbClr val="333333"/>
                </a:solidFill>
                <a:latin typeface="Calibri" panose="020F0502020204030204" pitchFamily="34" charset="0"/>
              </a:rPr>
              <a:t>Marian Gorynia</a:t>
            </a:r>
            <a: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  <a:t/>
            </a:r>
            <a:b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</a:br>
            <a: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  <a:t>Uniwersytet Ekonomiczny w Poznaniu</a:t>
            </a:r>
            <a:b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</a:br>
            <a: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  <a:t/>
            </a:r>
            <a:br>
              <a:rPr lang="pl-PL" altLang="pl-PL" sz="1800">
                <a:solidFill>
                  <a:srgbClr val="333333"/>
                </a:solidFill>
                <a:latin typeface="Calibri" panose="020F0502020204030204" pitchFamily="34" charset="0"/>
              </a:rPr>
            </a:br>
            <a:r>
              <a:rPr lang="pl-PL" altLang="pl-PL" sz="2400" b="1">
                <a:solidFill>
                  <a:srgbClr val="333333"/>
                </a:solidFill>
                <a:latin typeface="Calibri" panose="020F0502020204030204" pitchFamily="34" charset="0"/>
              </a:rPr>
              <a:t>Przedsiębiorstwa międzynarodowe jako siły napędowe efektywności i globalizacji – przyjaciele czy wrogowie?</a:t>
            </a:r>
            <a:endParaRPr lang="pl-PL" altLang="pl-PL" sz="240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E83D088-BC89-023E-B957-49B4DAAF2E27}"/>
              </a:ext>
            </a:extLst>
          </p:cNvPr>
          <p:cNvSpPr txBox="1"/>
          <p:nvPr/>
        </p:nvSpPr>
        <p:spPr>
          <a:xfrm>
            <a:off x="585216" y="4789011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marian.gorynia@ue.poznan.pl  </a:t>
            </a:r>
          </a:p>
          <a:p>
            <a:r>
              <a: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mariangorynia.pl</a:t>
            </a:r>
          </a:p>
          <a:p>
            <a:r>
              <a: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facebook.com/</a:t>
            </a:r>
            <a:r>
              <a:rPr lang="pl-PL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marian.Gorynia</a:t>
            </a: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linkedin.com/in/marian-gorynia-18258a25/</a:t>
            </a:r>
          </a:p>
          <a:p>
            <a:r>
              <a:rPr lang="pl-P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x.com/MGorynia</a:t>
            </a:r>
          </a:p>
        </p:txBody>
      </p:sp>
      <p:pic>
        <p:nvPicPr>
          <p:cNvPr id="4" name="Obraz 1">
            <a:extLst>
              <a:ext uri="{FF2B5EF4-FFF2-40B4-BE49-F238E27FC236}">
                <a16:creationId xmlns:a16="http://schemas.microsoft.com/office/drawing/2014/main" id="{236D73D0-F2DD-932B-545B-089444DF6D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728" y="2962148"/>
            <a:ext cx="1903045" cy="1183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8EA7-8EB5-4DE0-93EA-17F66369F448}" type="slidenum">
              <a:rPr lang="pl-PL" smtClean="0"/>
              <a:t>1</a:t>
            </a:fld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</a:t>
            </a:r>
            <a:b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PODSTAWOWE TEORIE I SPOSOBY ROZUMIENIA ISTOTY PM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929013" y="1383958"/>
            <a:ext cx="1033397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/>
              <a:t>Propozycja </a:t>
            </a:r>
            <a:r>
              <a:rPr lang="pl-PL" b="1" err="1"/>
              <a:t>Forsgrena</a:t>
            </a:r>
            <a:r>
              <a:rPr lang="pl-PL" b="1"/>
              <a:t> (2008; 2013; 2017), obejmująca sześć koncepcji PM, które określa mianem on opowieści albo opowiastek (tale) obejmuje: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</a:t>
            </a:r>
            <a:r>
              <a:rPr lang="pl-PL" err="1"/>
              <a:t>Dominating</a:t>
            </a:r>
            <a:r>
              <a:rPr lang="pl-PL"/>
              <a:t> </a:t>
            </a:r>
            <a:r>
              <a:rPr lang="pl-PL" err="1"/>
              <a:t>multinational</a:t>
            </a:r>
            <a:r>
              <a:rPr lang="pl-PL"/>
              <a:t> – a tale of market </a:t>
            </a:r>
            <a:r>
              <a:rPr lang="pl-PL" err="1"/>
              <a:t>power</a:t>
            </a:r>
            <a:r>
              <a:rPr lang="pl-PL"/>
              <a:t> (Dominujące PM – opowieść o sile rynkowej),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</a:t>
            </a:r>
            <a:r>
              <a:rPr lang="pl-PL" err="1"/>
              <a:t>Coordinating</a:t>
            </a:r>
            <a:r>
              <a:rPr lang="pl-PL"/>
              <a:t> </a:t>
            </a:r>
            <a:r>
              <a:rPr lang="pl-PL" err="1"/>
              <a:t>multinational</a:t>
            </a:r>
            <a:r>
              <a:rPr lang="pl-PL"/>
              <a:t> – a tale of </a:t>
            </a:r>
            <a:r>
              <a:rPr lang="pl-PL" err="1"/>
              <a:t>cost</a:t>
            </a:r>
            <a:r>
              <a:rPr lang="pl-PL"/>
              <a:t> </a:t>
            </a:r>
            <a:r>
              <a:rPr lang="pl-PL" err="1"/>
              <a:t>efficiency</a:t>
            </a:r>
            <a:r>
              <a:rPr lang="pl-PL"/>
              <a:t> (Koordynujące PM – opowieść o efektywności kosztowej),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</a:t>
            </a:r>
            <a:r>
              <a:rPr lang="pl-PL" err="1"/>
              <a:t>Knowing</a:t>
            </a:r>
            <a:r>
              <a:rPr lang="pl-PL"/>
              <a:t> </a:t>
            </a:r>
            <a:r>
              <a:rPr lang="pl-PL" err="1"/>
              <a:t>multinational</a:t>
            </a:r>
            <a:r>
              <a:rPr lang="pl-PL"/>
              <a:t> – a tale of </a:t>
            </a:r>
            <a:r>
              <a:rPr lang="pl-PL" err="1"/>
              <a:t>value</a:t>
            </a:r>
            <a:r>
              <a:rPr lang="pl-PL"/>
              <a:t> </a:t>
            </a:r>
            <a:r>
              <a:rPr lang="pl-PL" err="1"/>
              <a:t>creation</a:t>
            </a:r>
            <a:r>
              <a:rPr lang="pl-PL"/>
              <a:t> (Wiedzące/potrafiące/umiejące PM – opowieść</a:t>
            </a:r>
            <a:br>
              <a:rPr lang="pl-PL"/>
            </a:br>
            <a:r>
              <a:rPr lang="pl-PL"/>
              <a:t>o tworzeniu wartości),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</a:t>
            </a:r>
            <a:r>
              <a:rPr lang="pl-PL" err="1"/>
              <a:t>Designing</a:t>
            </a:r>
            <a:r>
              <a:rPr lang="pl-PL"/>
              <a:t> </a:t>
            </a:r>
            <a:r>
              <a:rPr lang="pl-PL" err="1"/>
              <a:t>multinational</a:t>
            </a:r>
            <a:r>
              <a:rPr lang="pl-PL"/>
              <a:t> – a tale of </a:t>
            </a:r>
            <a:r>
              <a:rPr lang="pl-PL" err="1"/>
              <a:t>strategic</a:t>
            </a:r>
            <a:r>
              <a:rPr lang="pl-PL"/>
              <a:t> </a:t>
            </a:r>
            <a:r>
              <a:rPr lang="pl-PL" err="1"/>
              <a:t>fit</a:t>
            </a:r>
            <a:r>
              <a:rPr lang="pl-PL"/>
              <a:t> (Projektujące PM – opowieść o dopasowaniu strategicznym),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Networking </a:t>
            </a:r>
            <a:r>
              <a:rPr lang="pl-PL" err="1"/>
              <a:t>multinational</a:t>
            </a:r>
            <a:r>
              <a:rPr lang="pl-PL"/>
              <a:t> – a tale of business </a:t>
            </a:r>
            <a:r>
              <a:rPr lang="pl-PL" err="1"/>
              <a:t>relationships</a:t>
            </a:r>
            <a:r>
              <a:rPr lang="pl-PL"/>
              <a:t> (PM w sieci – opowieść o relacjach biznesowych),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The </a:t>
            </a:r>
            <a:r>
              <a:rPr lang="pl-PL" err="1"/>
              <a:t>Politicizing</a:t>
            </a:r>
            <a:r>
              <a:rPr lang="pl-PL"/>
              <a:t> </a:t>
            </a:r>
            <a:r>
              <a:rPr lang="pl-PL" err="1"/>
              <a:t>multinational</a:t>
            </a:r>
            <a:r>
              <a:rPr lang="pl-PL"/>
              <a:t> – a tale of </a:t>
            </a:r>
            <a:r>
              <a:rPr lang="pl-PL" err="1"/>
              <a:t>legitimacy</a:t>
            </a:r>
            <a:r>
              <a:rPr lang="pl-PL"/>
              <a:t> and </a:t>
            </a:r>
            <a:r>
              <a:rPr lang="pl-PL" err="1"/>
              <a:t>power</a:t>
            </a:r>
            <a:r>
              <a:rPr lang="pl-PL"/>
              <a:t> (PM w otoczeniu politycznym – opowieść</a:t>
            </a:r>
            <a:br>
              <a:rPr lang="pl-PL"/>
            </a:br>
            <a:r>
              <a:rPr lang="pl-PL"/>
              <a:t>o legitymizacji i władzy).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/>
              <a:t>Zarysowane ramy teoretyczne sześciu wiodących koncepcji PM prowadzą do różnych wniosków, jeśli chodzi o możliwe implikacje dla dobrobytu społecznego. Do dyskusji prowadzonej w tym wystąpieniu najwięcej wnoszą dwie pierwsze koncepcje – siła rynkowa/monopol i efektywność kosztowa.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10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23708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916487" y="857019"/>
            <a:ext cx="1085797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Duże międzynarodowe firmy tworzą wiele miejsc pracy.</a:t>
            </a:r>
          </a:p>
          <a:p>
            <a:endParaRPr lang="pl-PL" sz="24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Amazon jest jednym z największych pracodawców na świecie, zatrudniając obecnie ponad milion osób na całym świecie (choć oczywiście praktyki pracownicze, również w Polsce, nieraz budziły kontrowersje w przestrzeni medialnej).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Tego typu firmy mogą zapewnić konsumentom lepszą spójność oferty/doświadczeń/jakości, gdy istnieją na arenie międzynarodowej.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globalne sieci franczyzowe w branży gastronomicznej (np. </a:t>
            </a:r>
            <a:r>
              <a:rPr lang="pl-PL" sz="2400" err="1"/>
              <a:t>McDonald’s</a:t>
            </a:r>
            <a:r>
              <a:rPr lang="pl-PL" sz="2400"/>
              <a:t>, KFC, </a:t>
            </a:r>
            <a:r>
              <a:rPr lang="pl-PL" sz="2400" err="1"/>
              <a:t>BurgerKing</a:t>
            </a:r>
            <a:r>
              <a:rPr lang="pl-PL" sz="2400"/>
              <a:t>, Pizza Hut) czy hotelarskiej (np. Hilton, Marriott) oferują podobne standardy czy charakterystykę oferty w wielu krajach, niekiedy ułatwiając decyzje konsumentom.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4457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916487" y="857019"/>
            <a:ext cx="1085797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Duże firmy o międzynarodowej obecności inwestują więcej w badania – mają ku temu większe możliwości.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Przywołany wcześniej Amazon jest również jednym z największych inwestorów w badania i rozwój, co przyczynia się do tworzenia nowych technologii</a:t>
            </a:r>
            <a:br>
              <a:rPr lang="pl-PL" sz="2400"/>
            </a:br>
            <a:r>
              <a:rPr lang="pl-PL" sz="2400"/>
              <a:t>i usług (zwłaszcza innowacyjne sposoby dostarczania przesyłek do odbiorców finalnych za pomocą dronów itd.). Ale ostatnie wydarzenia związane z pandemią COVID-19 dostarczają również przykładu na to, że firmy z ogromnymi budżetami na B+R (Pfizer, Moderna, AstraZeneca, </a:t>
            </a:r>
            <a:r>
              <a:rPr lang="pl-PL" sz="2400" err="1"/>
              <a:t>Johnson&amp;Johnson</a:t>
            </a:r>
            <a:r>
              <a:rPr lang="pl-PL" sz="2400"/>
              <a:t>, </a:t>
            </a:r>
            <a:r>
              <a:rPr lang="pl-PL" sz="2400" err="1"/>
              <a:t>Merck</a:t>
            </a:r>
            <a:r>
              <a:rPr lang="pl-PL" sz="2400"/>
              <a:t>, Sanofi, itd.) są w stanie w krótkim czasie podjąć trudne wyzwania technologiczne (szczepionki) o oczywistych implikacjach zdrowotnych czy społecznych.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0880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916487" y="857019"/>
            <a:ext cx="1094774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Działalność wielonarodowych korporacji może prowadzić do negatywnych skutków środowiskowych.</a:t>
            </a:r>
          </a:p>
          <a:p>
            <a:endParaRPr lang="pl-PL" sz="2400" b="1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niedawne badanie </a:t>
            </a:r>
            <a:r>
              <a:rPr lang="pl-PL" sz="2400" err="1"/>
              <a:t>Corporate</a:t>
            </a:r>
            <a:r>
              <a:rPr lang="pl-PL" sz="2400"/>
              <a:t> </a:t>
            </a:r>
            <a:r>
              <a:rPr lang="pl-PL" sz="2400" err="1"/>
              <a:t>Climate</a:t>
            </a:r>
            <a:r>
              <a:rPr lang="pl-PL" sz="2400"/>
              <a:t> </a:t>
            </a:r>
            <a:r>
              <a:rPr lang="pl-PL" sz="2400" err="1"/>
              <a:t>Responsibility</a:t>
            </a:r>
            <a:r>
              <a:rPr lang="pl-PL" sz="2400"/>
              <a:t> Monitor (CCRM) 2022 przeprowadzone przez pozarządową organizację New </a:t>
            </a:r>
            <a:r>
              <a:rPr lang="pl-PL" sz="2400" err="1"/>
              <a:t>Climate</a:t>
            </a:r>
            <a:r>
              <a:rPr lang="pl-PL" sz="2400"/>
              <a:t> </a:t>
            </a:r>
            <a:r>
              <a:rPr lang="pl-PL" sz="2400" err="1"/>
              <a:t>Institute</a:t>
            </a:r>
            <a:r>
              <a:rPr lang="pl-PL" sz="2400"/>
              <a:t> wskazuje na to, że firmy takie jak Amazon, Google, Ikea mają nadal niską ocenę w zakresie komunikowanej przez siebie strategii ograniczania emisji gazów cieplarnianych</a:t>
            </a:r>
            <a:br>
              <a:rPr lang="pl-PL" sz="2400"/>
            </a:br>
            <a:r>
              <a:rPr lang="pl-PL" sz="2400"/>
              <a:t>(w kierunku bycia firmą prawdziwie „net-zero”), a Nestle i Unilever uzyskują nawet bardzo niską ocenę.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Problemy czy incydenty środowiskowe zresztą z reguły są spektakularne</a:t>
            </a:r>
            <a:br>
              <a:rPr lang="pl-PL" sz="2400"/>
            </a:br>
            <a:r>
              <a:rPr lang="pl-PL" sz="2400"/>
              <a:t>i przysparzają wrogów korporacjom: katastrofa platformy wiertniczej </a:t>
            </a:r>
            <a:r>
              <a:rPr lang="pl-PL" sz="2400" err="1"/>
              <a:t>Deepwater</a:t>
            </a:r>
            <a:r>
              <a:rPr lang="pl-PL" sz="2400"/>
              <a:t> Horizon w 2010 roku w Zatoce Meksykańskiej, o znaczących skutkach środowiskowych, która obciążyła wizerunkowo (i finansowo!) brytyjski koncern paliwowy BP.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25456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622126" y="1055310"/>
            <a:ext cx="1118991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Wiele korporacji zakłada spółki w krajach o najniższych stawkach podatkowych.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W przeszłości firmy takie, jak Google czy </a:t>
            </a:r>
            <a:r>
              <a:rPr lang="pl-PL" sz="2400" err="1"/>
              <a:t>Starbucks</a:t>
            </a:r>
            <a:r>
              <a:rPr lang="pl-PL" sz="2400"/>
              <a:t> były oskarżane o unikanie płacenia podatków np. w Wielkiej Brytanii.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Wyzysk siły roboczej w krajach o niższym poziomie rozwoju gospodarczego</a:t>
            </a:r>
            <a:br>
              <a:rPr lang="pl-PL" sz="2400"/>
            </a:br>
            <a:r>
              <a:rPr lang="pl-PL" sz="2400"/>
              <a:t>i społecznego.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Przykład: gdy w Bangladeszu w 2013 roku pod gruzami fabryki odzieżowej Rana Plaza zginęło 1127 pracowników, znaleziono tam między innymi metki polskiej marki </a:t>
            </a:r>
            <a:r>
              <a:rPr lang="pl-PL" sz="2400" err="1"/>
              <a:t>Cropp</a:t>
            </a:r>
            <a:r>
              <a:rPr lang="pl-PL" sz="2400"/>
              <a:t>. Jest to akurat przykład </a:t>
            </a:r>
            <a:r>
              <a:rPr lang="pl-PL" sz="2400" err="1"/>
              <a:t>offshore</a:t>
            </a:r>
            <a:r>
              <a:rPr lang="pl-PL" sz="2400"/>
              <a:t> outsourcingu, ale niezależnie od tego, czy mówimy o współpracy kontraktowej (np. Apple zleca produkcję swojego sprzętu gigantowi </a:t>
            </a:r>
            <a:r>
              <a:rPr lang="pl-PL" sz="2400" err="1"/>
              <a:t>Foxconn</a:t>
            </a:r>
            <a:r>
              <a:rPr lang="pl-PL" sz="2400"/>
              <a:t> w Chinach) czy o inwestycjach typu </a:t>
            </a:r>
            <a:r>
              <a:rPr lang="pl-PL" sz="2400" err="1"/>
              <a:t>greenfield</a:t>
            </a:r>
            <a:r>
              <a:rPr lang="pl-PL" sz="2400"/>
              <a:t>, wspólnym mianownikiem jest tutaj problem wyzysku siły roboczej, podobnie jak i eksploatacji środowiska naturalnego.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256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622126" y="1055310"/>
            <a:ext cx="1118991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Przykład: Nestle niejednokrotnie było oskarżane o wykorzystywanie nowoczesnych form niewolnictwa, w tym pracy dzieci, czy pracy przymusowej lub nielegalne wykorzystywanie zasobów wodnych.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jego przypadku stosowanie certyfikacji </a:t>
            </a:r>
            <a:r>
              <a:rPr lang="pl-PL" sz="2400" err="1"/>
              <a:t>Fairtrade</a:t>
            </a:r>
            <a:r>
              <a:rPr lang="pl-PL" sz="2400"/>
              <a:t> surowców używanych do pojedynczych linii produkcyjnych – np. KitKat – było uznane w wielu środowiskach jako przykład „</a:t>
            </a:r>
            <a:r>
              <a:rPr lang="pl-PL" sz="2400" err="1"/>
              <a:t>green</a:t>
            </a:r>
            <a:r>
              <a:rPr lang="pl-PL" sz="2400"/>
              <a:t>/fair </a:t>
            </a:r>
            <a:r>
              <a:rPr lang="pl-PL" sz="2400" err="1"/>
              <a:t>washing’u</a:t>
            </a:r>
            <a:r>
              <a:rPr lang="pl-PL" sz="2400"/>
              <a:t>” po to, by dzięki certyfikacji Fair Trade jednego  popularnego produktu budować markę „zrównoważonego” przedsiębiorstwa.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68428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JEDNOCZEŚNIE PRZYJACIEL I WRÓG? HIPOKRYZJA?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601249" y="1351508"/>
            <a:ext cx="11189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Przykładem na bycie jednocześnie </a:t>
            </a:r>
            <a:r>
              <a:rPr lang="pl-PL" sz="2400" b="1" err="1">
                <a:solidFill>
                  <a:schemeClr val="accent6">
                    <a:lumMod val="75000"/>
                  </a:schemeClr>
                </a:solidFill>
              </a:rPr>
              <a:t>Friend</a:t>
            </a: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pl-PL" sz="2400" b="1" err="1">
                <a:solidFill>
                  <a:schemeClr val="accent6">
                    <a:lumMod val="75000"/>
                  </a:schemeClr>
                </a:solidFill>
              </a:rPr>
              <a:t>Foe</a:t>
            </a: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 jest certyfikowanie pojedynczych linii produkcyjnych przez </a:t>
            </a:r>
            <a:r>
              <a:rPr lang="pl-PL" sz="2400" b="1" err="1">
                <a:solidFill>
                  <a:schemeClr val="accent6">
                    <a:lumMod val="75000"/>
                  </a:schemeClr>
                </a:solidFill>
              </a:rPr>
              <a:t>MNCs</a:t>
            </a: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400"/>
              <a:t>(np. jedna z wielu kaw, czekolad, czy ciastek certyfikowana jako </a:t>
            </a:r>
            <a:r>
              <a:rPr lang="pl-PL" sz="2400" err="1"/>
              <a:t>Fairtrade</a:t>
            </a:r>
            <a:r>
              <a:rPr lang="pl-PL" sz="2400"/>
              <a:t>) i poszukiwanie przez nie takich systemów certyfikacji zrównoważonego rozwoju, które będą stosunkowo najmniej kosztowne finansowo</a:t>
            </a:r>
            <a:br>
              <a:rPr lang="pl-PL" sz="2400"/>
            </a:br>
            <a:r>
              <a:rPr lang="pl-PL" sz="2400"/>
              <a:t>i najmniej wymagające z punktu widzenia spełnianych przez produkty wymogów,</a:t>
            </a:r>
            <a:br>
              <a:rPr lang="pl-PL" sz="2400"/>
            </a:br>
            <a:r>
              <a:rPr lang="pl-PL" sz="2400"/>
              <a:t>a z drugiej strony przyniosą oczekiwane efekty rynkowe w postaci zwiększenia sprzedaży i podniesienia reputacji jako przedsiębiorstw zrównoważonych.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Np. batony czekoladowe Mars – dużo tu zależy od postawy konsumentów i tego, czy oczekują od PM, że większość produktów będzie spełniać wymogi zrównoważonego rozwoju i do jakiego stopnia.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02416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PRZYJACIEL, CZY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601249" y="1351508"/>
            <a:ext cx="11189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koncepcji </a:t>
            </a:r>
            <a:r>
              <a:rPr lang="pl-PL" sz="2400" b="1"/>
              <a:t>Dominującego PM </a:t>
            </a:r>
            <a:r>
              <a:rPr lang="pl-PL" sz="2400"/>
              <a:t>podkreśla się, że ograniczona konkurencja i siła rynkowa mogą prowadzić do strat w dobrobycie w społeczeństwach, gdzie działają PM. Przypadki </a:t>
            </a:r>
            <a:r>
              <a:rPr lang="pl-PL" sz="2400" err="1"/>
              <a:t>zachowań</a:t>
            </a:r>
            <a:r>
              <a:rPr lang="pl-PL" sz="2400"/>
              <a:t> monopolistycznych czy quasi-monopolistycznych w praktyce działania PM są liczne.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ujęciu </a:t>
            </a:r>
            <a:r>
              <a:rPr lang="pl-PL" sz="2400" b="1"/>
              <a:t>Koordynującego PM </a:t>
            </a:r>
            <a:r>
              <a:rPr lang="pl-PL" sz="2400"/>
              <a:t>zauważa się, że firma to efektywny instrument w rękach społeczeństwa do koordynowania działalności gospodarczej ponad granicami państw. Akcent położony jest na to, że PM są instrumentem dbania o efektywność w skali międzynarodowej. PM jest formą organizacji prowadzenia działalności gospodarczej, która daje możliwości obniżania kosztów w ten sposób prowadząc do wzrostu efektywności i dobrobytu społecznego.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79455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PRZYJACIEL, CZY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49056" y="1151092"/>
            <a:ext cx="11189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Dwie zasygnalizowane perspektywy zdają się odgrywać wiodącą rolę pośród teorii PM.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Należy wskazać podstawową różnicę w podejściu </a:t>
            </a:r>
            <a:r>
              <a:rPr lang="pl-PL" sz="2400" b="1"/>
              <a:t>teorii siły rynkowej i teorii internalizacji</a:t>
            </a:r>
            <a:r>
              <a:rPr lang="pl-PL" sz="2400"/>
              <a:t>. Ta pierwsza sprowadza się do </a:t>
            </a:r>
            <a:r>
              <a:rPr lang="pl-PL" sz="2400" b="1"/>
              <a:t>unikania/wygaszania potencjalnych konfliktów konkurencyjnych</a:t>
            </a:r>
            <a:r>
              <a:rPr lang="pl-PL" sz="2400"/>
              <a:t> z myślą o uzyskaniu dzięki temu maksymalizacji zysków.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Ta druga natomiast nastawiona jest </a:t>
            </a:r>
            <a:r>
              <a:rPr lang="pl-PL" sz="2400" b="1"/>
              <a:t>na minimalizację kosztów </a:t>
            </a:r>
            <a:r>
              <a:rPr lang="pl-PL" sz="2400"/>
              <a:t>– w tym wypadku zastąpienie rynku przez hierarchię PM ukierunkowane jest na minimalizację kosztów dzięki uniknięciu sytuacji przetargowych (</a:t>
            </a:r>
            <a:r>
              <a:rPr lang="pl-PL" sz="2400" err="1"/>
              <a:t>bargaining</a:t>
            </a:r>
            <a:r>
              <a:rPr lang="pl-PL" sz="2400"/>
              <a:t>) między niezależnymi aktorami.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Powstanie i rozwój </a:t>
            </a:r>
            <a:r>
              <a:rPr lang="pl-PL" sz="2400" b="1"/>
              <a:t>teorii internalizacji </a:t>
            </a:r>
            <a:r>
              <a:rPr lang="pl-PL" sz="2400"/>
              <a:t>przyczyniły się więc do obniżenia dość wysokiego poziomu krytyki PM, która wykształciła się na podstawie interpretacji </a:t>
            </a:r>
            <a:r>
              <a:rPr lang="pl-PL" sz="2400" err="1"/>
              <a:t>Hymera</a:t>
            </a:r>
            <a:r>
              <a:rPr lang="pl-PL" sz="2400"/>
              <a:t>, przedstawiającej PM jako firmy dążące do monopolu w celu poszukiwania renty.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18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7664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PRZYJACIEL, CZY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49056" y="1151092"/>
            <a:ext cx="1118991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Ogólny obraz PM z punktu widzenia efektywności i dobrobytu wydaje się być przedłużeniem obrazu firmy w kapitalistycznej gospodarce rynkowej. Tak jak „zwykłe przedsiębiorstwa”, PM </a:t>
            </a:r>
            <a:r>
              <a:rPr lang="pl-PL" sz="2400" b="1"/>
              <a:t>są potężnym instrumentem, rozwiązaniem instytucjonalnym </a:t>
            </a:r>
            <a:r>
              <a:rPr lang="pl-PL" sz="2400"/>
              <a:t>pozwalającym na niebywale sprawne i efektywne organizowanie zasobów w celu zaspokojenia potrzeb ludzkich. W historii gospodarczej ludzkości rozwiązanie to nie miało wcześniej precedensów.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Z drugiej strony aktywność gospodarcza ludzi prowadzona jest przez przedstawicieli gatunku </a:t>
            </a:r>
            <a:r>
              <a:rPr lang="pl-PL" sz="2400" b="1"/>
              <a:t>homo oeconomicus </a:t>
            </a:r>
            <a:r>
              <a:rPr lang="pl-PL" sz="2400"/>
              <a:t>z wszystkimi tego konsekwencjami </a:t>
            </a:r>
            <a:r>
              <a:rPr lang="pl-PL" sz="2400" b="1" u="sng"/>
              <a:t>w zakresie dominacji interesu własnego, egoizmu, nadmiernej dbałości o własne preferencje.</a:t>
            </a:r>
            <a:r>
              <a:rPr lang="pl-PL" sz="240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Wprawdzie </a:t>
            </a:r>
            <a:r>
              <a:rPr lang="pl-PL" sz="2400" b="1"/>
              <a:t>system gospodarki rynkowej </a:t>
            </a:r>
            <a:r>
              <a:rPr lang="pl-PL" sz="2400"/>
              <a:t>jest najbardziej wydajnym systemem znanym ludzkości, to jednak </a:t>
            </a:r>
            <a:r>
              <a:rPr lang="pl-PL" sz="2400" b="1"/>
              <a:t>nie jest systemem idealnym</a:t>
            </a:r>
            <a:r>
              <a:rPr lang="pl-PL" sz="2400"/>
              <a:t>. </a:t>
            </a:r>
            <a:r>
              <a:rPr lang="pl-PL" sz="2400" b="1" u="sng"/>
              <a:t>W systemie tym niesprawnościom</a:t>
            </a:r>
            <a:br>
              <a:rPr lang="pl-PL" sz="2400" b="1" u="sng"/>
            </a:br>
            <a:r>
              <a:rPr lang="pl-PL" sz="2400" b="1" u="sng"/>
              <a:t>i niedoskonałościom rynku ma zapobiegać i przeciwdziałać państwo, które z kolei także cechuje się licznymi ułomnościami (</a:t>
            </a:r>
            <a:r>
              <a:rPr lang="pl-PL" sz="2400" b="1" u="sng" err="1"/>
              <a:t>government</a:t>
            </a:r>
            <a:r>
              <a:rPr lang="pl-PL" sz="2400" b="1" u="sng"/>
              <a:t> </a:t>
            </a:r>
            <a:r>
              <a:rPr lang="pl-PL" sz="2400" b="1" u="sng" err="1"/>
              <a:t>failure</a:t>
            </a:r>
            <a:r>
              <a:rPr lang="pl-PL" sz="2400" b="1" u="sng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19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2860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1104378" y="1232281"/>
            <a:ext cx="9983244" cy="4732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Efektywność </a:t>
            </a: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jako istota nauk ekonomicznych. Czy efektywność jest dobra czy zła?</a:t>
            </a: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Globalizacja i przedsiębiorstwa międzynarodowe</a:t>
            </a: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 </a:t>
            </a: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– podstawowe teorie i sposoby rozumienia istoty PM</a:t>
            </a: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Przedsiębiorstwo międzynarodowe – </a:t>
            </a: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przyjaciel czy wróg?</a:t>
            </a: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Kierunki naprawy – co zrobić, by PM były bardziej </a:t>
            </a: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przyjaciółmi niż wrogami</a:t>
            </a: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spcAft>
                <a:spcPts val="800"/>
              </a:spcAft>
              <a:buSzPct val="110000"/>
              <a:buFont typeface="+mj-lt"/>
              <a:buAutoNum type="arabicPeriod"/>
            </a:pPr>
            <a:r>
              <a:rPr lang="pl-PL" sz="2400">
                <a:ea typeface="Calibri" panose="020F0502020204030204" pitchFamily="34" charset="0"/>
                <a:cs typeface="Arial" panose="020B0604020202020204" pitchFamily="34" charset="0"/>
              </a:rPr>
              <a:t>Zakończenie</a:t>
            </a:r>
            <a:r>
              <a:rPr lang="pl-PL" sz="2400" b="1">
                <a:ea typeface="Calibri" panose="020F0502020204030204" pitchFamily="34" charset="0"/>
                <a:cs typeface="Arial" panose="020B0604020202020204" pitchFamily="34" charset="0"/>
              </a:rPr>
              <a:t> – zadanie domowe</a:t>
            </a:r>
            <a:endParaRPr lang="pl-PL" sz="2400" b="1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  <a:buFont typeface="Courier New" panose="02070309020205020404" pitchFamily="49" charset="0"/>
              <a:buChar char="o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2300011" y="298616"/>
            <a:ext cx="5799550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 CZYM CHCIAŁBYM POWIEDZIEĆ?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</a:t>
            </a:fld>
            <a:endParaRPr lang="pl-PL" alt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 – PRZYJACIEL, CZY WRÓG?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01041" y="1055310"/>
            <a:ext cx="1118991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Z przytoczonych sześciu rozumień PM wynika, że odpowiedź na pytanie </a:t>
            </a:r>
            <a:r>
              <a:rPr lang="pl-PL" sz="2400" b="1"/>
              <a:t>dobry czy zły, piękna czy bestia </a:t>
            </a:r>
            <a:r>
              <a:rPr lang="pl-PL" sz="2400"/>
              <a:t>albo </a:t>
            </a:r>
            <a:r>
              <a:rPr lang="pl-PL" sz="2400" b="1"/>
              <a:t>przyjaciel czy wróg </a:t>
            </a:r>
            <a:r>
              <a:rPr lang="pl-PL" sz="2400"/>
              <a:t>nie może być zero-jedynkowa. W praktyce gospodarczej de facto występują zarówno przedsiębiorstwa z cechami </a:t>
            </a:r>
            <a:r>
              <a:rPr lang="pl-PL" sz="2400" err="1"/>
              <a:t>zachowań</a:t>
            </a:r>
            <a:r>
              <a:rPr lang="pl-PL" sz="2400"/>
              <a:t> </a:t>
            </a:r>
            <a:r>
              <a:rPr lang="pl-PL" sz="2400" err="1"/>
              <a:t>Friend</a:t>
            </a:r>
            <a:r>
              <a:rPr lang="pl-PL" sz="2400"/>
              <a:t>, jak i </a:t>
            </a:r>
            <a:r>
              <a:rPr lang="pl-PL" sz="2400" err="1"/>
              <a:t>Foe</a:t>
            </a:r>
            <a:r>
              <a:rPr lang="pl-PL" sz="2400"/>
              <a:t>. Co więcej w przypadku większości PM mamy do czynienia ze specyficzną mieszanką </a:t>
            </a:r>
            <a:r>
              <a:rPr lang="pl-PL" sz="2400" err="1"/>
              <a:t>Friend</a:t>
            </a:r>
            <a:r>
              <a:rPr lang="pl-PL" sz="2400"/>
              <a:t> i </a:t>
            </a:r>
            <a:r>
              <a:rPr lang="pl-PL" sz="2400" err="1"/>
              <a:t>Foe</a:t>
            </a:r>
            <a:r>
              <a:rPr lang="pl-PL" sz="2400"/>
              <a:t>.</a:t>
            </a:r>
          </a:p>
          <a:p>
            <a:r>
              <a:rPr lang="pl-PL" sz="240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tej sytuacji najtrafniejsze byłoby chyba sparafrazowanie opinii </a:t>
            </a:r>
            <a:r>
              <a:rPr lang="pl-PL" sz="2400" err="1"/>
              <a:t>Bhagwatiego</a:t>
            </a:r>
            <a:r>
              <a:rPr lang="pl-PL" sz="2400"/>
              <a:t> (2004) o globalizacji: </a:t>
            </a:r>
            <a:r>
              <a:rPr lang="pl-PL" sz="2400" b="1" err="1"/>
              <a:t>Globalization</a:t>
            </a:r>
            <a:r>
              <a:rPr lang="pl-PL" sz="2400" b="1"/>
              <a:t> </a:t>
            </a:r>
            <a:r>
              <a:rPr lang="pl-PL" sz="2400" b="1" err="1"/>
              <a:t>is</a:t>
            </a:r>
            <a:r>
              <a:rPr lang="pl-PL" sz="2400" b="1"/>
              <a:t> </a:t>
            </a:r>
            <a:r>
              <a:rPr lang="pl-PL" sz="2400" b="1" err="1"/>
              <a:t>good</a:t>
            </a:r>
            <a:r>
              <a:rPr lang="pl-PL" sz="2400" b="1"/>
              <a:t>, but not </a:t>
            </a:r>
            <a:r>
              <a:rPr lang="pl-PL" sz="2400" b="1" err="1"/>
              <a:t>good</a:t>
            </a:r>
            <a:r>
              <a:rPr lang="pl-PL" sz="2400" b="1"/>
              <a:t> </a:t>
            </a:r>
            <a:r>
              <a:rPr lang="pl-PL" sz="2400" b="1" err="1"/>
              <a:t>enough</a:t>
            </a:r>
            <a:r>
              <a:rPr lang="pl-PL" sz="2400"/>
              <a:t>. Tutaj powiedzielibyśmy, że PM jest dobre, ale nie dość dobre. Albo nieco inaczej: </a:t>
            </a:r>
            <a:r>
              <a:rPr lang="pl-PL" sz="2400" b="1"/>
              <a:t>PM jest dobre, ale nie tak, by nie mogło być lepsze</a:t>
            </a:r>
            <a:r>
              <a:rPr lang="pl-PL" sz="2400"/>
              <a:t>. Lepsze z punktu widzenia zapewnienia dobrobytu ludzkości w skali międzynarodowej, oczywiście z uwzględnieniem interesów właścicieli i interesariuszy. Tego rodzaju kompromis wydaje się możliwy, co zostanie rozwinięte w kolejnej części wystąpienia.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20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11772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KIERUNKI NAPRAWY – CO ZROBIĆ, ABY PM BYŁY BARDZIEJ PRZYJACIÓŁMI NIŻ WROGAMI?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496865" y="1256447"/>
            <a:ext cx="11189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Co można lub należy zrobić, by </a:t>
            </a:r>
            <a:r>
              <a:rPr lang="pl-PL" sz="2400" b="1"/>
              <a:t>PM były lepsze niż są? </a:t>
            </a:r>
            <a:r>
              <a:rPr lang="pl-PL" sz="2400"/>
              <a:t>Co zrobić, </a:t>
            </a:r>
            <a:r>
              <a:rPr lang="pl-PL" sz="2400" b="1"/>
              <a:t>by były bardziej pięknymi, a mniej bestiami</a:t>
            </a:r>
            <a:r>
              <a:rPr lang="pl-PL" sz="240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istocie pytanie powinno być rozszerzone i brzmieć – co zrobić, by kapitalizm był lepszy niż jest?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Tutaj należy zgłosić postulaty, których spełnienie umożliwi i zapewni trwanie naszej cywilizacji. Bez tego wszelkie dyskusje o zwiększaniu wkładu PM w dobrobyt społeczny w skali świata są pozbawione sensu. Te postulaty dają się sprowadzić do założeń trzech powiązanych następujących koncepcji: </a:t>
            </a:r>
            <a:r>
              <a:rPr lang="pl-PL" sz="2400" b="1"/>
              <a:t>gospodarki umiaru, racjonalności globalnej i dobra wspólnego</a:t>
            </a:r>
            <a:r>
              <a:rPr lang="pl-PL" sz="2400"/>
              <a:t>.</a:t>
            </a:r>
            <a:endParaRPr lang="pl-PL" sz="2400" b="1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05568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KIERUNKI NAPRAWY – CO ZROBIĆ, ABY PM BYŁY BARDZIEJ PRZYJACIÓŁMI NIŻ WROGAMI?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496865" y="1593205"/>
            <a:ext cx="1118991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Zdefiniowanie kierunków naprawy realnego wkładu PM do dobrobytu społecznego</a:t>
            </a:r>
            <a:br>
              <a:rPr lang="pl-PL" sz="2400" dirty="0"/>
            </a:br>
            <a:r>
              <a:rPr lang="pl-PL" sz="2400" dirty="0"/>
              <a:t>w skali międzynarodowej powinno iść w kierunku uwzględnienia środków zaradczych nakierowujących działania tych firm do przestrzegania </a:t>
            </a:r>
            <a:r>
              <a:rPr lang="pl-PL" sz="2400" b="1" dirty="0"/>
              <a:t>zasady jak najszerszej inkluzji społecznej w procesy gospodarowania w krajach goszczących, z jednej strony, </a:t>
            </a:r>
            <a:endParaRPr lang="pl-PL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 dirty="0" smtClean="0"/>
              <a:t>oraz </a:t>
            </a:r>
            <a:r>
              <a:rPr lang="pl-PL" sz="2400" b="1" dirty="0"/>
              <a:t>do zasady prowadzenia działalności przyjaznej dla środowiska</a:t>
            </a:r>
            <a:r>
              <a:rPr lang="pl-PL" sz="2400" dirty="0"/>
              <a:t>, podporządkowanej idei racjonalności globalnej, z drugiej.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W tym kontekście dwie grupy działań mogą mieć priorytetowe znaczenie.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22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1101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261087"/>
            <a:ext cx="11085535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KIERUNKI NAPRAWY – CO ZROBIĆ, ABY PM BYŁY BARDZIEJ PRZYJACIÓŁMI NIŻ WROGAMI?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01040" y="1451893"/>
            <a:ext cx="1139868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Pierwsza</a:t>
            </a:r>
            <a:r>
              <a:rPr lang="pl-PL" sz="2400"/>
              <a:t> </a:t>
            </a:r>
            <a:r>
              <a:rPr lang="pl-PL" sz="2400" b="1"/>
              <a:t>to</a:t>
            </a:r>
            <a:r>
              <a:rPr lang="pl-PL" sz="2400"/>
              <a:t> szeroko pojmowana </a:t>
            </a:r>
            <a:r>
              <a:rPr lang="pl-PL" sz="2400" b="1"/>
              <a:t>edukacja </a:t>
            </a:r>
            <a:r>
              <a:rPr lang="pl-PL" sz="2400"/>
              <a:t>odnosząca się w zasadzie do wszystkich grup społecznych w gospodarce rynkowej – przedsiębiorców, producentów, pracodawców oraz konsumentów i pracobiorców. </a:t>
            </a:r>
            <a:r>
              <a:rPr lang="pl-PL" sz="2400" b="1" u="sng"/>
              <a:t>Chodzi o ograniczenie i okiełznanie dominacji </a:t>
            </a:r>
            <a:r>
              <a:rPr lang="pl-PL" sz="2400" b="1" u="sng" err="1"/>
              <a:t>zachowań</a:t>
            </a:r>
            <a:r>
              <a:rPr lang="pl-PL" sz="2400" b="1" u="sng"/>
              <a:t> ludzkich zgodnych z agresywną i drapieżną wersją homo oeconomicus. </a:t>
            </a:r>
            <a:r>
              <a:rPr lang="pl-PL" sz="2400"/>
              <a:t>Miałoby to doprowadzić do wzrostu dobrobytu społecznego poprzez likwidację/zmniejszenie nierówności społecznych oraz włączenie w procesy gospodarowania możliwie szerokich grup ludzi.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Druga grupa </a:t>
            </a:r>
            <a:r>
              <a:rPr lang="pl-PL" sz="2400"/>
              <a:t>obejmuje </a:t>
            </a:r>
            <a:r>
              <a:rPr lang="pl-PL" sz="2400" b="1"/>
              <a:t>działania regulacyjne </a:t>
            </a:r>
            <a:r>
              <a:rPr lang="pl-PL" sz="2400"/>
              <a:t>w skali poszczególnych krajów oraz</a:t>
            </a:r>
            <a:br>
              <a:rPr lang="pl-PL" sz="2400"/>
            </a:br>
            <a:r>
              <a:rPr lang="pl-PL" sz="2400"/>
              <a:t>w skali międzynarodowej i globalnej (</a:t>
            </a:r>
            <a:r>
              <a:rPr lang="pl-PL" sz="2400" b="1" u="sng"/>
              <a:t>np. regulacje podatkowe, prawo pracy, prawo antymonopolowe, prawo ochrony środowiska itp</a:t>
            </a:r>
            <a:r>
              <a:rPr lang="pl-PL" sz="2400"/>
              <a:t>.). Postulaty dotyczące tych zagadnień zostały rozwinięte w kilku publikacjach z moim udziałem (</a:t>
            </a:r>
            <a:r>
              <a:rPr lang="pl-PL" sz="2400" err="1"/>
              <a:t>Banaszyk</a:t>
            </a:r>
            <a:r>
              <a:rPr lang="pl-PL" sz="2400"/>
              <a:t>, </a:t>
            </a:r>
            <a:r>
              <a:rPr lang="pl-PL" sz="2400" err="1"/>
              <a:t>Borusiak</a:t>
            </a:r>
            <a:r>
              <a:rPr lang="pl-PL" sz="2400"/>
              <a:t>, Fiedor, Gorynia, </a:t>
            </a:r>
            <a:r>
              <a:rPr lang="pl-PL" sz="2400" err="1"/>
              <a:t>Słodowa-Hełpa</a:t>
            </a:r>
            <a:r>
              <a:rPr lang="pl-PL" sz="2400"/>
              <a:t>, 2023; </a:t>
            </a:r>
            <a:r>
              <a:rPr lang="pl-PL" sz="2400" err="1"/>
              <a:t>Banaszyk</a:t>
            </a:r>
            <a:r>
              <a:rPr lang="pl-PL" sz="2400"/>
              <a:t>, Deszczyński, Gorynia, Malaga, 2023).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56224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152601"/>
            <a:ext cx="11085535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KIERUNKI NAPRAWY – CO ZROBIĆ, ABY PM BYŁY BARDZIEJ PRZYJACIÓŁMI NIŻ WROGAMI?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05217" y="1150295"/>
            <a:ext cx="1148636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Jako wskazanie kierunku potencjalnej ewolucji działania przedsiębiorstw, w tym</a:t>
            </a:r>
            <a:br>
              <a:rPr lang="pl-PL" sz="2400" dirty="0"/>
            </a:br>
            <a:r>
              <a:rPr lang="pl-PL" sz="2400" dirty="0"/>
              <a:t>w szczególności PM, może posłużyć koncepcja „net </a:t>
            </a:r>
            <a:r>
              <a:rPr lang="pl-PL" sz="2400" dirty="0" err="1"/>
              <a:t>positive</a:t>
            </a:r>
            <a:r>
              <a:rPr lang="pl-PL" sz="2400" dirty="0"/>
              <a:t>” (</a:t>
            </a:r>
            <a:r>
              <a:rPr lang="pl-PL" sz="2400" dirty="0" err="1"/>
              <a:t>Polman</a:t>
            </a:r>
            <a:r>
              <a:rPr lang="pl-PL" sz="2400" dirty="0"/>
              <a:t>, Winston, 2021).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Koncepcja stanowi </a:t>
            </a:r>
            <a:r>
              <a:rPr lang="pl-PL" sz="2400" dirty="0" smtClean="0"/>
              <a:t>odpowiedź </a:t>
            </a:r>
            <a:r>
              <a:rPr lang="pl-PL" sz="2400" dirty="0"/>
              <a:t>na dwa podstawowe wyzwania cywilizacji czyli </a:t>
            </a:r>
            <a:r>
              <a:rPr lang="pl-PL" sz="2400" b="1" u="sng" dirty="0"/>
              <a:t>zmiany środowiskowo-klimatyczne oraz nierówności</a:t>
            </a:r>
            <a:r>
              <a:rPr lang="pl-PL" sz="2400" dirty="0"/>
              <a:t>. Biznes powinien angażować się w rozwiązywanie tych i podobnych wyzwań oraz przyczyniać się do poprawy tego świata w celu zwiększenia jego przyjazności dla człowieka. </a:t>
            </a:r>
            <a:r>
              <a:rPr lang="pl-PL" sz="2400" b="1" u="sng" dirty="0"/>
              <a:t>„Netto dodatnie” przedsiębiorstwo powinno dawać światu/otoczeniu więcej niż z niego bierze.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Firma powinna </a:t>
            </a:r>
            <a:r>
              <a:rPr lang="pl-PL" sz="2400" b="1" u="sng" dirty="0"/>
              <a:t>przestrzegać pięciu następujących zasad</a:t>
            </a:r>
            <a:r>
              <a:rPr lang="pl-PL" sz="2400" dirty="0"/>
              <a:t>: wzięcie odpowiedzialności za wpływ na świat/otoczenie; skupienie się bardziej na perspektywie długoterminowej; służenie wielu interesariuszom i stawianie ich potrzeb na pierwszym miejscu; prowadzenie współpracy i zmian transformacyjnych w otoczeniu firmy; oraz, w wyniku całej tej aktywności, zapewnienie akcjonariuszom solidnych zwrotów z inwestycji (</a:t>
            </a:r>
            <a:r>
              <a:rPr lang="pl-PL" sz="2400" dirty="0" err="1"/>
              <a:t>Polman</a:t>
            </a:r>
            <a:r>
              <a:rPr lang="pl-PL" sz="2400" dirty="0"/>
              <a:t>, Winston, 2021, s. 7).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68092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152601"/>
            <a:ext cx="11085535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KIERUNKI NAPRAWY – CO ZROBIĆ, ABY PM BYŁY BARDZIEJ PRZYJACIÓŁMI NIŻ WROGAMI?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05217" y="1150295"/>
            <a:ext cx="1148636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Przywołani autorzy podają także własną definicję „netto pozytywnego” przedsiębiorstwa: </a:t>
            </a:r>
            <a:r>
              <a:rPr lang="pl-PL" sz="2400" b="1" u="sng"/>
              <a:t>net </a:t>
            </a:r>
            <a:r>
              <a:rPr lang="pl-PL" sz="2400" b="1" u="sng" err="1"/>
              <a:t>positive</a:t>
            </a:r>
            <a:r>
              <a:rPr lang="pl-PL" sz="2400" b="1" u="sng"/>
              <a:t> to biznes, który poprawia samopoczucie, los, dobrobyt, dobrostan (</a:t>
            </a:r>
            <a:r>
              <a:rPr lang="pl-PL" sz="2400" b="1" u="sng" err="1"/>
              <a:t>well-being</a:t>
            </a:r>
            <a:r>
              <a:rPr lang="pl-PL" sz="2400" b="1" u="sng"/>
              <a:t>) wszystkich, na których ma wpływ i we wszystkich wymiarach/płaszczyznach — każdego produktu, każdej operacji, każdego regionu i kraju oraz każdego interesariusza, w tym pracowników, dostawców, społeczności, klientów, a nawet przyszłych pokoleń i samej planety Ziemia. 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 u="sng"/>
              <a:t>Realne podstawy omawianej koncepcji wywodzą się z praktyki działania firmy Unilever i innych przedsiębiorstw (Paul </a:t>
            </a:r>
            <a:r>
              <a:rPr lang="pl-PL" sz="2400" b="1" u="sng" err="1"/>
              <a:t>Polman</a:t>
            </a:r>
            <a:r>
              <a:rPr lang="pl-PL" sz="2400" b="1" u="sng"/>
              <a:t> był w latach 2009-2019 prezesem zarządu </a:t>
            </a:r>
            <a:r>
              <a:rPr lang="pl-PL" sz="2400" b="1" u="sng" err="1"/>
              <a:t>Unilevera</a:t>
            </a:r>
            <a:r>
              <a:rPr lang="pl-PL" sz="2400" b="1" u="sng"/>
              <a:t>)</a:t>
            </a:r>
            <a:r>
              <a:rPr lang="pl-PL" sz="2400"/>
              <a:t>; net </a:t>
            </a:r>
            <a:r>
              <a:rPr lang="pl-PL" sz="2400" err="1"/>
              <a:t>positive</a:t>
            </a:r>
            <a:r>
              <a:rPr lang="pl-PL" sz="2400"/>
              <a:t> wydaje się nie być stworzoną za biurkiem utopią i może stanowić swego rodzaju benchmark dla innych firm, które poprzez swoje działania chcą rozwiązywać problemy ludzkości, a nie tworzyć nowych. Są to firmy, które zamiast mniej złymi („less </a:t>
            </a:r>
            <a:r>
              <a:rPr lang="pl-PL" sz="2400" err="1"/>
              <a:t>bad</a:t>
            </a:r>
            <a:r>
              <a:rPr lang="pl-PL" sz="2400"/>
              <a:t>”) dążą do tego, by stać się bardziej dobrymi („</a:t>
            </a:r>
            <a:r>
              <a:rPr lang="pl-PL" sz="2400" err="1"/>
              <a:t>more</a:t>
            </a:r>
            <a:r>
              <a:rPr lang="pl-PL" sz="2400"/>
              <a:t> </a:t>
            </a:r>
            <a:r>
              <a:rPr lang="pl-PL" sz="2400" err="1"/>
              <a:t>good</a:t>
            </a:r>
            <a:r>
              <a:rPr lang="pl-PL" sz="2400"/>
              <a:t>”).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68963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8" y="152601"/>
            <a:ext cx="11085535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ZAKOŃCZENIE – ZADANIE DOMOWE?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505217" y="955692"/>
            <a:ext cx="11486367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u="sng"/>
              <a:t>Jakie wnioski można wyciągnąć z dzisiejszych rozważań?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efektywność jest dobra, ale…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gospodarka rynkowa i globalizacja są dobre, ale 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PM to wehikuł rozprzestrzeniania, dyfuzji efektywności, i jako takie jest dobre, pełni rolę Przyjaciela, ale…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u="sng"/>
              <a:t>Wnioski praktyczne na przyszłość: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lepsze PM jest możliwe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drogowskazy – gospodarka umiaru; racjonalność globalna, a nie indywidualna; dobro wspólne; zmniejszenie nierówności społecznych i inkluzja społeczna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edukacja i regulacja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koncepcja przedsiębiorstwa „netto dodatniego” (net </a:t>
            </a:r>
            <a:r>
              <a:rPr lang="pl-PL" sz="2000" err="1"/>
              <a:t>positive</a:t>
            </a:r>
            <a:r>
              <a:rPr lang="pl-PL" sz="200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koncepcja </a:t>
            </a:r>
            <a:r>
              <a:rPr lang="pl-PL" sz="2000" err="1"/>
              <a:t>Creating</a:t>
            </a:r>
            <a:r>
              <a:rPr lang="pl-PL" sz="2000"/>
              <a:t> </a:t>
            </a:r>
            <a:r>
              <a:rPr lang="pl-PL" sz="2000" err="1"/>
              <a:t>Shared</a:t>
            </a:r>
            <a:r>
              <a:rPr lang="pl-PL" sz="2000"/>
              <a:t> Value Portera i Kramera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/>
              <a:t>potrzebne stałe badania tych procesów i racjonalna refleksja zamiast demagogii i populizmu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b="1" u="sng"/>
              <a:t>Czy masz własne zdanie w tej sprawie? Dobrze byłoby mieć!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705938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553232" y="2833068"/>
            <a:ext cx="11085535" cy="847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48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DZIĘKUJĘ ZA UWAGĘ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27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5516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678186" y="223459"/>
            <a:ext cx="8835627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EFEKTYWNOŚĆ JAKO ISTOTA NAUK EKONOMICZNYCH. CZY EFEKTYWNOŚĆ JEST DOBRA CZY ZŁA?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2" y="1685478"/>
            <a:ext cx="1033397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Istotą działalności gospodarczej </a:t>
            </a:r>
            <a:r>
              <a:rPr lang="pl-PL" sz="2400" b="1"/>
              <a:t>jest tworzenie dóbr i usług służących zaspokojeniu potrzeb ludzkich.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Poszczególne formacje  społeczno-ekonomiczne</a:t>
            </a:r>
            <a:r>
              <a:rPr lang="pl-PL" sz="2400"/>
              <a:t> cechowały się </a:t>
            </a:r>
            <a:r>
              <a:rPr lang="pl-PL" sz="2400" b="1"/>
              <a:t>różną efektywnością i skutecznością</a:t>
            </a:r>
            <a:r>
              <a:rPr lang="pl-PL" sz="2400"/>
              <a:t> w zaspokojeniu potrzeb ludzkich.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Kapitalizm</a:t>
            </a:r>
            <a:r>
              <a:rPr lang="pl-PL" sz="2400"/>
              <a:t>, albo lepiej kapitalistyczna gospodarka rynkowa to system, który pozytywnie przeszedł historyczny test zdolności do </a:t>
            </a:r>
            <a:r>
              <a:rPr lang="pl-PL" sz="2400" b="1"/>
              <a:t>efektywnego i skutecznego budowania dobrobytu.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Nie jest to jednak </a:t>
            </a:r>
            <a:r>
              <a:rPr lang="pl-PL" sz="2400" b="1"/>
              <a:t>system idealny</a:t>
            </a:r>
            <a:r>
              <a:rPr lang="pl-PL" sz="2400"/>
              <a:t>, cechuje się on licznymi ułomnościami, jak choćby zawodność rynku (market </a:t>
            </a:r>
            <a:r>
              <a:rPr lang="pl-PL" sz="2400" err="1"/>
              <a:t>failure</a:t>
            </a:r>
            <a:r>
              <a:rPr lang="pl-PL" sz="2400"/>
              <a:t>), negatywny wpływ na środowisko i klimat, bezrobocie, nierówności, wykluczenie, itp.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3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193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678186" y="223459"/>
            <a:ext cx="8835627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EFEKTYWNOŚĆ JAKO ISTOTA NAUK EKONOMICZNYCH. CZY EFEKTYWNOŚĆ JEST DOBRA CZY ZŁA?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2" y="1451893"/>
            <a:ext cx="1033397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Prymat kapitalizmu </a:t>
            </a:r>
            <a:r>
              <a:rPr lang="pl-PL" sz="2400"/>
              <a:t>nad innymi formacjami wynika z jego </a:t>
            </a:r>
            <a:r>
              <a:rPr lang="pl-PL" sz="2400" b="1"/>
              <a:t>zdolności do efektywnego działania.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Efektywność w warunkach ograniczoności zasobów </a:t>
            </a:r>
            <a:r>
              <a:rPr lang="pl-PL" sz="2400"/>
              <a:t>oznacza osiąganie pożądanych rezultatów przy użyciu możliwie najmniejszych środków, albo też uzyskiwanie najlepszych rezultatów przy zastosowaniu danej puli środków.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Dlatego też przyjmuje się, że nauki ekonomiczne czy w szczególności sama ekonomia zajmują się </a:t>
            </a:r>
            <a:r>
              <a:rPr lang="pl-PL" sz="2400" b="1"/>
              <a:t>efektywną alokacją zasobów </a:t>
            </a:r>
            <a:r>
              <a:rPr lang="pl-PL" sz="2400"/>
              <a:t>(</a:t>
            </a:r>
            <a:r>
              <a:rPr lang="pl-PL" sz="2400" err="1"/>
              <a:t>Robbins</a:t>
            </a:r>
            <a:r>
              <a:rPr lang="pl-PL" sz="2400"/>
              <a:t>, 1932). To właśnie dlatego nauki </a:t>
            </a:r>
            <a:r>
              <a:rPr lang="pl-PL" sz="2400" b="1"/>
              <a:t>ekonomiczne są zarówno piękne, jak i pasjonujące, a także użyteczne.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Tak rozumiana efektywność jest pożądana i pożyteczna, bo zmniejsza koszt życia albo pozwala na lepsze zaspokojenie potrzeb przy ograniczoności środków (</a:t>
            </a:r>
            <a:r>
              <a:rPr lang="pl-PL" sz="2400" err="1"/>
              <a:t>Skidelsky</a:t>
            </a:r>
            <a:r>
              <a:rPr lang="pl-PL" sz="2400"/>
              <a:t>, 2020).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9832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678186" y="223459"/>
            <a:ext cx="8835627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EFEKTYWNOŚĆ JAKO ISTOTA NAUK EKONOMICZNYCH. CZY EFEKTYWNOŚĆ JEST DOBRA CZY ZŁA?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2" y="1451893"/>
            <a:ext cx="10333973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Efektywność oznacza więc wyższy poziom dobrobytu.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Przywołany autor wskazuje jednak, że efektywność staje się w pewnym sensie </a:t>
            </a:r>
            <a:r>
              <a:rPr lang="pl-PL" sz="2400" err="1"/>
              <a:t>passé</a:t>
            </a:r>
            <a:r>
              <a:rPr lang="pl-PL" sz="240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err="1"/>
              <a:t>Skidelsky</a:t>
            </a:r>
            <a:r>
              <a:rPr lang="pl-PL" sz="2400"/>
              <a:t> (2022): „…od 1982 roku dramatycznie spadła częstość używania określeń „efektywność” i „wydajność”, gwałtownie wzrosła natomiast częstość występowania terminów „odporność” (</a:t>
            </a:r>
            <a:r>
              <a:rPr lang="pl-PL" sz="2400" err="1"/>
              <a:t>resilience</a:t>
            </a:r>
            <a:r>
              <a:rPr lang="pl-PL" sz="2400"/>
              <a:t>) i „trwałość” albo „stabilność” (</a:t>
            </a:r>
            <a:r>
              <a:rPr lang="pl-PL" sz="2400" err="1"/>
              <a:t>sustainability</a:t>
            </a:r>
            <a:r>
              <a:rPr lang="pl-PL" sz="2400"/>
              <a:t>). Więcej mówi się o stabilności życia gospodarczego, czyli jego odporności na wstrząsy. </a:t>
            </a:r>
            <a:r>
              <a:rPr lang="pl-PL" sz="2400" b="1"/>
              <a:t>Ekonomiści myślący tylko o efektywności znaleźli się daleko za krzywą kultury”.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Nie wydaje się jednak roztropne, by przywołane pojęcia ujmować w kontrze, we wzajemnej opozycji. </a:t>
            </a:r>
          </a:p>
          <a:p>
            <a:endParaRPr lang="pl-PL" sz="2400" b="1">
              <a:cs typeface="Calibri" panose="020F0502020204030204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964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678186" y="223459"/>
            <a:ext cx="8835627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EFEKTYWNOŚĆ JAKO ISTOTA NAUK EKONOMICZNYCH. CZY EFEKTYWNOŚĆ JEST DOBRA CZY ZŁA?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2" y="1451893"/>
            <a:ext cx="103339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Tak naprawdę bowiem </a:t>
            </a:r>
            <a:r>
              <a:rPr lang="pl-PL" sz="2400" b="1"/>
              <a:t>długookresowa efektywność i wydajność </a:t>
            </a:r>
            <a:r>
              <a:rPr lang="pl-PL" sz="2400"/>
              <a:t>zawsze były skorelowane z </a:t>
            </a:r>
            <a:r>
              <a:rPr lang="pl-PL" sz="2400" b="1"/>
              <a:t>odpornością, trwałością i stabilnością</a:t>
            </a:r>
            <a:r>
              <a:rPr lang="pl-PL" sz="240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Do lamusa odchodzi efektywność rozumiana ad hoc, doraźnie, krótkookresowo, płytko i jednowymiarowo.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Natomiast efektywność rozumiana kompleksowo, wielowymiarowo i długookresowo nigdy nie straci na znaczeniu, gdyż byłoby to wbrew interesom cywilizacji (</a:t>
            </a:r>
            <a:r>
              <a:rPr lang="pl-PL" sz="2400" b="1"/>
              <a:t>i ekonomistów </a:t>
            </a:r>
            <a:r>
              <a:rPr lang="pl-PL" sz="2400" b="1">
                <a:sym typeface="Wingdings" panose="05000000000000000000" pitchFamily="2" charset="2"/>
              </a:rPr>
              <a:t></a:t>
            </a:r>
            <a:r>
              <a:rPr lang="pl-PL" sz="240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Efektywność sama w sobie nie jest więc niczym złym</a:t>
            </a:r>
            <a:r>
              <a:rPr lang="pl-PL" sz="2400"/>
              <a:t>, jest po prostu dobra, ale uczynienie fetyszu z jej wypaczonej wersji może dostarczyć wiele negatywnych konsekwencji.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b="1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6414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354746" y="261087"/>
            <a:ext cx="9482504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GLOBALIZACJA I PRZEDSIĘBIORSTWA MIĘDZYNARODOWE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1" y="1055310"/>
            <a:ext cx="1033397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Co do swej istoty globalizacja jest </a:t>
            </a:r>
            <a:r>
              <a:rPr lang="pl-PL" sz="2400" b="1"/>
              <a:t>umiędzynarodowieniem procesu dążenia do osiągania coraz wyższej efektywności</a:t>
            </a:r>
            <a:r>
              <a:rPr lang="pl-PL" sz="240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Taka jest też rola PM, których misja polega na efektywnym produkowaniu oraz dystrybucji towarów i usług w skali międzynarodowej z myślą o zaspokojeniu potrzeb.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Tak jak przedsiębiorstwo jako takie jest specyficzną instytucją gospodarki rynkowej, tak </a:t>
            </a:r>
            <a:r>
              <a:rPr lang="pl-PL" sz="2400" b="1"/>
              <a:t>PM jest szczególnym podmiotem w procesach globalizacji</a:t>
            </a:r>
            <a:r>
              <a:rPr lang="pl-PL" sz="2400"/>
              <a:t/>
            </a:r>
            <a:br>
              <a:rPr lang="pl-PL" sz="2400"/>
            </a:br>
            <a:r>
              <a:rPr lang="pl-PL" sz="2400"/>
              <a:t>(Wolf, 2014).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Katalog funkcji spełnianych przez PM jest identyczny w porównaniu z tradycyjną firmą kapitalistyczną, a różnica polega na tym, że są one wykonywane niejako ponad granicami państw i kontynentów zazwyczaj w warunkach silnego zróżnicowania uwarunkowań rynkowych, ekonomicznych, kulturowych, prawnych itp.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b="1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42071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1354746" y="261087"/>
            <a:ext cx="9482504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GLOBALIZACJA I PRZEDSIĘBIORSTWA MIĘDZYNARODOWE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669FBA3-6C94-6A98-7684-D981EA3BDC12}"/>
              </a:ext>
            </a:extLst>
          </p:cNvPr>
          <p:cNvSpPr txBox="1"/>
          <p:nvPr/>
        </p:nvSpPr>
        <p:spPr>
          <a:xfrm>
            <a:off x="929011" y="1055310"/>
            <a:ext cx="1033397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b="1"/>
              <a:t>Każda firma</a:t>
            </a:r>
            <a:r>
              <a:rPr lang="pl-PL" sz="2400"/>
              <a:t> będąca uczestnikiem międzynarodowej współpracy gospodarczej </a:t>
            </a:r>
            <a:r>
              <a:rPr lang="pl-PL" sz="2400" b="1"/>
              <a:t>ma swoje własne cele</a:t>
            </a:r>
            <a:r>
              <a:rPr lang="pl-PL" sz="2400"/>
              <a:t>, artykułujące interesy kompleksu jej interesariuszy.</a:t>
            </a:r>
          </a:p>
          <a:p>
            <a:r>
              <a:rPr lang="pl-PL" sz="240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Realizacja tych celów podporządkowana jest określonym priorytetom, które wynikają ze struktury właścicielskiej, z rozmaitych uwarunkowań kulturowych,</a:t>
            </a:r>
            <a:br>
              <a:rPr lang="pl-PL" sz="2400"/>
            </a:br>
            <a:r>
              <a:rPr lang="pl-PL" sz="2400"/>
              <a:t>a także z regulacji obowiązujących w kraju pochodzenia firmy, z uregulowań międzynarodowych i wreszcie z zasad prawnych właściwych dla kraju prowadzenia działalności zagranicznej.</a:t>
            </a:r>
          </a:p>
          <a:p>
            <a:endParaRPr lang="pl-PL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Splot tych okoliczności sprawia, że ocena, </a:t>
            </a:r>
            <a:r>
              <a:rPr lang="pl-PL" sz="2400" b="1"/>
              <a:t>czy postępowanie danego przedsiębiorstwa jest pozytywne czy negatywne ze społecznego punktu widzenia nie jest prosta</a:t>
            </a:r>
            <a:r>
              <a:rPr lang="pl-PL" sz="2400"/>
              <a:t>. Jest to zawsze ocena wielokryteriowa.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b="1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8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1282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>
            <a:extLst>
              <a:ext uri="{FF2B5EF4-FFF2-40B4-BE49-F238E27FC236}">
                <a16:creationId xmlns:a16="http://schemas.microsoft.com/office/drawing/2014/main" id="{504AC2BF-D1D4-49CF-2E7C-33C3EFCE95E7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7975" y="5810278"/>
            <a:ext cx="9036050" cy="966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84C5C71-BBB2-8D1D-1727-E57A3D04D20A}"/>
              </a:ext>
            </a:extLst>
          </p:cNvPr>
          <p:cNvSpPr/>
          <p:nvPr/>
        </p:nvSpPr>
        <p:spPr>
          <a:xfrm>
            <a:off x="2300011" y="1055310"/>
            <a:ext cx="7591978" cy="793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  <a:buSzPct val="110000"/>
            </a:pPr>
            <a:endParaRPr lang="pl-PL" sz="2300" b="1">
              <a:solidFill>
                <a:srgbClr val="00B0F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ct val="110000"/>
            </a:pPr>
            <a:endParaRPr lang="pl-PL" sz="160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8E7C5F9-F0AF-AA3F-7FC0-FF224D8C3C8B}"/>
              </a:ext>
            </a:extLst>
          </p:cNvPr>
          <p:cNvSpPr/>
          <p:nvPr/>
        </p:nvSpPr>
        <p:spPr>
          <a:xfrm>
            <a:off x="601249" y="261087"/>
            <a:ext cx="1094774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PRZEDSIĘBIORSTWA MIĘDZYNARODOWE</a:t>
            </a:r>
            <a:b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200" b="1">
                <a:solidFill>
                  <a:schemeClr val="accent6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PODSTAWOWE TEORIE I SPOSOBY ROZUMIENIA ISTOTY PM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D26646F-965F-D57E-0924-23953E9D3FB7}"/>
              </a:ext>
            </a:extLst>
          </p:cNvPr>
          <p:cNvSpPr txBox="1"/>
          <p:nvPr/>
        </p:nvSpPr>
        <p:spPr>
          <a:xfrm>
            <a:off x="929013" y="1508092"/>
            <a:ext cx="103339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Jakie są wyniki analizy przeprowadzonej </a:t>
            </a:r>
            <a:r>
              <a:rPr lang="pl-PL" sz="2400" b="1">
                <a:solidFill>
                  <a:schemeClr val="accent6">
                    <a:lumMod val="75000"/>
                  </a:schemeClr>
                </a:solidFill>
              </a:rPr>
              <a:t>w dziele mojego życia </a:t>
            </a:r>
            <a:r>
              <a:rPr lang="pl-PL" sz="2400"/>
              <a:t>– fundamentalnej książce na temat ekspansji zagranicznej przedsiębiorstw </a:t>
            </a:r>
            <a:r>
              <a:rPr lang="pl-PL" sz="2400" b="1"/>
              <a:t>zatytułowanej </a:t>
            </a:r>
            <a:r>
              <a:rPr lang="pl-PL" sz="2400" b="1" i="1">
                <a:solidFill>
                  <a:schemeClr val="accent6">
                    <a:lumMod val="75000"/>
                  </a:schemeClr>
                </a:solidFill>
              </a:rPr>
              <a:t>Przedsiębiorstwo w biznesie międzynarodowym: Aspekty ekonomiczne, finansowe i menedżerskie</a:t>
            </a:r>
            <a:r>
              <a:rPr lang="pl-PL" sz="2400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sz="2400"/>
              <a:t>(Gorynia, 2021).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W rozdziale 2. tej pracy Przegląd koncepcji teoretycznych Przedsiębiorstwa Międzynarodowego (PM) z perspektywy historycznej zastosowano dość niekonwencjonalne podejście. Szerokie odwołanie się do podejścia historycznego.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/>
              <a:t>Dokonano </a:t>
            </a:r>
            <a:r>
              <a:rPr lang="pl-PL" sz="2400" b="1"/>
              <a:t>przeglądu podejść do typologii i klasyfikacji koncepcji PM</a:t>
            </a:r>
            <a:r>
              <a:rPr lang="pl-PL" sz="2400"/>
              <a:t>, jakie można spotkać w wiodących opracowaniach z zakresu biznesu międzynarodowego (BM). 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C0E4-348D-439C-B527-20DF54FB3465}" type="slidenum">
              <a:rPr lang="pl-PL" altLang="pl-PL" smtClean="0"/>
              <a:pPr/>
              <a:t>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1555494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2247</Words>
  <Application>Microsoft Office PowerPoint</Application>
  <PresentationFormat>Panoramiczny</PresentationFormat>
  <Paragraphs>168</Paragraphs>
  <Slides>27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Courier New</vt:lpstr>
      <vt:lpstr>Wingdings</vt:lpstr>
      <vt:lpstr>Motyw pakietu Office</vt:lpstr>
      <vt:lpstr>Marian Gorynia Uniwersytet Ekonomiczny w Poznaniu  Przedsiębiorstwa międzynarodowe jako siły napędowe efektywności i globalizacji – przyjaciele czy wrogowie?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Marian Gorynia Uniwersytet Ekonomiczny w Poznaniu  Przedsiębiorstwa międzynarodowe jako siły napędowe efektywności i globalizacji – przyjaciele czy wrogowie?</dc:title>
  <dc:creator>Krystian Piątek</dc:creator>
  <cp:lastModifiedBy>Marian Gorynia</cp:lastModifiedBy>
  <cp:revision>7</cp:revision>
  <dcterms:created xsi:type="dcterms:W3CDTF">2023-11-21T15:17:30Z</dcterms:created>
  <dcterms:modified xsi:type="dcterms:W3CDTF">2023-11-22T10:39:14Z</dcterms:modified>
</cp:coreProperties>
</file>