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258" r:id="rId5"/>
    <p:sldId id="291" r:id="rId6"/>
    <p:sldId id="28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70E4F58-7AE3-4560-81AD-803E1F141937}">
          <p14:sldIdLst>
            <p14:sldId id="256"/>
            <p14:sldId id="258"/>
            <p14:sldId id="291"/>
            <p14:sldId id="28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345" autoAdjust="0"/>
  </p:normalViewPr>
  <p:slideViewPr>
    <p:cSldViewPr snapToGrid="0">
      <p:cViewPr varScale="1">
        <p:scale>
          <a:sx n="147" d="100"/>
          <a:sy n="147" d="100"/>
        </p:scale>
        <p:origin x="7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769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13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576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2988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9057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235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440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2223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481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184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87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955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9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61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54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26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19DAFC95-A579-4CA3-A9CA-690629ACE816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5DF1509-B896-4E88-8289-86523B32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256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42803-E6C7-4BC0-ACA5-7B05E78CE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5074" y="2130335"/>
            <a:ext cx="9144000" cy="1641490"/>
          </a:xfrm>
        </p:spPr>
        <p:txBody>
          <a:bodyPr vert="horz" wrap="none" lIns="91440" tIns="45720" rIns="91440" bIns="45720" rtlCol="0" anchor="t">
            <a:noAutofit/>
          </a:bodyPr>
          <a:lstStyle/>
          <a:p>
            <a:r>
              <a:rPr lang="en-GB" sz="6000" dirty="0">
                <a:latin typeface="Avenir Next LT Pro"/>
              </a:rPr>
              <a:t>AMBA  Accreditation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AABBCC-8008-4DBE-B2E1-5C68B0D1B4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2589" y="585633"/>
            <a:ext cx="1436485" cy="1436485"/>
          </a:xfrm>
          <a:prstGeom prst="rect">
            <a:avLst/>
          </a:prstGeom>
        </p:spPr>
      </p:pic>
      <p:sp>
        <p:nvSpPr>
          <p:cNvPr id="11" name="Subtitle 5">
            <a:extLst>
              <a:ext uri="{FF2B5EF4-FFF2-40B4-BE49-F238E27FC236}">
                <a16:creationId xmlns:a16="http://schemas.microsoft.com/office/drawing/2014/main" id="{D985D9FB-E02F-B6F3-B56A-78C7E52E19E3}"/>
              </a:ext>
            </a:extLst>
          </p:cNvPr>
          <p:cNvSpPr>
            <a:spLocks noGrp="1"/>
          </p:cNvSpPr>
          <p:nvPr/>
        </p:nvSpPr>
        <p:spPr>
          <a:xfrm>
            <a:off x="2415074" y="5518342"/>
            <a:ext cx="9144000" cy="754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b="0" kern="120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venir Next LT Pro" panose="020B0504020202020204" pitchFamily="34" charset="77"/>
              </a:rPr>
              <a:t>Katherine O’Flynn</a:t>
            </a:r>
          </a:p>
          <a:p>
            <a:r>
              <a:rPr lang="en-GB" dirty="0">
                <a:latin typeface="Avenir Next LT Pro" panose="020B0504020202020204" pitchFamily="34" charset="77"/>
              </a:rPr>
              <a:t>Director of Accreditation</a:t>
            </a:r>
          </a:p>
        </p:txBody>
      </p:sp>
    </p:spTree>
    <p:extLst>
      <p:ext uri="{BB962C8B-B14F-4D97-AF65-F5344CB8AC3E}">
        <p14:creationId xmlns:p14="http://schemas.microsoft.com/office/powerpoint/2010/main" val="230604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92F5D-CA87-49AF-A1ED-259BE47E7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venir Next LT Pro"/>
              </a:rPr>
              <a:t>Who is AMBA?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00AE0-752E-4B6E-BB91-A614926AA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GB" dirty="0">
                <a:latin typeface="Avenir Next LT Pro"/>
                <a:cs typeface="Arial"/>
              </a:rPr>
              <a:t>Founded in 1967 (56 </a:t>
            </a:r>
            <a:r>
              <a:rPr lang="en-GB" dirty="0" err="1">
                <a:latin typeface="Avenir Next LT Pro"/>
                <a:cs typeface="Arial"/>
              </a:rPr>
              <a:t>yrs</a:t>
            </a:r>
            <a:r>
              <a:rPr lang="en-GB" dirty="0">
                <a:latin typeface="Avenir Next LT Pro"/>
                <a:cs typeface="Arial"/>
              </a:rPr>
              <a:t> old in November) </a:t>
            </a:r>
          </a:p>
          <a:p>
            <a:pPr algn="just"/>
            <a:r>
              <a:rPr lang="en-GB" dirty="0">
                <a:latin typeface="Avenir Next LT Pro"/>
                <a:cs typeface="Arial"/>
              </a:rPr>
              <a:t>Originally a membership body (a Club) for MBA graduates in the UK and Europe</a:t>
            </a:r>
          </a:p>
          <a:p>
            <a:pPr algn="just"/>
            <a:r>
              <a:rPr lang="en-GB" dirty="0">
                <a:latin typeface="Avenir Next LT Pro"/>
                <a:cs typeface="Arial"/>
              </a:rPr>
              <a:t>Due to consumer demand, created an accreditation process.</a:t>
            </a:r>
          </a:p>
          <a:p>
            <a:pPr algn="just"/>
            <a:r>
              <a:rPr lang="en-GB" dirty="0">
                <a:latin typeface="Avenir Next LT Pro"/>
                <a:cs typeface="Arial"/>
              </a:rPr>
              <a:t>Still offer membership to Business School students and alumni</a:t>
            </a:r>
          </a:p>
          <a:p>
            <a:pPr algn="just"/>
            <a:r>
              <a:rPr lang="en-GB" dirty="0">
                <a:latin typeface="Avenir Next LT Pro"/>
                <a:cs typeface="Arial"/>
              </a:rPr>
              <a:t>A network of 300 leading University Business Schools</a:t>
            </a:r>
          </a:p>
          <a:p>
            <a:pPr algn="just"/>
            <a:r>
              <a:rPr lang="en-GB" dirty="0">
                <a:latin typeface="Avenir Next LT Pro"/>
                <a:cs typeface="Arial"/>
              </a:rPr>
              <a:t>The AMBA community: a powerful force for good.</a:t>
            </a:r>
          </a:p>
          <a:p>
            <a:pPr marL="0" indent="0" algn="just">
              <a:buNone/>
            </a:pPr>
            <a:endParaRPr lang="en-GB" dirty="0">
              <a:latin typeface="Avenir Next LT Pro"/>
              <a:cs typeface="Arial"/>
            </a:endParaRPr>
          </a:p>
          <a:p>
            <a:pPr marL="0" indent="0" algn="just">
              <a:buNone/>
            </a:pPr>
            <a:endParaRPr lang="en-GB" dirty="0">
              <a:latin typeface="Avenir Next LT Pro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40BE06-6E39-44ED-B5E0-3363195EA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326" y="365125"/>
            <a:ext cx="1043473" cy="104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1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92F5D-CA87-49AF-A1ED-259BE47E7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venir Next LT Pro"/>
              </a:rPr>
              <a:t>What is AMBA Accreditation?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00AE0-752E-4B6E-BB91-A614926AA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en-GB" dirty="0">
                <a:latin typeface="Avenir Next LT Pro"/>
                <a:cs typeface="Arial"/>
              </a:rPr>
              <a:t>AMBA accredits three types of postgraduate management education programmes: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GB" dirty="0">
                <a:latin typeface="Avenir Next LT Pro"/>
                <a:cs typeface="Arial"/>
              </a:rPr>
              <a:t>MBA programmes (post-experience);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GB" dirty="0">
                <a:latin typeface="Avenir Next LT Pro"/>
                <a:cs typeface="Arial"/>
              </a:rPr>
              <a:t>MBM programmes (generalist, pre-experience Master’s level, for example MSc Management or MiM);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GB" dirty="0">
                <a:latin typeface="Avenir Next LT Pro"/>
                <a:cs typeface="Arial"/>
              </a:rPr>
              <a:t>DBA programmes.</a:t>
            </a:r>
          </a:p>
          <a:p>
            <a:pPr algn="just"/>
            <a:r>
              <a:rPr lang="en-GB" dirty="0">
                <a:latin typeface="Avenir Next LT Pro"/>
                <a:cs typeface="Arial"/>
              </a:rPr>
              <a:t>An international benchmarking / quality kite mark </a:t>
            </a:r>
          </a:p>
          <a:p>
            <a:pPr algn="just"/>
            <a:r>
              <a:rPr lang="en-GB" dirty="0">
                <a:latin typeface="Avenir Next LT Pro"/>
                <a:cs typeface="Arial"/>
              </a:rPr>
              <a:t>Peer review process, learn from others facing the same challenges</a:t>
            </a:r>
          </a:p>
          <a:p>
            <a:pPr marL="0" indent="0" algn="just">
              <a:buNone/>
            </a:pPr>
            <a:endParaRPr lang="en-GB" dirty="0">
              <a:latin typeface="Avenir Next LT Pro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40BE06-6E39-44ED-B5E0-3363195EA8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326" y="365125"/>
            <a:ext cx="1043473" cy="104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07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D9216-4C71-7797-6D43-4C26EFB4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venir Next LT Pro"/>
              </a:rPr>
              <a:t>2022 Criteria Review</a:t>
            </a:r>
            <a:endParaRPr lang="en-US" dirty="0">
              <a:latin typeface="Avenir Next LT Pro" panose="020B0504020202020204" pitchFamily="34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141D7-D47D-C994-F45F-8B203C1FF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latin typeface="Avenir Next LT Pro" panose="020B0504020202020204" pitchFamily="34" charset="77"/>
              </a:rPr>
              <a:t>Restructuring from 10 key principles to four sections.</a:t>
            </a:r>
          </a:p>
          <a:p>
            <a:r>
              <a:rPr lang="en-GB" dirty="0">
                <a:latin typeface="Avenir Next LT Pro"/>
              </a:rPr>
              <a:t>Explicit additional focus on diversity/equality. </a:t>
            </a:r>
          </a:p>
          <a:p>
            <a:r>
              <a:rPr lang="en-GB" dirty="0">
                <a:latin typeface="Avenir Next LT Pro"/>
              </a:rPr>
              <a:t>Improved clarity of qualitative criteria.</a:t>
            </a:r>
          </a:p>
          <a:p>
            <a:r>
              <a:rPr lang="en-GB" dirty="0">
                <a:latin typeface="Avenir Next LT Pro" panose="020B0504020202020204" pitchFamily="34" charset="77"/>
              </a:rPr>
              <a:t>Explicit emphasis on impact as a transversal principle.</a:t>
            </a:r>
          </a:p>
          <a:p>
            <a:r>
              <a:rPr lang="en-GB" dirty="0">
                <a:latin typeface="Avenir Next LT Pro" panose="020B0504020202020204" pitchFamily="34" charset="77"/>
              </a:rPr>
              <a:t>Evolution, not revolution.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D42941-7B96-8AED-45A2-E12367667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326" y="365125"/>
            <a:ext cx="1043473" cy="104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103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129B59-94E7-4706-BE4F-DBD80F882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326" y="365125"/>
            <a:ext cx="1043473" cy="1043473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EAE65907-2F8F-6C0E-D840-FA058D9124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3020" y="365125"/>
            <a:ext cx="10914320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AMBA ACCREDITATION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What does a particular accreditation/label give the university? How can it help the university?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It is a 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igorous external process that evaluates the quality of programme provision, assures students, staff, employers and the public that graduates are well  prepared and competent.</a:t>
            </a:r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In some countries/regions it can mean eligibility for financial aid or working visas for students and staff or easier credit transfer between institutions </a:t>
            </a: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Continuous improvement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2. What does a particular accreditation/label give faculty? How can it help faculty?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Recruitment - AMBA accreditation can make your institution more attractive to international academic faculty and students</a:t>
            </a: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 quality recognition  – AMBA accreditation is a benchmark of quality, which can make your students and staff more attractive to employers</a:t>
            </a: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Network – Faculty and students from AMBA accredited Business Schools can access the entire AMBA network to connect with others, can assist with your own learning and development (e.g. conferences)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3. How can faculty help the university to receive a particular accreditation/label?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Calibri" panose="020F0502020204030204" pitchFamily="34" charset="0"/>
            </a:endParaRP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</a:t>
            </a: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Contribute</a:t>
            </a:r>
          </a:p>
          <a:p>
            <a:pPr marL="536575" indent="-1809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 / collegiate </a:t>
            </a:r>
          </a:p>
        </p:txBody>
      </p:sp>
    </p:spTree>
    <p:extLst>
      <p:ext uri="{BB962C8B-B14F-4D97-AF65-F5344CB8AC3E}">
        <p14:creationId xmlns:p14="http://schemas.microsoft.com/office/powerpoint/2010/main" val="248224274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6C767501B0E149A6D53CC0F488FC5C" ma:contentTypeVersion="18" ma:contentTypeDescription="Create a new document." ma:contentTypeScope="" ma:versionID="00ad763234526ec6abf3887afbda8879">
  <xsd:schema xmlns:xsd="http://www.w3.org/2001/XMLSchema" xmlns:xs="http://www.w3.org/2001/XMLSchema" xmlns:p="http://schemas.microsoft.com/office/2006/metadata/properties" xmlns:ns1="http://schemas.microsoft.com/sharepoint/v3" xmlns:ns2="502ee438-2661-4d9e-a193-27906ee15fd4" xmlns:ns3="4bf4a89e-34bc-46f7-af10-719970c5cb79" targetNamespace="http://schemas.microsoft.com/office/2006/metadata/properties" ma:root="true" ma:fieldsID="8d915fbf8d0e96352881915ed0a49a83" ns1:_="" ns2:_="" ns3:_="">
    <xsd:import namespace="http://schemas.microsoft.com/sharepoint/v3"/>
    <xsd:import namespace="502ee438-2661-4d9e-a193-27906ee15fd4"/>
    <xsd:import namespace="4bf4a89e-34bc-46f7-af10-719970c5cb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ee438-2661-4d9e-a193-27906ee15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deb8a38-0da8-4941-a5b8-32f4a7a036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f4a89e-34bc-46f7-af10-719970c5cb7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44069dc7-8133-4e17-96f9-ade55b82ab0a}" ma:internalName="TaxCatchAll" ma:showField="CatchAllData" ma:web="4bf4a89e-34bc-46f7-af10-719970c5cb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0D2C06-89A3-4223-AB1B-8A516E6C2C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8EE203-5B1A-4D4F-AE36-596EFEEB80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02ee438-2661-4d9e-a193-27906ee15fd4"/>
    <ds:schemaRef ds:uri="4bf4a89e-34bc-46f7-af10-719970c5cb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363</Words>
  <Application>Microsoft Office PowerPoint</Application>
  <PresentationFormat>Panoramiczny</PresentationFormat>
  <Paragraphs>42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Calibri</vt:lpstr>
      <vt:lpstr>Corbel</vt:lpstr>
      <vt:lpstr>Courier New</vt:lpstr>
      <vt:lpstr>Depth</vt:lpstr>
      <vt:lpstr>AMBA  Accreditation</vt:lpstr>
      <vt:lpstr>Who is AMBA?</vt:lpstr>
      <vt:lpstr>What is AMBA Accreditation?</vt:lpstr>
      <vt:lpstr>2022 Criteria Review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Pilkington</dc:creator>
  <cp:lastModifiedBy>Blanka Cimcioch</cp:lastModifiedBy>
  <cp:revision>225</cp:revision>
  <dcterms:created xsi:type="dcterms:W3CDTF">2019-05-28T21:13:06Z</dcterms:created>
  <dcterms:modified xsi:type="dcterms:W3CDTF">2023-09-27T05:21:53Z</dcterms:modified>
</cp:coreProperties>
</file>