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4" r:id="rId6"/>
    <p:sldId id="271" r:id="rId7"/>
    <p:sldId id="275" r:id="rId8"/>
    <p:sldId id="277" r:id="rId9"/>
    <p:sldId id="290" r:id="rId10"/>
    <p:sldId id="276" r:id="rId11"/>
    <p:sldId id="272" r:id="rId12"/>
    <p:sldId id="293" r:id="rId13"/>
    <p:sldId id="292" r:id="rId14"/>
    <p:sldId id="291" r:id="rId15"/>
    <p:sldId id="284" r:id="rId16"/>
    <p:sldId id="283" r:id="rId17"/>
    <p:sldId id="285" r:id="rId18"/>
    <p:sldId id="286" r:id="rId19"/>
    <p:sldId id="287" r:id="rId20"/>
    <p:sldId id="288" r:id="rId21"/>
    <p:sldId id="289" r:id="rId22"/>
    <p:sldId id="257" r:id="rId2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B9CE85-2F4E-4653-B3F9-541C1C8082FD}"/>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B90E737C-F44A-45B0-9DD6-0BF2A5C1C5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1CEF0AAA-3037-4794-9EC3-C47C0623C245}"/>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5" name="Symbol zastępczy stopki 4">
            <a:extLst>
              <a:ext uri="{FF2B5EF4-FFF2-40B4-BE49-F238E27FC236}">
                <a16:creationId xmlns:a16="http://schemas.microsoft.com/office/drawing/2014/main" id="{BD7E27D3-4462-4E08-BBE2-9E0A4B4B7BD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F67060BE-EA82-4D83-82B6-DC4CC5E2CB68}"/>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3237673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FDF389-31F1-489F-AD38-AD5FCCB542CE}"/>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F24A56F6-8155-4B3F-98BD-18EDE2C00F74}"/>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26EAEDD-AA88-49B2-A632-4A364C6D9B7F}"/>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5" name="Symbol zastępczy stopki 4">
            <a:extLst>
              <a:ext uri="{FF2B5EF4-FFF2-40B4-BE49-F238E27FC236}">
                <a16:creationId xmlns:a16="http://schemas.microsoft.com/office/drawing/2014/main" id="{C790C856-3D3D-4BAC-AA45-0D182EBAE9EF}"/>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9B14264-6F03-40CB-A0CF-AC068A588623}"/>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3645406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41AF6F89-CA1A-4BAD-9299-7612503C1F5F}"/>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26769A04-8308-4AD7-9023-459F2C9D277F}"/>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8D706CF-1A38-4807-A250-BA1A0D02AA2F}"/>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5" name="Symbol zastępczy stopki 4">
            <a:extLst>
              <a:ext uri="{FF2B5EF4-FFF2-40B4-BE49-F238E27FC236}">
                <a16:creationId xmlns:a16="http://schemas.microsoft.com/office/drawing/2014/main" id="{5DAAC1D6-AF71-4530-875A-90A3AB53331B}"/>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041A26A-80A4-4850-9759-37AE55CEBE6C}"/>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1450827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CCC0BC9-CD92-45DB-87B8-8ED4B69709D0}"/>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539540FE-EC6E-4F56-8C74-1491F12E2F2E}"/>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1DCF89DA-C801-4867-9982-C3449764DEA3}"/>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5" name="Symbol zastępczy stopki 4">
            <a:extLst>
              <a:ext uri="{FF2B5EF4-FFF2-40B4-BE49-F238E27FC236}">
                <a16:creationId xmlns:a16="http://schemas.microsoft.com/office/drawing/2014/main" id="{79E5BC73-50B3-4994-AD76-EB5244585E9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FD8625AA-5068-49D2-B53F-7722DB8B8EA6}"/>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3875062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AD2C54-A8B6-41E8-B5ED-3877246EB91E}"/>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2E36D0C9-EB1A-421A-8297-4618570EEC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76198F43-B54E-473D-BE77-3EFD485C8BF0}"/>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5" name="Symbol zastępczy stopki 4">
            <a:extLst>
              <a:ext uri="{FF2B5EF4-FFF2-40B4-BE49-F238E27FC236}">
                <a16:creationId xmlns:a16="http://schemas.microsoft.com/office/drawing/2014/main" id="{2509318F-99F5-4EC1-ADC9-A55067CBA62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871D508-0B9B-4950-9883-79E868F1D2CD}"/>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411463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7392AF7-F312-407B-9060-354CDB6A4E00}"/>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E4B05EB0-8CFD-4B0D-9D06-3934CA008098}"/>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53971BF7-CBB8-48F0-9A06-6C45A59BE556}"/>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2036835D-6A5E-4326-A3D0-E7A0AE321A49}"/>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6" name="Symbol zastępczy stopki 5">
            <a:extLst>
              <a:ext uri="{FF2B5EF4-FFF2-40B4-BE49-F238E27FC236}">
                <a16:creationId xmlns:a16="http://schemas.microsoft.com/office/drawing/2014/main" id="{2913D7D8-2F10-4F63-B9E7-FDDFA5AFB372}"/>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BCEE4686-6DDF-47ED-A991-93D334AAE6FF}"/>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647121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D1E4997-D9BD-438F-BEF0-8896331F156E}"/>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0DD9F844-D4ED-48CD-858B-00DAEF8498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6CBA0BE5-58CA-4245-8B71-03CAD47C85F2}"/>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F125C0CD-A64D-4C37-A3A7-E23E22292B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C96BD83A-A623-4C50-B5C0-AFC1C6392A0A}"/>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398A3BAE-A9C6-4E14-935F-51790154DBB3}"/>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8" name="Symbol zastępczy stopki 7">
            <a:extLst>
              <a:ext uri="{FF2B5EF4-FFF2-40B4-BE49-F238E27FC236}">
                <a16:creationId xmlns:a16="http://schemas.microsoft.com/office/drawing/2014/main" id="{93DA9B12-DC0E-41F8-BDA1-E4E030F73946}"/>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60FF91A4-51B9-4264-90EF-F544527DEB9D}"/>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2337691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F73DEE6-1FAC-4DB0-8ED5-DC5B7BA608C1}"/>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968F55FD-39B4-43B2-9FF9-CD766A41C6A4}"/>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4" name="Symbol zastępczy stopki 3">
            <a:extLst>
              <a:ext uri="{FF2B5EF4-FFF2-40B4-BE49-F238E27FC236}">
                <a16:creationId xmlns:a16="http://schemas.microsoft.com/office/drawing/2014/main" id="{DC545D9F-73A2-47D1-ACFA-C01522AC1D79}"/>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33C018C1-E18A-4CD7-A3DF-004770521492}"/>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376325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59FBA1ED-5CC4-405E-AFF9-AB150F05B2FF}"/>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3" name="Symbol zastępczy stopki 2">
            <a:extLst>
              <a:ext uri="{FF2B5EF4-FFF2-40B4-BE49-F238E27FC236}">
                <a16:creationId xmlns:a16="http://schemas.microsoft.com/office/drawing/2014/main" id="{C6EC87F1-0173-4D82-9CF2-CC3E0787A39B}"/>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37599E6F-714C-4284-9AF8-91C729B99528}"/>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4281167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5517625-2147-4652-943A-0F94A318674E}"/>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06E78D04-DE41-4145-869F-AB115CF29C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0C959F6E-7329-46E3-844D-A05F970A63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48C0B613-C856-48BC-A686-A93EB70996EB}"/>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6" name="Symbol zastępczy stopki 5">
            <a:extLst>
              <a:ext uri="{FF2B5EF4-FFF2-40B4-BE49-F238E27FC236}">
                <a16:creationId xmlns:a16="http://schemas.microsoft.com/office/drawing/2014/main" id="{2376C65E-B4F2-4C1A-B663-A93AC39BC405}"/>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7DB6F693-7EAF-4203-AF04-8186C47570F7}"/>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934500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F5EE34-9B02-46C3-AA7A-5E2502A0524E}"/>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1AEFEB6C-3068-4468-880F-68F84DF229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45E53F3E-D61A-49A6-BC6E-F2D33467CA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3819645A-AA3C-4E0B-9930-27B70174C59F}"/>
              </a:ext>
            </a:extLst>
          </p:cNvPr>
          <p:cNvSpPr>
            <a:spLocks noGrp="1"/>
          </p:cNvSpPr>
          <p:nvPr>
            <p:ph type="dt" sz="half" idx="10"/>
          </p:nvPr>
        </p:nvSpPr>
        <p:spPr/>
        <p:txBody>
          <a:bodyPr/>
          <a:lstStyle/>
          <a:p>
            <a:fld id="{BCFA8752-84EC-49E7-8A17-3B55D1019360}" type="datetimeFigureOut">
              <a:rPr lang="pl-PL" smtClean="0"/>
              <a:t>23.04.2026</a:t>
            </a:fld>
            <a:endParaRPr lang="pl-PL"/>
          </a:p>
        </p:txBody>
      </p:sp>
      <p:sp>
        <p:nvSpPr>
          <p:cNvPr id="6" name="Symbol zastępczy stopki 5">
            <a:extLst>
              <a:ext uri="{FF2B5EF4-FFF2-40B4-BE49-F238E27FC236}">
                <a16:creationId xmlns:a16="http://schemas.microsoft.com/office/drawing/2014/main" id="{239EB0CC-6C3E-4A07-9174-78A8940A2E2D}"/>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BC8696D0-F43D-4C59-813C-5F5CFF5B628B}"/>
              </a:ext>
            </a:extLst>
          </p:cNvPr>
          <p:cNvSpPr>
            <a:spLocks noGrp="1"/>
          </p:cNvSpPr>
          <p:nvPr>
            <p:ph type="sldNum" sz="quarter" idx="12"/>
          </p:nvPr>
        </p:nvSpPr>
        <p:spPr/>
        <p:txBody>
          <a:bodyPr/>
          <a:lstStyle/>
          <a:p>
            <a:fld id="{4E47A587-8FF9-4B70-A036-06AA0E8579A4}" type="slidenum">
              <a:rPr lang="pl-PL" smtClean="0"/>
              <a:t>‹#›</a:t>
            </a:fld>
            <a:endParaRPr lang="pl-PL"/>
          </a:p>
        </p:txBody>
      </p:sp>
    </p:spTree>
    <p:extLst>
      <p:ext uri="{BB962C8B-B14F-4D97-AF65-F5344CB8AC3E}">
        <p14:creationId xmlns:p14="http://schemas.microsoft.com/office/powerpoint/2010/main" val="4127796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3678FA0D-9133-419F-BF8F-BCDA3EBD0B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BBFF6C06-BF5B-46F1-93F8-553E9FB836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776ACC08-20C8-4634-9435-2889B2946C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FA8752-84EC-49E7-8A17-3B55D1019360}" type="datetimeFigureOut">
              <a:rPr lang="pl-PL" smtClean="0"/>
              <a:t>23.04.2026</a:t>
            </a:fld>
            <a:endParaRPr lang="pl-PL"/>
          </a:p>
        </p:txBody>
      </p:sp>
      <p:sp>
        <p:nvSpPr>
          <p:cNvPr id="5" name="Symbol zastępczy stopki 4">
            <a:extLst>
              <a:ext uri="{FF2B5EF4-FFF2-40B4-BE49-F238E27FC236}">
                <a16:creationId xmlns:a16="http://schemas.microsoft.com/office/drawing/2014/main" id="{5E082B10-33CE-4B0B-9389-36048C7F82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9A2709C0-B6C6-4585-8111-6547C8D338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47A587-8FF9-4B70-A036-06AA0E8579A4}" type="slidenum">
              <a:rPr lang="pl-PL" smtClean="0"/>
              <a:t>‹#›</a:t>
            </a:fld>
            <a:endParaRPr lang="pl-PL"/>
          </a:p>
        </p:txBody>
      </p:sp>
    </p:spTree>
    <p:extLst>
      <p:ext uri="{BB962C8B-B14F-4D97-AF65-F5344CB8AC3E}">
        <p14:creationId xmlns:p14="http://schemas.microsoft.com/office/powerpoint/2010/main" val="795326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isap.sejm.gov.pl/isap.nsf/DocDetails.xsp?id=WDU20230002190" TargetMode="External"/><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ue.poznan.pl/skocz-do/know-how-badacza-uep-karta-projektu"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hyperlink" Target="mailto:Mateusz.Wielebinski@ue.poznan.pl" TargetMode="External"/><Relationship Id="rId2" Type="http://schemas.openxmlformats.org/officeDocument/2006/relationships/hyperlink" Target="https://osf.opi.org.pl/"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hyperlink" Target="mailto:cwbn@ue.poznan.pl" TargetMode="External"/><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hyperlink" Target="https://ue.poznan.pl/en/university/rige-project/" TargetMode="External"/><Relationship Id="rId4" Type="http://schemas.openxmlformats.org/officeDocument/2006/relationships/hyperlink" Target="mailto:rdm@ue.poznan.pl"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ncn.gov.pl/en/ogloszenia/konkursy/preludium25" TargetMode="External"/><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hyperlink" Target="https://www.ncn.gov.pl/en/finansowanie-nauki/informacje-dla-wnioskodawcow/warsztaty-dla-wnioskodawcow"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B7832F0-FB06-4E33-AF71-30A8CA6AD453}"/>
              </a:ext>
            </a:extLst>
          </p:cNvPr>
          <p:cNvSpPr>
            <a:spLocks noGrp="1"/>
          </p:cNvSpPr>
          <p:nvPr>
            <p:ph type="ctrTitle"/>
          </p:nvPr>
        </p:nvSpPr>
        <p:spPr>
          <a:xfrm>
            <a:off x="892277" y="1122363"/>
            <a:ext cx="10581967" cy="2387600"/>
          </a:xfrm>
        </p:spPr>
        <p:txBody>
          <a:bodyPr/>
          <a:lstStyle/>
          <a:p>
            <a:r>
              <a:rPr lang="pl-PL" dirty="0"/>
              <a:t>NCN PRELUDIUM 25</a:t>
            </a:r>
          </a:p>
        </p:txBody>
      </p:sp>
      <p:sp>
        <p:nvSpPr>
          <p:cNvPr id="3" name="Podtytuł 2">
            <a:extLst>
              <a:ext uri="{FF2B5EF4-FFF2-40B4-BE49-F238E27FC236}">
                <a16:creationId xmlns:a16="http://schemas.microsoft.com/office/drawing/2014/main" id="{46D4F222-7C07-4E0C-B1C1-D00EB60D534C}"/>
              </a:ext>
            </a:extLst>
          </p:cNvPr>
          <p:cNvSpPr>
            <a:spLocks noGrp="1"/>
          </p:cNvSpPr>
          <p:nvPr>
            <p:ph type="subTitle" idx="1"/>
          </p:nvPr>
        </p:nvSpPr>
        <p:spPr>
          <a:xfrm>
            <a:off x="1524000" y="3602038"/>
            <a:ext cx="9144000" cy="933091"/>
          </a:xfrm>
        </p:spPr>
        <p:txBody>
          <a:bodyPr/>
          <a:lstStyle/>
          <a:p>
            <a:r>
              <a:rPr lang="pl-PL" dirty="0"/>
              <a:t>Information for </a:t>
            </a:r>
            <a:r>
              <a:rPr lang="pl-PL" dirty="0" err="1"/>
              <a:t>applicants</a:t>
            </a:r>
            <a:endParaRPr lang="pl-PL" dirty="0"/>
          </a:p>
        </p:txBody>
      </p:sp>
      <p:pic>
        <p:nvPicPr>
          <p:cNvPr id="5" name="Obraz 4">
            <a:extLst>
              <a:ext uri="{FF2B5EF4-FFF2-40B4-BE49-F238E27FC236}">
                <a16:creationId xmlns:a16="http://schemas.microsoft.com/office/drawing/2014/main" id="{B1851524-9B21-8587-E164-2F4BDD545E40}"/>
              </a:ext>
            </a:extLst>
          </p:cNvPr>
          <p:cNvPicPr>
            <a:picLocks noChangeAspect="1"/>
          </p:cNvPicPr>
          <p:nvPr/>
        </p:nvPicPr>
        <p:blipFill>
          <a:blip r:embed="rId3"/>
          <a:stretch>
            <a:fillRect/>
          </a:stretch>
        </p:blipFill>
        <p:spPr>
          <a:xfrm>
            <a:off x="4016020" y="1716004"/>
            <a:ext cx="4334480" cy="600159"/>
          </a:xfrm>
          <a:prstGeom prst="rect">
            <a:avLst/>
          </a:prstGeom>
        </p:spPr>
      </p:pic>
    </p:spTree>
    <p:extLst>
      <p:ext uri="{BB962C8B-B14F-4D97-AF65-F5344CB8AC3E}">
        <p14:creationId xmlns:p14="http://schemas.microsoft.com/office/powerpoint/2010/main" val="4192146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3A41D-746D-F683-33A1-6E7B41B13107}"/>
            </a:ext>
          </a:extLst>
        </p:cNvPr>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8D97678B-C637-7C6A-32DB-A4D8B26B123C}"/>
              </a:ext>
            </a:extLst>
          </p:cNvPr>
          <p:cNvSpPr>
            <a:spLocks noGrp="1"/>
          </p:cNvSpPr>
          <p:nvPr>
            <p:ph idx="1"/>
          </p:nvPr>
        </p:nvSpPr>
        <p:spPr>
          <a:xfrm>
            <a:off x="250256" y="5408761"/>
            <a:ext cx="11434814" cy="1259089"/>
          </a:xfrm>
        </p:spPr>
        <p:txBody>
          <a:bodyPr>
            <a:normAutofit/>
          </a:bodyPr>
          <a:lstStyle/>
          <a:p>
            <a:pPr marL="0" indent="0">
              <a:buNone/>
            </a:pPr>
            <a:r>
              <a:rPr lang="pl-PL" dirty="0" err="1"/>
              <a:t>Add</a:t>
            </a:r>
            <a:r>
              <a:rPr lang="pl-PL" dirty="0"/>
              <a:t> DBN128uep (</a:t>
            </a:r>
            <a:r>
              <a:rPr lang="pl-PL" dirty="0" err="1"/>
              <a:t>case</a:t>
            </a:r>
            <a:r>
              <a:rPr lang="pl-PL" dirty="0"/>
              <a:t> </a:t>
            </a:r>
            <a:r>
              <a:rPr lang="pl-PL" dirty="0" err="1"/>
              <a:t>sensitive</a:t>
            </a:r>
            <a:r>
              <a:rPr lang="pl-PL" dirty="0"/>
              <a:t>!) as </a:t>
            </a:r>
            <a:r>
              <a:rPr lang="pl-PL" dirty="0" err="1"/>
              <a:t>an</a:t>
            </a:r>
            <a:r>
              <a:rPr lang="pl-PL" dirty="0"/>
              <a:t> </a:t>
            </a:r>
            <a:r>
              <a:rPr lang="pl-PL" dirty="0" err="1"/>
              <a:t>Auxiliary</a:t>
            </a:r>
            <a:r>
              <a:rPr lang="pl-PL" dirty="0"/>
              <a:t> Editor. </a:t>
            </a:r>
            <a:r>
              <a:rPr lang="pl-PL" dirty="0" err="1"/>
              <a:t>This</a:t>
            </a:r>
            <a:r>
              <a:rPr lang="pl-PL" dirty="0"/>
              <a:t> </a:t>
            </a:r>
            <a:r>
              <a:rPr lang="pl-PL" dirty="0" err="1"/>
              <a:t>is</a:t>
            </a:r>
            <a:r>
              <a:rPr lang="pl-PL" dirty="0"/>
              <a:t> Project </a:t>
            </a:r>
            <a:r>
              <a:rPr lang="pl-PL" dirty="0" err="1"/>
              <a:t>Office’s</a:t>
            </a:r>
            <a:r>
              <a:rPr lang="pl-PL" dirty="0"/>
              <a:t> login – we </a:t>
            </a:r>
            <a:r>
              <a:rPr lang="pl-PL" dirty="0" err="1"/>
              <a:t>will</a:t>
            </a:r>
            <a:r>
              <a:rPr lang="pl-PL" dirty="0"/>
              <a:t> be </a:t>
            </a:r>
            <a:r>
              <a:rPr lang="pl-PL" dirty="0" err="1"/>
              <a:t>able</a:t>
            </a:r>
            <a:r>
              <a:rPr lang="pl-PL" dirty="0"/>
              <a:t> to monitor </a:t>
            </a:r>
            <a:r>
              <a:rPr lang="pl-PL" dirty="0" err="1"/>
              <a:t>your</a:t>
            </a:r>
            <a:r>
              <a:rPr lang="pl-PL" dirty="0"/>
              <a:t> </a:t>
            </a:r>
            <a:r>
              <a:rPr lang="pl-PL" dirty="0" err="1"/>
              <a:t>progress</a:t>
            </a:r>
            <a:r>
              <a:rPr lang="pl-PL" dirty="0"/>
              <a:t>, as </a:t>
            </a:r>
            <a:r>
              <a:rPr lang="pl-PL" dirty="0" err="1"/>
              <a:t>well</a:t>
            </a:r>
            <a:r>
              <a:rPr lang="pl-PL" dirty="0"/>
              <a:t> as to </a:t>
            </a:r>
            <a:r>
              <a:rPr lang="pl-PL" dirty="0" err="1"/>
              <a:t>help</a:t>
            </a:r>
            <a:r>
              <a:rPr lang="pl-PL" dirty="0"/>
              <a:t> </a:t>
            </a:r>
            <a:r>
              <a:rPr lang="pl-PL" dirty="0" err="1"/>
              <a:t>you</a:t>
            </a:r>
            <a:r>
              <a:rPr lang="pl-PL" dirty="0"/>
              <a:t> </a:t>
            </a:r>
            <a:r>
              <a:rPr lang="pl-PL" dirty="0" err="1"/>
              <a:t>directly</a:t>
            </a:r>
            <a:r>
              <a:rPr lang="pl-PL" dirty="0"/>
              <a:t> with </a:t>
            </a:r>
            <a:r>
              <a:rPr lang="pl-PL" dirty="0" err="1"/>
              <a:t>your</a:t>
            </a:r>
            <a:r>
              <a:rPr lang="pl-PL" dirty="0"/>
              <a:t> </a:t>
            </a:r>
            <a:r>
              <a:rPr lang="pl-PL" dirty="0" err="1"/>
              <a:t>application</a:t>
            </a:r>
            <a:r>
              <a:rPr lang="pl-PL" dirty="0"/>
              <a:t>. </a:t>
            </a:r>
          </a:p>
        </p:txBody>
      </p:sp>
      <p:pic>
        <p:nvPicPr>
          <p:cNvPr id="6" name="Obraz 5">
            <a:extLst>
              <a:ext uri="{FF2B5EF4-FFF2-40B4-BE49-F238E27FC236}">
                <a16:creationId xmlns:a16="http://schemas.microsoft.com/office/drawing/2014/main" id="{DB5F2186-41A3-D142-F891-9EA5661FF1AF}"/>
              </a:ext>
            </a:extLst>
          </p:cNvPr>
          <p:cNvPicPr>
            <a:picLocks noChangeAspect="1"/>
          </p:cNvPicPr>
          <p:nvPr/>
        </p:nvPicPr>
        <p:blipFill>
          <a:blip r:embed="rId2"/>
          <a:stretch>
            <a:fillRect/>
          </a:stretch>
        </p:blipFill>
        <p:spPr>
          <a:xfrm>
            <a:off x="1268696" y="483448"/>
            <a:ext cx="2419688" cy="4201111"/>
          </a:xfrm>
          <a:prstGeom prst="rect">
            <a:avLst/>
          </a:prstGeom>
        </p:spPr>
      </p:pic>
      <p:pic>
        <p:nvPicPr>
          <p:cNvPr id="9" name="Obraz 8">
            <a:extLst>
              <a:ext uri="{FF2B5EF4-FFF2-40B4-BE49-F238E27FC236}">
                <a16:creationId xmlns:a16="http://schemas.microsoft.com/office/drawing/2014/main" id="{C089A4D8-9EAC-2181-EA15-A4A16D3B1E33}"/>
              </a:ext>
            </a:extLst>
          </p:cNvPr>
          <p:cNvPicPr>
            <a:picLocks noChangeAspect="1"/>
          </p:cNvPicPr>
          <p:nvPr/>
        </p:nvPicPr>
        <p:blipFill>
          <a:blip r:embed="rId3"/>
          <a:stretch>
            <a:fillRect/>
          </a:stretch>
        </p:blipFill>
        <p:spPr>
          <a:xfrm>
            <a:off x="5010816" y="1879054"/>
            <a:ext cx="4620270" cy="1409897"/>
          </a:xfrm>
          <a:prstGeom prst="rect">
            <a:avLst/>
          </a:prstGeom>
        </p:spPr>
      </p:pic>
    </p:spTree>
    <p:extLst>
      <p:ext uri="{BB962C8B-B14F-4D97-AF65-F5344CB8AC3E}">
        <p14:creationId xmlns:p14="http://schemas.microsoft.com/office/powerpoint/2010/main" val="2817131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D23DED7-B033-B091-8EAD-95B100B99FC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3982A96-D954-FB7D-5548-87B3B4A698D3}"/>
              </a:ext>
            </a:extLst>
          </p:cNvPr>
          <p:cNvSpPr>
            <a:spLocks noGrp="1"/>
          </p:cNvSpPr>
          <p:nvPr>
            <p:ph type="title"/>
          </p:nvPr>
        </p:nvSpPr>
        <p:spPr>
          <a:xfrm>
            <a:off x="838200" y="1069258"/>
            <a:ext cx="10515600" cy="1093378"/>
          </a:xfrm>
        </p:spPr>
        <p:txBody>
          <a:bodyPr>
            <a:normAutofit/>
          </a:bodyPr>
          <a:lstStyle/>
          <a:p>
            <a:r>
              <a:rPr lang="pl-PL" sz="4000" dirty="0" err="1"/>
              <a:t>Fill</a:t>
            </a:r>
            <a:r>
              <a:rPr lang="pl-PL" sz="4000" dirty="0"/>
              <a:t> in </a:t>
            </a:r>
            <a:r>
              <a:rPr lang="pl-PL" sz="4000" dirty="0" err="1"/>
              <a:t>your</a:t>
            </a:r>
            <a:r>
              <a:rPr lang="pl-PL" sz="4000" dirty="0"/>
              <a:t> </a:t>
            </a:r>
            <a:r>
              <a:rPr lang="pl-PL" sz="4000" dirty="0" err="1"/>
              <a:t>application</a:t>
            </a:r>
            <a:endParaRPr lang="pl-PL" sz="4000" dirty="0"/>
          </a:p>
        </p:txBody>
      </p:sp>
      <p:sp>
        <p:nvSpPr>
          <p:cNvPr id="3" name="Symbol zastępczy zawartości 2">
            <a:extLst>
              <a:ext uri="{FF2B5EF4-FFF2-40B4-BE49-F238E27FC236}">
                <a16:creationId xmlns:a16="http://schemas.microsoft.com/office/drawing/2014/main" id="{53ADC212-88B2-85C3-BA2C-24AD6C84DD2E}"/>
              </a:ext>
            </a:extLst>
          </p:cNvPr>
          <p:cNvSpPr>
            <a:spLocks noGrp="1"/>
          </p:cNvSpPr>
          <p:nvPr>
            <p:ph idx="1"/>
          </p:nvPr>
        </p:nvSpPr>
        <p:spPr>
          <a:xfrm>
            <a:off x="301925" y="2162635"/>
            <a:ext cx="11524890" cy="4503635"/>
          </a:xfrm>
        </p:spPr>
        <p:txBody>
          <a:bodyPr>
            <a:normAutofit fontScale="55000" lnSpcReduction="20000"/>
          </a:bodyPr>
          <a:lstStyle/>
          <a:p>
            <a:r>
              <a:rPr lang="en-US" dirty="0" err="1"/>
              <a:t>Streszczenie</a:t>
            </a:r>
            <a:r>
              <a:rPr lang="en-US" dirty="0"/>
              <a:t> </a:t>
            </a:r>
            <a:r>
              <a:rPr lang="pl-PL" dirty="0"/>
              <a:t>/ </a:t>
            </a:r>
            <a:r>
              <a:rPr lang="pl-PL" dirty="0" err="1"/>
              <a:t>Abstract</a:t>
            </a:r>
            <a:endParaRPr lang="en-US" dirty="0"/>
          </a:p>
          <a:p>
            <a:pPr lvl="1"/>
            <a:r>
              <a:rPr lang="en-US" dirty="0"/>
              <a:t>Entered as a plain text (ca. 4500 character limit, including spaces)</a:t>
            </a:r>
          </a:p>
          <a:p>
            <a:pPr lvl="1"/>
            <a:r>
              <a:rPr lang="en-US" dirty="0"/>
              <a:t>You need to include the research problem, aims, methods and expected results</a:t>
            </a:r>
          </a:p>
          <a:p>
            <a:pPr lvl="1"/>
            <a:r>
              <a:rPr lang="en-US" dirty="0"/>
              <a:t>Be plain and straightforward so that a person not familiar with your research area (but familiar with scientific method) could understand and</a:t>
            </a:r>
            <a:r>
              <a:rPr lang="pl-PL" dirty="0"/>
              <a:t> </a:t>
            </a:r>
            <a:r>
              <a:rPr lang="en-US" dirty="0"/>
              <a:t>relate to your idea</a:t>
            </a:r>
          </a:p>
          <a:p>
            <a:r>
              <a:rPr lang="en-US" dirty="0" err="1"/>
              <a:t>Streszczenie</a:t>
            </a:r>
            <a:r>
              <a:rPr lang="en-US" dirty="0"/>
              <a:t> </a:t>
            </a:r>
            <a:r>
              <a:rPr lang="en-US" dirty="0" err="1"/>
              <a:t>popularnonaukowe</a:t>
            </a:r>
            <a:r>
              <a:rPr lang="pl-PL" dirty="0"/>
              <a:t> / </a:t>
            </a:r>
            <a:r>
              <a:rPr lang="pl-PL" dirty="0" err="1"/>
              <a:t>Abstract</a:t>
            </a:r>
            <a:r>
              <a:rPr lang="pl-PL" dirty="0"/>
              <a:t> for the General Public</a:t>
            </a:r>
            <a:endParaRPr lang="en-US" dirty="0"/>
          </a:p>
          <a:p>
            <a:pPr lvl="1"/>
            <a:r>
              <a:rPr lang="en-US" dirty="0"/>
              <a:t>Upload the summary as two separate PDFs (one for Polish and English language each), 1 A4 page each</a:t>
            </a:r>
          </a:p>
          <a:p>
            <a:pPr lvl="1"/>
            <a:r>
              <a:rPr lang="en-US" dirty="0"/>
              <a:t>Avoid jargon and complicated sentences</a:t>
            </a:r>
          </a:p>
          <a:p>
            <a:r>
              <a:rPr lang="en-US" dirty="0"/>
              <a:t>Plan </a:t>
            </a:r>
            <a:r>
              <a:rPr lang="en-US" dirty="0" err="1"/>
              <a:t>badań</a:t>
            </a:r>
            <a:r>
              <a:rPr lang="pl-PL" dirty="0"/>
              <a:t> / </a:t>
            </a:r>
            <a:r>
              <a:rPr lang="pl-PL" dirty="0" err="1"/>
              <a:t>Research</a:t>
            </a:r>
            <a:r>
              <a:rPr lang="pl-PL" dirty="0"/>
              <a:t> </a:t>
            </a:r>
            <a:r>
              <a:rPr lang="pl-PL" dirty="0" err="1"/>
              <a:t>Tasks</a:t>
            </a:r>
            <a:endParaRPr lang="en-US" dirty="0"/>
          </a:p>
          <a:p>
            <a:pPr lvl="1"/>
            <a:r>
              <a:rPr lang="en-US" dirty="0"/>
              <a:t>Outline the main tasks (e.g. 2-10 specific actions)</a:t>
            </a:r>
          </a:p>
          <a:p>
            <a:pPr lvl="1"/>
            <a:r>
              <a:rPr lang="en-US" dirty="0"/>
              <a:t>Skip purely technical tasks (e.g. „purchase of equipment”) and instead focus on those </a:t>
            </a:r>
            <a:r>
              <a:rPr lang="en-US" dirty="0" err="1"/>
              <a:t>centred</a:t>
            </a:r>
            <a:r>
              <a:rPr lang="en-US" dirty="0"/>
              <a:t> around the research process („research data</a:t>
            </a:r>
            <a:r>
              <a:rPr lang="pl-PL" dirty="0"/>
              <a:t> a</a:t>
            </a:r>
            <a:r>
              <a:rPr lang="en-US" dirty="0" err="1"/>
              <a:t>nalysis</a:t>
            </a:r>
            <a:r>
              <a:rPr lang="en-US" dirty="0"/>
              <a:t>”, „an investigation of X using Y method”)</a:t>
            </a:r>
          </a:p>
          <a:p>
            <a:pPr lvl="1"/>
            <a:r>
              <a:rPr lang="en-US" dirty="0"/>
              <a:t>If you are expecting publishing an article, a presentation at a conference or similar actions, you can include those under a wider term (e.g.</a:t>
            </a:r>
            <a:r>
              <a:rPr lang="pl-PL" dirty="0"/>
              <a:t> </a:t>
            </a:r>
            <a:r>
              <a:rPr lang="en-US" dirty="0"/>
              <a:t>„Research results dissemination”)</a:t>
            </a:r>
          </a:p>
          <a:p>
            <a:r>
              <a:rPr lang="en-US" dirty="0" err="1"/>
              <a:t>Zespół</a:t>
            </a:r>
            <a:r>
              <a:rPr lang="en-US" dirty="0"/>
              <a:t> </a:t>
            </a:r>
            <a:r>
              <a:rPr lang="en-US" dirty="0" err="1"/>
              <a:t>badawczy</a:t>
            </a:r>
            <a:r>
              <a:rPr lang="pl-PL" dirty="0"/>
              <a:t> / </a:t>
            </a:r>
            <a:r>
              <a:rPr lang="pl-PL" dirty="0" err="1"/>
              <a:t>Research</a:t>
            </a:r>
            <a:r>
              <a:rPr lang="pl-PL" dirty="0"/>
              <a:t> Team</a:t>
            </a:r>
            <a:endParaRPr lang="en-US" dirty="0"/>
          </a:p>
          <a:p>
            <a:pPr lvl="1"/>
            <a:r>
              <a:rPr lang="en-US" dirty="0"/>
              <a:t>Add members of the team (including you – the PI!)</a:t>
            </a:r>
          </a:p>
          <a:p>
            <a:pPr lvl="1"/>
            <a:r>
              <a:rPr lang="en-US" dirty="0"/>
              <a:t>Clearly describe the experience each team member brings (achievements in the field) and outline what tasks each of you will be taking on</a:t>
            </a:r>
            <a:r>
              <a:rPr lang="pl-PL" dirty="0"/>
              <a:t> </a:t>
            </a:r>
            <a:r>
              <a:rPr lang="en-US" dirty="0"/>
              <a:t>(avoid everyone does everything situation – preferably, each member has participates in a different set of tasks)</a:t>
            </a:r>
          </a:p>
          <a:p>
            <a:pPr lvl="1"/>
            <a:r>
              <a:rPr lang="en-US" dirty="0"/>
              <a:t>If you are a PhD student, your supervisor’s achievements are also a part of the evaluation criteria, though in PRELUDIUM projects, the PhD</a:t>
            </a:r>
            <a:r>
              <a:rPr lang="pl-PL" dirty="0"/>
              <a:t> </a:t>
            </a:r>
            <a:r>
              <a:rPr lang="en-US" dirty="0"/>
              <a:t>student is formally the PI</a:t>
            </a:r>
            <a:endParaRPr lang="pl-PL" dirty="0"/>
          </a:p>
        </p:txBody>
      </p:sp>
    </p:spTree>
    <p:extLst>
      <p:ext uri="{BB962C8B-B14F-4D97-AF65-F5344CB8AC3E}">
        <p14:creationId xmlns:p14="http://schemas.microsoft.com/office/powerpoint/2010/main" val="967692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D2B9BB5-56C2-C08F-19DA-B252610E948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5A0FE17-7F56-C8A1-535E-1B90B21AA8C4}"/>
              </a:ext>
            </a:extLst>
          </p:cNvPr>
          <p:cNvSpPr>
            <a:spLocks noGrp="1"/>
          </p:cNvSpPr>
          <p:nvPr>
            <p:ph type="title"/>
          </p:nvPr>
        </p:nvSpPr>
        <p:spPr>
          <a:xfrm>
            <a:off x="838200" y="1069258"/>
            <a:ext cx="10515600" cy="1093378"/>
          </a:xfrm>
        </p:spPr>
        <p:txBody>
          <a:bodyPr>
            <a:normAutofit/>
          </a:bodyPr>
          <a:lstStyle/>
          <a:p>
            <a:r>
              <a:rPr lang="pl-PL" sz="4000" dirty="0" err="1"/>
              <a:t>Fill</a:t>
            </a:r>
            <a:r>
              <a:rPr lang="pl-PL" sz="4000" dirty="0"/>
              <a:t> in </a:t>
            </a:r>
            <a:r>
              <a:rPr lang="pl-PL" sz="4000" dirty="0" err="1"/>
              <a:t>your</a:t>
            </a:r>
            <a:r>
              <a:rPr lang="pl-PL" sz="4000" dirty="0"/>
              <a:t> </a:t>
            </a:r>
            <a:r>
              <a:rPr lang="pl-PL" sz="4000" dirty="0" err="1"/>
              <a:t>application</a:t>
            </a:r>
            <a:endParaRPr lang="pl-PL" sz="4000" dirty="0"/>
          </a:p>
        </p:txBody>
      </p:sp>
      <p:sp>
        <p:nvSpPr>
          <p:cNvPr id="3" name="Symbol zastępczy zawartości 2">
            <a:extLst>
              <a:ext uri="{FF2B5EF4-FFF2-40B4-BE49-F238E27FC236}">
                <a16:creationId xmlns:a16="http://schemas.microsoft.com/office/drawing/2014/main" id="{8778DE75-DD05-1B01-443F-65964D254CE3}"/>
              </a:ext>
            </a:extLst>
          </p:cNvPr>
          <p:cNvSpPr>
            <a:spLocks noGrp="1"/>
          </p:cNvSpPr>
          <p:nvPr>
            <p:ph idx="1"/>
          </p:nvPr>
        </p:nvSpPr>
        <p:spPr>
          <a:xfrm>
            <a:off x="301925" y="2162635"/>
            <a:ext cx="11524890" cy="4503635"/>
          </a:xfrm>
        </p:spPr>
        <p:txBody>
          <a:bodyPr>
            <a:normAutofit fontScale="55000" lnSpcReduction="20000"/>
          </a:bodyPr>
          <a:lstStyle/>
          <a:p>
            <a:r>
              <a:rPr lang="en-US" dirty="0" err="1"/>
              <a:t>Opis</a:t>
            </a:r>
            <a:r>
              <a:rPr lang="en-US" dirty="0"/>
              <a:t> </a:t>
            </a:r>
            <a:r>
              <a:rPr lang="en-US" dirty="0" err="1"/>
              <a:t>skrócony</a:t>
            </a:r>
            <a:r>
              <a:rPr lang="en-US" dirty="0"/>
              <a:t> (max. 5 </a:t>
            </a:r>
            <a:r>
              <a:rPr lang="en-US" dirty="0" err="1"/>
              <a:t>stron</a:t>
            </a:r>
            <a:r>
              <a:rPr lang="en-US" dirty="0"/>
              <a:t>)</a:t>
            </a:r>
            <a:r>
              <a:rPr lang="pl-PL" dirty="0"/>
              <a:t> / </a:t>
            </a:r>
            <a:r>
              <a:rPr lang="pl-PL" dirty="0" err="1"/>
              <a:t>Short</a:t>
            </a:r>
            <a:r>
              <a:rPr lang="pl-PL" dirty="0"/>
              <a:t> </a:t>
            </a:r>
            <a:r>
              <a:rPr lang="pl-PL" dirty="0" err="1"/>
              <a:t>description</a:t>
            </a:r>
            <a:r>
              <a:rPr lang="pl-PL" dirty="0"/>
              <a:t> (5 </a:t>
            </a:r>
            <a:r>
              <a:rPr lang="pl-PL" dirty="0" err="1"/>
              <a:t>page</a:t>
            </a:r>
            <a:r>
              <a:rPr lang="pl-PL" dirty="0"/>
              <a:t> limit)</a:t>
            </a:r>
            <a:endParaRPr lang="en-US" dirty="0"/>
          </a:p>
          <a:p>
            <a:pPr lvl="1"/>
            <a:r>
              <a:rPr lang="en-US" dirty="0"/>
              <a:t>Is the key part in the first-stage substantive review</a:t>
            </a:r>
          </a:p>
          <a:p>
            <a:pPr lvl="1"/>
            <a:r>
              <a:rPr lang="en-US" dirty="0"/>
              <a:t>It should contain</a:t>
            </a:r>
          </a:p>
          <a:p>
            <a:pPr lvl="2"/>
            <a:r>
              <a:rPr lang="en-US" dirty="0"/>
              <a:t>Aim of the project (research problem, hypotheses)</a:t>
            </a:r>
          </a:p>
          <a:p>
            <a:pPr lvl="2"/>
            <a:r>
              <a:rPr lang="en-US" dirty="0"/>
              <a:t>Significance of the project (current state of knowledge, research gap, innovativeness of the project, impact on the field)</a:t>
            </a:r>
          </a:p>
          <a:p>
            <a:pPr lvl="2"/>
            <a:r>
              <a:rPr lang="en-US" dirty="0"/>
              <a:t>Research plan (plan, initial results, risk analysis)</a:t>
            </a:r>
          </a:p>
          <a:p>
            <a:pPr lvl="2"/>
            <a:r>
              <a:rPr lang="en-US" dirty="0"/>
              <a:t>Research methods (including research equipment)</a:t>
            </a:r>
          </a:p>
          <a:p>
            <a:pPr lvl="2"/>
            <a:r>
              <a:rPr lang="en-US" dirty="0"/>
              <a:t>Bibliography (appropriately prepared with complete information</a:t>
            </a:r>
            <a:r>
              <a:rPr lang="pl-PL" dirty="0"/>
              <a:t>)</a:t>
            </a:r>
            <a:endParaRPr lang="en-US" dirty="0"/>
          </a:p>
          <a:p>
            <a:r>
              <a:rPr lang="en-US" dirty="0" err="1"/>
              <a:t>Opis</a:t>
            </a:r>
            <a:r>
              <a:rPr lang="en-US" dirty="0"/>
              <a:t> </a:t>
            </a:r>
            <a:r>
              <a:rPr lang="en-US" dirty="0" err="1"/>
              <a:t>szczegółowy</a:t>
            </a:r>
            <a:r>
              <a:rPr lang="en-US" dirty="0"/>
              <a:t> (max. 15 </a:t>
            </a:r>
            <a:r>
              <a:rPr lang="en-US" dirty="0" err="1"/>
              <a:t>stron</a:t>
            </a:r>
            <a:r>
              <a:rPr lang="en-US" dirty="0"/>
              <a:t>)</a:t>
            </a:r>
            <a:r>
              <a:rPr lang="pl-PL" dirty="0"/>
              <a:t> / </a:t>
            </a:r>
            <a:r>
              <a:rPr lang="pl-PL" dirty="0" err="1"/>
              <a:t>Detailed</a:t>
            </a:r>
            <a:r>
              <a:rPr lang="pl-PL" dirty="0"/>
              <a:t> </a:t>
            </a:r>
            <a:r>
              <a:rPr lang="pl-PL" dirty="0" err="1"/>
              <a:t>Description</a:t>
            </a:r>
            <a:r>
              <a:rPr lang="pl-PL" dirty="0"/>
              <a:t> (15 </a:t>
            </a:r>
            <a:r>
              <a:rPr lang="pl-PL" dirty="0" err="1"/>
              <a:t>page</a:t>
            </a:r>
            <a:r>
              <a:rPr lang="pl-PL" dirty="0"/>
              <a:t> limit)</a:t>
            </a:r>
            <a:endParaRPr lang="en-US" dirty="0"/>
          </a:p>
          <a:p>
            <a:pPr lvl="1"/>
            <a:r>
              <a:rPr lang="en-US" dirty="0"/>
              <a:t>Reviewed in the second stage, by an expert close to your field</a:t>
            </a:r>
          </a:p>
          <a:p>
            <a:pPr lvl="1"/>
            <a:r>
              <a:rPr lang="en-US" dirty="0"/>
              <a:t>More in-depth information and nuance</a:t>
            </a:r>
          </a:p>
          <a:p>
            <a:pPr lvl="1"/>
            <a:r>
              <a:rPr lang="en-US" dirty="0"/>
              <a:t>It should contain all information mentioned in the short description, but including an explanation of suitability of each aspect of your plan, method description, and entry data</a:t>
            </a:r>
          </a:p>
          <a:p>
            <a:r>
              <a:rPr lang="en-US" dirty="0"/>
              <a:t>Kwestie </a:t>
            </a:r>
            <a:r>
              <a:rPr lang="en-US" dirty="0" err="1"/>
              <a:t>etyczne</a:t>
            </a:r>
            <a:r>
              <a:rPr lang="pl-PL" dirty="0"/>
              <a:t> (</a:t>
            </a:r>
            <a:r>
              <a:rPr lang="pl-PL" dirty="0" err="1"/>
              <a:t>Ethical</a:t>
            </a:r>
            <a:r>
              <a:rPr lang="pl-PL" dirty="0"/>
              <a:t> </a:t>
            </a:r>
            <a:r>
              <a:rPr lang="pl-PL" dirty="0" err="1"/>
              <a:t>Issues</a:t>
            </a:r>
            <a:r>
              <a:rPr lang="pl-PL" dirty="0"/>
              <a:t>)</a:t>
            </a:r>
            <a:endParaRPr lang="en-US" dirty="0"/>
          </a:p>
          <a:p>
            <a:pPr lvl="1"/>
            <a:r>
              <a:rPr lang="en-US" dirty="0"/>
              <a:t>Fill in the survey in OSF system</a:t>
            </a:r>
          </a:p>
          <a:p>
            <a:pPr lvl="1"/>
            <a:r>
              <a:rPr lang="en-US" dirty="0"/>
              <a:t>If you answer YES to any question, you need to explain what steps you are going to take to maintain a good standard of ethics</a:t>
            </a:r>
          </a:p>
          <a:p>
            <a:r>
              <a:rPr lang="en-US" dirty="0"/>
              <a:t>Plan </a:t>
            </a:r>
            <a:r>
              <a:rPr lang="en-US" dirty="0" err="1"/>
              <a:t>Zarządzania</a:t>
            </a:r>
            <a:r>
              <a:rPr lang="en-US" dirty="0"/>
              <a:t> </a:t>
            </a:r>
            <a:r>
              <a:rPr lang="en-US" dirty="0" err="1"/>
              <a:t>Danymi</a:t>
            </a:r>
            <a:r>
              <a:rPr lang="en-US" dirty="0"/>
              <a:t> (DMP)</a:t>
            </a:r>
            <a:r>
              <a:rPr lang="pl-PL" dirty="0"/>
              <a:t> / Data Management Plan</a:t>
            </a:r>
            <a:endParaRPr lang="en-US" dirty="0"/>
          </a:p>
          <a:p>
            <a:pPr lvl="1"/>
            <a:r>
              <a:rPr lang="en-US" dirty="0"/>
              <a:t>List the types of data created in the project and explain how you are going to store them securely in short and long term, as well as how you are going to make them FAIR (Findable,</a:t>
            </a:r>
            <a:r>
              <a:rPr lang="pl-PL" dirty="0"/>
              <a:t> </a:t>
            </a:r>
            <a:r>
              <a:rPr lang="en-US" dirty="0"/>
              <a:t>Accessible, Interoperable, Reusable) for anyone wishing to use them afterwards</a:t>
            </a:r>
          </a:p>
          <a:p>
            <a:pPr lvl="1"/>
            <a:r>
              <a:rPr lang="en-US" dirty="0"/>
              <a:t>If no new data is going to be created in this project, state this explicitly</a:t>
            </a:r>
            <a:endParaRPr lang="pl-PL" dirty="0"/>
          </a:p>
        </p:txBody>
      </p:sp>
    </p:spTree>
    <p:extLst>
      <p:ext uri="{BB962C8B-B14F-4D97-AF65-F5344CB8AC3E}">
        <p14:creationId xmlns:p14="http://schemas.microsoft.com/office/powerpoint/2010/main" val="2715566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2CD9D28-46C4-DB2A-7191-30E00223307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410592B-05D8-EB48-AE0B-FE96452E797D}"/>
              </a:ext>
            </a:extLst>
          </p:cNvPr>
          <p:cNvSpPr>
            <a:spLocks noGrp="1"/>
          </p:cNvSpPr>
          <p:nvPr>
            <p:ph type="title"/>
          </p:nvPr>
        </p:nvSpPr>
        <p:spPr>
          <a:xfrm>
            <a:off x="838200" y="1069258"/>
            <a:ext cx="10515600" cy="1093378"/>
          </a:xfrm>
        </p:spPr>
        <p:txBody>
          <a:bodyPr>
            <a:normAutofit/>
          </a:bodyPr>
          <a:lstStyle/>
          <a:p>
            <a:r>
              <a:rPr lang="pl-PL" sz="4000" dirty="0"/>
              <a:t>Plan </a:t>
            </a:r>
            <a:r>
              <a:rPr lang="pl-PL" sz="4000" dirty="0" err="1"/>
              <a:t>your</a:t>
            </a:r>
            <a:r>
              <a:rPr lang="pl-PL" sz="4000" dirty="0"/>
              <a:t> </a:t>
            </a:r>
            <a:r>
              <a:rPr lang="pl-PL" sz="4000" dirty="0" err="1"/>
              <a:t>budget</a:t>
            </a:r>
            <a:endParaRPr lang="pl-PL" sz="4000" dirty="0"/>
          </a:p>
        </p:txBody>
      </p:sp>
      <p:sp>
        <p:nvSpPr>
          <p:cNvPr id="3" name="Symbol zastępczy zawartości 2">
            <a:extLst>
              <a:ext uri="{FF2B5EF4-FFF2-40B4-BE49-F238E27FC236}">
                <a16:creationId xmlns:a16="http://schemas.microsoft.com/office/drawing/2014/main" id="{E05AE4FF-51B7-8762-9868-52D9C1A58329}"/>
              </a:ext>
            </a:extLst>
          </p:cNvPr>
          <p:cNvSpPr>
            <a:spLocks noGrp="1"/>
          </p:cNvSpPr>
          <p:nvPr>
            <p:ph idx="1"/>
          </p:nvPr>
        </p:nvSpPr>
        <p:spPr>
          <a:xfrm>
            <a:off x="301925" y="2162635"/>
            <a:ext cx="11524890" cy="4503635"/>
          </a:xfrm>
        </p:spPr>
        <p:txBody>
          <a:bodyPr>
            <a:normAutofit/>
          </a:bodyPr>
          <a:lstStyle/>
          <a:p>
            <a:r>
              <a:rPr lang="pl-PL" dirty="0"/>
              <a:t>Be </a:t>
            </a:r>
            <a:r>
              <a:rPr lang="pl-PL" dirty="0" err="1"/>
              <a:t>careful</a:t>
            </a:r>
            <a:r>
              <a:rPr lang="pl-PL" dirty="0"/>
              <a:t> </a:t>
            </a:r>
            <a:r>
              <a:rPr lang="pl-PL" dirty="0" err="1"/>
              <a:t>when</a:t>
            </a:r>
            <a:r>
              <a:rPr lang="pl-PL" dirty="0"/>
              <a:t> </a:t>
            </a:r>
            <a:r>
              <a:rPr lang="pl-PL" dirty="0" err="1"/>
              <a:t>filling</a:t>
            </a:r>
            <a:r>
              <a:rPr lang="pl-PL" dirty="0"/>
              <a:t> in </a:t>
            </a:r>
            <a:r>
              <a:rPr lang="pl-PL" dirty="0" err="1"/>
              <a:t>these</a:t>
            </a:r>
            <a:r>
              <a:rPr lang="pl-PL" dirty="0"/>
              <a:t> </a:t>
            </a:r>
            <a:r>
              <a:rPr lang="pl-PL" dirty="0" err="1"/>
              <a:t>categories</a:t>
            </a:r>
            <a:endParaRPr lang="pl-PL" dirty="0"/>
          </a:p>
          <a:p>
            <a:r>
              <a:rPr lang="pl-PL" dirty="0"/>
              <a:t>PRELUDIUM </a:t>
            </a:r>
            <a:r>
              <a:rPr lang="pl-PL" dirty="0" err="1"/>
              <a:t>has</a:t>
            </a:r>
            <a:r>
              <a:rPr lang="pl-PL" dirty="0"/>
              <a:t> a </a:t>
            </a:r>
            <a:r>
              <a:rPr lang="pl-PL" dirty="0" err="1"/>
              <a:t>budget</a:t>
            </a:r>
            <a:r>
              <a:rPr lang="pl-PL" dirty="0"/>
              <a:t> </a:t>
            </a:r>
            <a:r>
              <a:rPr lang="pl-PL" dirty="0" err="1"/>
              <a:t>available</a:t>
            </a:r>
            <a:r>
              <a:rPr lang="pl-PL" dirty="0"/>
              <a:t> for </a:t>
            </a:r>
            <a:r>
              <a:rPr lang="pl-PL" dirty="0" err="1"/>
              <a:t>your</a:t>
            </a:r>
            <a:r>
              <a:rPr lang="pl-PL" dirty="0"/>
              <a:t> </a:t>
            </a:r>
            <a:r>
              <a:rPr lang="pl-PL" dirty="0" err="1"/>
              <a:t>pay</a:t>
            </a:r>
            <a:r>
              <a:rPr lang="pl-PL" dirty="0"/>
              <a:t>, with a set </a:t>
            </a:r>
            <a:r>
              <a:rPr lang="pl-PL" dirty="0" err="1"/>
              <a:t>monthly</a:t>
            </a:r>
            <a:r>
              <a:rPr lang="pl-PL" dirty="0"/>
              <a:t> </a:t>
            </a:r>
            <a:r>
              <a:rPr lang="pl-PL" dirty="0" err="1"/>
              <a:t>amount</a:t>
            </a:r>
            <a:endParaRPr lang="pl-PL" dirty="0"/>
          </a:p>
          <a:p>
            <a:r>
              <a:rPr lang="pl-PL" dirty="0" err="1"/>
              <a:t>Please</a:t>
            </a:r>
            <a:r>
              <a:rPr lang="pl-PL" dirty="0"/>
              <a:t> </a:t>
            </a:r>
            <a:r>
              <a:rPr lang="pl-PL" dirty="0" err="1"/>
              <a:t>follow</a:t>
            </a:r>
            <a:r>
              <a:rPr lang="pl-PL" dirty="0"/>
              <a:t> the NCN </a:t>
            </a:r>
            <a:r>
              <a:rPr lang="pl-PL" dirty="0" err="1"/>
              <a:t>guidelines</a:t>
            </a:r>
            <a:r>
              <a:rPr lang="pl-PL" dirty="0"/>
              <a:t> on </a:t>
            </a:r>
            <a:r>
              <a:rPr lang="pl-PL" dirty="0" err="1"/>
              <a:t>their</a:t>
            </a:r>
            <a:r>
              <a:rPr lang="pl-PL" dirty="0"/>
              <a:t> </a:t>
            </a:r>
            <a:r>
              <a:rPr lang="pl-PL" dirty="0" err="1"/>
              <a:t>website</a:t>
            </a:r>
            <a:r>
              <a:rPr lang="pl-PL" dirty="0"/>
              <a:t> to </a:t>
            </a:r>
            <a:r>
              <a:rPr lang="pl-PL" dirty="0" err="1"/>
              <a:t>make</a:t>
            </a:r>
            <a:r>
              <a:rPr lang="pl-PL" dirty="0"/>
              <a:t> </a:t>
            </a:r>
            <a:r>
              <a:rPr lang="pl-PL" dirty="0" err="1"/>
              <a:t>sure</a:t>
            </a:r>
            <a:r>
              <a:rPr lang="pl-PL" dirty="0"/>
              <a:t> </a:t>
            </a:r>
            <a:r>
              <a:rPr lang="pl-PL" dirty="0" err="1"/>
              <a:t>you</a:t>
            </a:r>
            <a:r>
              <a:rPr lang="pl-PL" dirty="0"/>
              <a:t> </a:t>
            </a:r>
            <a:r>
              <a:rPr lang="pl-PL" dirty="0" err="1"/>
              <a:t>are</a:t>
            </a:r>
            <a:r>
              <a:rPr lang="pl-PL" dirty="0"/>
              <a:t> </a:t>
            </a:r>
            <a:r>
              <a:rPr lang="pl-PL" dirty="0" err="1"/>
              <a:t>putting</a:t>
            </a:r>
            <a:r>
              <a:rPr lang="pl-PL" dirty="0"/>
              <a:t> in the </a:t>
            </a:r>
            <a:r>
              <a:rPr lang="pl-PL" dirty="0" err="1"/>
              <a:t>correct</a:t>
            </a:r>
            <a:r>
              <a:rPr lang="pl-PL" dirty="0"/>
              <a:t> </a:t>
            </a:r>
            <a:r>
              <a:rPr lang="pl-PL" dirty="0" err="1"/>
              <a:t>values</a:t>
            </a:r>
            <a:r>
              <a:rPr lang="pl-PL" dirty="0"/>
              <a:t> / </a:t>
            </a:r>
            <a:r>
              <a:rPr lang="pl-PL" dirty="0" err="1"/>
              <a:t>assign</a:t>
            </a:r>
            <a:r>
              <a:rPr lang="pl-PL" dirty="0"/>
              <a:t> </a:t>
            </a:r>
            <a:r>
              <a:rPr lang="pl-PL" dirty="0" err="1"/>
              <a:t>correct</a:t>
            </a:r>
            <a:r>
              <a:rPr lang="pl-PL" dirty="0"/>
              <a:t> </a:t>
            </a:r>
            <a:r>
              <a:rPr lang="pl-PL" dirty="0" err="1"/>
              <a:t>categories</a:t>
            </a:r>
            <a:r>
              <a:rPr lang="pl-PL" dirty="0"/>
              <a:t> to </a:t>
            </a:r>
            <a:r>
              <a:rPr lang="pl-PL" dirty="0" err="1"/>
              <a:t>your</a:t>
            </a:r>
            <a:r>
              <a:rPr lang="pl-PL" dirty="0"/>
              <a:t> </a:t>
            </a:r>
            <a:r>
              <a:rPr lang="pl-PL" dirty="0" err="1"/>
              <a:t>expenses</a:t>
            </a:r>
            <a:endParaRPr lang="pl-PL" dirty="0"/>
          </a:p>
          <a:p>
            <a:r>
              <a:rPr lang="en-US" dirty="0"/>
              <a:t>you can estimate the travel costs based on the governmental tables for</a:t>
            </a:r>
            <a:r>
              <a:rPr lang="pl-PL" dirty="0"/>
              <a:t> </a:t>
            </a:r>
            <a:r>
              <a:rPr lang="en-US" dirty="0"/>
              <a:t>work travel</a:t>
            </a:r>
            <a:r>
              <a:rPr lang="pl-PL" dirty="0"/>
              <a:t> via </a:t>
            </a:r>
            <a:r>
              <a:rPr lang="pl-PL" dirty="0" err="1"/>
              <a:t>government</a:t>
            </a:r>
            <a:r>
              <a:rPr lang="pl-PL" dirty="0"/>
              <a:t> </a:t>
            </a:r>
            <a:r>
              <a:rPr lang="pl-PL" dirty="0" err="1"/>
              <a:t>guidelines</a:t>
            </a:r>
            <a:r>
              <a:rPr lang="en-US" dirty="0"/>
              <a:t> </a:t>
            </a:r>
            <a:r>
              <a:rPr lang="en-US" dirty="0" err="1">
                <a:hlinkClick r:id="rId3"/>
              </a:rPr>
              <a:t>Dz.U</a:t>
            </a:r>
            <a:r>
              <a:rPr lang="en-US" dirty="0">
                <a:hlinkClick r:id="rId3"/>
              </a:rPr>
              <a:t>. 2023 </a:t>
            </a:r>
            <a:r>
              <a:rPr lang="en-US" dirty="0" err="1">
                <a:hlinkClick r:id="rId3"/>
              </a:rPr>
              <a:t>poz</a:t>
            </a:r>
            <a:r>
              <a:rPr lang="en-US" dirty="0">
                <a:hlinkClick r:id="rId3"/>
              </a:rPr>
              <a:t>. 2190</a:t>
            </a:r>
            <a:r>
              <a:rPr lang="pl-PL" dirty="0">
                <a:hlinkClick r:id="rId3"/>
              </a:rPr>
              <a:t> </a:t>
            </a:r>
            <a:endParaRPr lang="pl-PL" dirty="0"/>
          </a:p>
          <a:p>
            <a:r>
              <a:rPr lang="pl-PL" dirty="0" err="1"/>
              <a:t>Indirect</a:t>
            </a:r>
            <a:r>
              <a:rPr lang="pl-PL" dirty="0"/>
              <a:t> </a:t>
            </a:r>
            <a:r>
              <a:rPr lang="pl-PL" dirty="0" err="1"/>
              <a:t>costs</a:t>
            </a:r>
            <a:r>
              <a:rPr lang="pl-PL" dirty="0"/>
              <a:t> </a:t>
            </a:r>
            <a:r>
              <a:rPr lang="pl-PL" dirty="0" err="1"/>
              <a:t>should</a:t>
            </a:r>
            <a:r>
              <a:rPr lang="pl-PL" dirty="0"/>
              <a:t> be set to 20% and OA </a:t>
            </a:r>
            <a:r>
              <a:rPr lang="pl-PL" dirty="0" err="1"/>
              <a:t>indirect</a:t>
            </a:r>
            <a:r>
              <a:rPr lang="pl-PL" dirty="0"/>
              <a:t> </a:t>
            </a:r>
            <a:r>
              <a:rPr lang="pl-PL" dirty="0" err="1"/>
              <a:t>costs</a:t>
            </a:r>
            <a:r>
              <a:rPr lang="pl-PL" dirty="0"/>
              <a:t> to 2% (maximum)</a:t>
            </a:r>
          </a:p>
        </p:txBody>
      </p:sp>
      <p:pic>
        <p:nvPicPr>
          <p:cNvPr id="5" name="Obraz 4">
            <a:extLst>
              <a:ext uri="{FF2B5EF4-FFF2-40B4-BE49-F238E27FC236}">
                <a16:creationId xmlns:a16="http://schemas.microsoft.com/office/drawing/2014/main" id="{ADDAB2C8-6444-82AA-B293-A81D657CFBAF}"/>
              </a:ext>
            </a:extLst>
          </p:cNvPr>
          <p:cNvPicPr>
            <a:picLocks noChangeAspect="1"/>
          </p:cNvPicPr>
          <p:nvPr/>
        </p:nvPicPr>
        <p:blipFill>
          <a:blip r:embed="rId4"/>
          <a:stretch>
            <a:fillRect/>
          </a:stretch>
        </p:blipFill>
        <p:spPr>
          <a:xfrm>
            <a:off x="9843363" y="191730"/>
            <a:ext cx="1971950" cy="1991003"/>
          </a:xfrm>
          <a:prstGeom prst="rect">
            <a:avLst/>
          </a:prstGeom>
        </p:spPr>
      </p:pic>
    </p:spTree>
    <p:extLst>
      <p:ext uri="{BB962C8B-B14F-4D97-AF65-F5344CB8AC3E}">
        <p14:creationId xmlns:p14="http://schemas.microsoft.com/office/powerpoint/2010/main" val="3746854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6395D69-D25B-49ED-B91B-58F6EE56618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CFFD9DD-B010-ADB3-81A0-876C426FEFF3}"/>
              </a:ext>
            </a:extLst>
          </p:cNvPr>
          <p:cNvSpPr>
            <a:spLocks noGrp="1"/>
          </p:cNvSpPr>
          <p:nvPr>
            <p:ph type="title"/>
          </p:nvPr>
        </p:nvSpPr>
        <p:spPr>
          <a:xfrm>
            <a:off x="838200" y="1069258"/>
            <a:ext cx="10515600" cy="1093378"/>
          </a:xfrm>
        </p:spPr>
        <p:txBody>
          <a:bodyPr>
            <a:normAutofit/>
          </a:bodyPr>
          <a:lstStyle/>
          <a:p>
            <a:r>
              <a:rPr lang="en-US" sz="4000" dirty="0"/>
              <a:t>An example of travel cost calculation</a:t>
            </a:r>
            <a:endParaRPr lang="pl-PL" sz="4000" dirty="0"/>
          </a:p>
        </p:txBody>
      </p:sp>
      <p:sp>
        <p:nvSpPr>
          <p:cNvPr id="3" name="Symbol zastępczy zawartości 2">
            <a:extLst>
              <a:ext uri="{FF2B5EF4-FFF2-40B4-BE49-F238E27FC236}">
                <a16:creationId xmlns:a16="http://schemas.microsoft.com/office/drawing/2014/main" id="{A4297A40-E415-67E4-702B-5287917A20F0}"/>
              </a:ext>
            </a:extLst>
          </p:cNvPr>
          <p:cNvSpPr>
            <a:spLocks noGrp="1"/>
          </p:cNvSpPr>
          <p:nvPr>
            <p:ph idx="1"/>
          </p:nvPr>
        </p:nvSpPr>
        <p:spPr>
          <a:xfrm>
            <a:off x="301925" y="2162635"/>
            <a:ext cx="11524890" cy="4503635"/>
          </a:xfrm>
        </p:spPr>
        <p:txBody>
          <a:bodyPr>
            <a:normAutofit fontScale="62500" lnSpcReduction="20000"/>
          </a:bodyPr>
          <a:lstStyle/>
          <a:p>
            <a:pPr marL="0" indent="0">
              <a:buNone/>
            </a:pPr>
            <a:r>
              <a:rPr lang="en-US" dirty="0"/>
              <a:t>Each year we plan to present our results on the xxx conference and/or other scientific meetings. XXX persons from our team will</a:t>
            </a:r>
            <a:r>
              <a:rPr lang="pl-PL" dirty="0"/>
              <a:t> </a:t>
            </a:r>
            <a:r>
              <a:rPr lang="en-US" dirty="0"/>
              <a:t>participate in conferences, meetings or workshops.</a:t>
            </a:r>
          </a:p>
          <a:p>
            <a:pPr marL="0" indent="0">
              <a:buNone/>
            </a:pPr>
            <a:r>
              <a:rPr lang="en-US" dirty="0"/>
              <a:t>Estimated costs per person:</a:t>
            </a:r>
          </a:p>
          <a:p>
            <a:r>
              <a:rPr lang="en-US" dirty="0"/>
              <a:t>POLAND</a:t>
            </a:r>
          </a:p>
          <a:p>
            <a:pPr lvl="1"/>
            <a:r>
              <a:rPr lang="en-US" dirty="0"/>
              <a:t>Fee: 1200 PLN + subsistence: 45 PLN x 5 days = 225 PLN + Accommodation: 300 PLN x 4 nights = 1 200 PLN + Travel: 250 PLN »</a:t>
            </a:r>
          </a:p>
          <a:p>
            <a:pPr lvl="1"/>
            <a:r>
              <a:rPr lang="en-US" dirty="0"/>
              <a:t>Total cost: 2 875 PLN</a:t>
            </a:r>
          </a:p>
          <a:p>
            <a:r>
              <a:rPr lang="en-US" dirty="0"/>
              <a:t>EUROPE</a:t>
            </a:r>
          </a:p>
          <a:p>
            <a:pPr lvl="1"/>
            <a:r>
              <a:rPr lang="en-US" dirty="0"/>
              <a:t>Fee: € 600 + subsistence € 57 x 5 days = € 285 + Accommodation: € 200 x 4 nights = € 800 + Travel: average € 500 » Total: € 2185</a:t>
            </a:r>
          </a:p>
          <a:p>
            <a:pPr lvl="1"/>
            <a:r>
              <a:rPr lang="en-US" dirty="0"/>
              <a:t>EUR x 4.72 = 10 313,2 PLN (rounded to 10 310 PLN)</a:t>
            </a:r>
          </a:p>
          <a:p>
            <a:r>
              <a:rPr lang="en-US" dirty="0"/>
              <a:t>USA/ASIA</a:t>
            </a:r>
          </a:p>
          <a:p>
            <a:pPr lvl="1"/>
            <a:r>
              <a:rPr lang="en-US" dirty="0"/>
              <a:t>Fee: $ 800 + subsistence: $ 59 x 7 days = $ 413 + Accommodation: $ 200 x 6 nights = $ 1 200 + Travel: $ 1 000 » Total: $ 3 413 x</a:t>
            </a:r>
          </a:p>
          <a:p>
            <a:pPr lvl="1"/>
            <a:r>
              <a:rPr lang="en-US" dirty="0"/>
              <a:t>4.75 = 16 211,75 PLN (rounded to 16 210 PLN)</a:t>
            </a:r>
          </a:p>
          <a:p>
            <a:endParaRPr lang="pl-PL" dirty="0"/>
          </a:p>
          <a:p>
            <a:pPr marL="0" indent="0">
              <a:buNone/>
            </a:pPr>
            <a:r>
              <a:rPr lang="en-US" dirty="0"/>
              <a:t>Altogether xxx conferences in Poland [xxx PLN], Europe [xxx PLN] and xxx conferences outside Europe [</a:t>
            </a:r>
            <a:r>
              <a:rPr lang="en-US" dirty="0" err="1"/>
              <a:t>xxxx</a:t>
            </a:r>
            <a:r>
              <a:rPr lang="en-US" dirty="0"/>
              <a:t> PLN] are planned. Total</a:t>
            </a:r>
            <a:r>
              <a:rPr lang="pl-PL" dirty="0"/>
              <a:t> </a:t>
            </a:r>
            <a:r>
              <a:rPr lang="en-US" dirty="0"/>
              <a:t>estimated costs xxx PLN. The costs have been estimated according to the NBP average exchange rate of xx, </a:t>
            </a:r>
            <a:r>
              <a:rPr lang="en-US" dirty="0" err="1"/>
              <a:t>xxxx</a:t>
            </a:r>
            <a:r>
              <a:rPr lang="en-US" dirty="0"/>
              <a:t> (1 EUR = 4.72 PLN;</a:t>
            </a:r>
            <a:r>
              <a:rPr lang="pl-PL" dirty="0"/>
              <a:t> </a:t>
            </a:r>
            <a:r>
              <a:rPr lang="en-US" dirty="0"/>
              <a:t>1 USD = 4,75 PLN), previous experience, available information on travel costs, and on the basis of the Regulation of The Minister of</a:t>
            </a:r>
            <a:r>
              <a:rPr lang="pl-PL" dirty="0"/>
              <a:t> </a:t>
            </a:r>
            <a:r>
              <a:rPr lang="en-US" dirty="0" err="1"/>
              <a:t>Labour</a:t>
            </a:r>
            <a:r>
              <a:rPr lang="en-US" dirty="0"/>
              <a:t> and Social Policy on business travels.</a:t>
            </a:r>
            <a:endParaRPr lang="pl-PL" dirty="0"/>
          </a:p>
          <a:p>
            <a:endParaRPr lang="pl-PL" sz="2400" dirty="0"/>
          </a:p>
        </p:txBody>
      </p:sp>
    </p:spTree>
    <p:extLst>
      <p:ext uri="{BB962C8B-B14F-4D97-AF65-F5344CB8AC3E}">
        <p14:creationId xmlns:p14="http://schemas.microsoft.com/office/powerpoint/2010/main" val="820786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E32F647-A0ED-9CC2-38D7-2210CA28D8E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3E47044-51FF-7228-CD00-3A16DF5C0F5E}"/>
              </a:ext>
            </a:extLst>
          </p:cNvPr>
          <p:cNvSpPr>
            <a:spLocks noGrp="1"/>
          </p:cNvSpPr>
          <p:nvPr>
            <p:ph type="title"/>
          </p:nvPr>
        </p:nvSpPr>
        <p:spPr>
          <a:xfrm>
            <a:off x="838200" y="1069258"/>
            <a:ext cx="10515600" cy="1093378"/>
          </a:xfrm>
        </p:spPr>
        <p:txBody>
          <a:bodyPr>
            <a:normAutofit/>
          </a:bodyPr>
          <a:lstStyle/>
          <a:p>
            <a:r>
              <a:rPr lang="pl-PL" sz="4000" dirty="0" err="1"/>
              <a:t>Finishing</a:t>
            </a:r>
            <a:r>
              <a:rPr lang="pl-PL" sz="4000" dirty="0"/>
              <a:t> </a:t>
            </a:r>
            <a:r>
              <a:rPr lang="pl-PL" sz="4000" dirty="0" err="1"/>
              <a:t>your</a:t>
            </a:r>
            <a:r>
              <a:rPr lang="pl-PL" sz="4000" dirty="0"/>
              <a:t> </a:t>
            </a:r>
            <a:r>
              <a:rPr lang="pl-PL" sz="4000" dirty="0" err="1"/>
              <a:t>application</a:t>
            </a:r>
            <a:endParaRPr lang="pl-PL" sz="4000" dirty="0"/>
          </a:p>
        </p:txBody>
      </p:sp>
      <p:sp>
        <p:nvSpPr>
          <p:cNvPr id="3" name="Symbol zastępczy zawartości 2">
            <a:extLst>
              <a:ext uri="{FF2B5EF4-FFF2-40B4-BE49-F238E27FC236}">
                <a16:creationId xmlns:a16="http://schemas.microsoft.com/office/drawing/2014/main" id="{E89D47FA-F479-1E5A-F06C-F2CEAE6E5DFA}"/>
              </a:ext>
            </a:extLst>
          </p:cNvPr>
          <p:cNvSpPr>
            <a:spLocks noGrp="1"/>
          </p:cNvSpPr>
          <p:nvPr>
            <p:ph idx="1"/>
          </p:nvPr>
        </p:nvSpPr>
        <p:spPr>
          <a:xfrm>
            <a:off x="838200" y="2162636"/>
            <a:ext cx="10515600" cy="4503635"/>
          </a:xfrm>
        </p:spPr>
        <p:txBody>
          <a:bodyPr>
            <a:normAutofit/>
          </a:bodyPr>
          <a:lstStyle/>
          <a:p>
            <a:r>
              <a:rPr lang="en-US" sz="2400" dirty="0"/>
              <a:t>Validate the completeness of the application in OSF</a:t>
            </a:r>
          </a:p>
          <a:p>
            <a:pPr lvl="1"/>
            <a:r>
              <a:rPr lang="en-US" sz="2000" dirty="0"/>
              <a:t>Use the Validate option to see if you missed any section</a:t>
            </a:r>
          </a:p>
          <a:p>
            <a:pPr lvl="1"/>
            <a:r>
              <a:rPr lang="en-US" sz="2000" dirty="0"/>
              <a:t>Check, whether you uploaded all attachments (popular science description,</a:t>
            </a:r>
            <a:r>
              <a:rPr lang="pl-PL" sz="2000" dirty="0"/>
              <a:t> </a:t>
            </a:r>
            <a:r>
              <a:rPr lang="en-US" sz="2000" dirty="0"/>
              <a:t>publication list, short summary, detailed description, etc.</a:t>
            </a:r>
            <a:r>
              <a:rPr lang="pl-PL" sz="2000" dirty="0"/>
              <a:t>)</a:t>
            </a:r>
            <a:endParaRPr lang="en-US" sz="2000" dirty="0"/>
          </a:p>
          <a:p>
            <a:r>
              <a:rPr lang="en-US" sz="2400" dirty="0"/>
              <a:t>Get an approval letter signed (via PUEB internal procedure)</a:t>
            </a:r>
          </a:p>
          <a:p>
            <a:pPr lvl="1"/>
            <a:r>
              <a:rPr lang="en-US" sz="2000" dirty="0"/>
              <a:t>Once the application is complete</a:t>
            </a:r>
            <a:r>
              <a:rPr lang="pl-PL" sz="2000" dirty="0"/>
              <a:t> </a:t>
            </a:r>
            <a:r>
              <a:rPr lang="pl-PL" sz="2000" dirty="0" err="1"/>
              <a:t>send</a:t>
            </a:r>
            <a:r>
              <a:rPr lang="pl-PL" sz="2000" dirty="0"/>
              <a:t> the </a:t>
            </a:r>
            <a:r>
              <a:rPr lang="pl-PL" sz="2000" dirty="0" err="1"/>
              <a:t>generated</a:t>
            </a:r>
            <a:r>
              <a:rPr lang="pl-PL" sz="2000" dirty="0"/>
              <a:t> </a:t>
            </a:r>
            <a:r>
              <a:rPr lang="pl-PL" sz="2000" dirty="0" err="1"/>
              <a:t>declaration</a:t>
            </a:r>
            <a:r>
              <a:rPr lang="pl-PL" sz="2000" dirty="0"/>
              <a:t> to the Project Office via email, to be </a:t>
            </a:r>
            <a:r>
              <a:rPr lang="pl-PL" sz="2000" dirty="0" err="1"/>
              <a:t>given</a:t>
            </a:r>
            <a:r>
              <a:rPr lang="pl-PL" sz="2000" dirty="0"/>
              <a:t> for Vice-</a:t>
            </a:r>
            <a:r>
              <a:rPr lang="pl-PL" sz="2000" dirty="0" err="1"/>
              <a:t>Rector’s</a:t>
            </a:r>
            <a:r>
              <a:rPr lang="pl-PL" sz="2000" dirty="0"/>
              <a:t> </a:t>
            </a:r>
            <a:r>
              <a:rPr lang="pl-PL" sz="2000" dirty="0" err="1"/>
              <a:t>signature</a:t>
            </a:r>
            <a:endParaRPr lang="pl-PL" sz="2000" dirty="0"/>
          </a:p>
          <a:p>
            <a:pPr lvl="1"/>
            <a:r>
              <a:rPr lang="pl-PL" sz="2000" dirty="0" err="1"/>
              <a:t>After</a:t>
            </a:r>
            <a:r>
              <a:rPr lang="pl-PL" sz="2000" dirty="0"/>
              <a:t> </a:t>
            </a:r>
            <a:r>
              <a:rPr lang="pl-PL" sz="2000" dirty="0" err="1"/>
              <a:t>locking</a:t>
            </a:r>
            <a:r>
              <a:rPr lang="pl-PL" sz="2000" dirty="0"/>
              <a:t>-in the </a:t>
            </a:r>
            <a:r>
              <a:rPr lang="pl-PL" sz="2000" dirty="0" err="1"/>
              <a:t>application</a:t>
            </a:r>
            <a:r>
              <a:rPr lang="pl-PL" sz="2000" dirty="0"/>
              <a:t> to </a:t>
            </a:r>
            <a:r>
              <a:rPr lang="pl-PL" sz="2000" dirty="0" err="1"/>
              <a:t>generate</a:t>
            </a:r>
            <a:r>
              <a:rPr lang="pl-PL" sz="2000" dirty="0"/>
              <a:t> the </a:t>
            </a:r>
            <a:r>
              <a:rPr lang="pl-PL" sz="2000" dirty="0" err="1"/>
              <a:t>declaration</a:t>
            </a:r>
            <a:r>
              <a:rPr lang="pl-PL" sz="2000" dirty="0"/>
              <a:t>, YOU CANNOT EDIT </a:t>
            </a:r>
            <a:r>
              <a:rPr lang="pl-PL" sz="2000" dirty="0" err="1"/>
              <a:t>your</a:t>
            </a:r>
            <a:r>
              <a:rPr lang="pl-PL" sz="2000" dirty="0"/>
              <a:t> </a:t>
            </a:r>
            <a:r>
              <a:rPr lang="pl-PL" sz="2000" dirty="0" err="1"/>
              <a:t>application</a:t>
            </a:r>
            <a:r>
              <a:rPr lang="pl-PL" sz="2000" dirty="0"/>
              <a:t> </a:t>
            </a:r>
            <a:r>
              <a:rPr lang="pl-PL" sz="2000" dirty="0" err="1"/>
              <a:t>anymore</a:t>
            </a:r>
            <a:r>
              <a:rPr lang="pl-PL" sz="2000" dirty="0"/>
              <a:t>. </a:t>
            </a:r>
            <a:r>
              <a:rPr lang="pl-PL" sz="2000" dirty="0" err="1"/>
              <a:t>You</a:t>
            </a:r>
            <a:r>
              <a:rPr lang="pl-PL" sz="2000" dirty="0"/>
              <a:t> </a:t>
            </a:r>
            <a:r>
              <a:rPr lang="pl-PL" sz="2000" dirty="0" err="1"/>
              <a:t>can</a:t>
            </a:r>
            <a:r>
              <a:rPr lang="pl-PL" sz="2000" dirty="0"/>
              <a:t> </a:t>
            </a:r>
            <a:r>
              <a:rPr lang="pl-PL" sz="2000" dirty="0" err="1"/>
              <a:t>reverse</a:t>
            </a:r>
            <a:r>
              <a:rPr lang="pl-PL" sz="2000" dirty="0"/>
              <a:t> </a:t>
            </a:r>
            <a:r>
              <a:rPr lang="pl-PL" sz="2000" dirty="0" err="1"/>
              <a:t>it</a:t>
            </a:r>
            <a:r>
              <a:rPr lang="pl-PL" sz="2000" dirty="0"/>
              <a:t>, but the </a:t>
            </a:r>
            <a:r>
              <a:rPr lang="pl-PL" sz="2000" dirty="0" err="1"/>
              <a:t>declaration</a:t>
            </a:r>
            <a:r>
              <a:rPr lang="pl-PL" sz="2000" dirty="0"/>
              <a:t> </a:t>
            </a:r>
            <a:r>
              <a:rPr lang="pl-PL" sz="2000" dirty="0" err="1"/>
              <a:t>created</a:t>
            </a:r>
            <a:r>
              <a:rPr lang="pl-PL" sz="2000" dirty="0"/>
              <a:t> by the system </a:t>
            </a:r>
            <a:r>
              <a:rPr lang="pl-PL" sz="2000" dirty="0" err="1"/>
              <a:t>will</a:t>
            </a:r>
            <a:r>
              <a:rPr lang="pl-PL" sz="2000" dirty="0"/>
              <a:t> </a:t>
            </a:r>
            <a:r>
              <a:rPr lang="pl-PL" sz="2000" dirty="0" err="1"/>
              <a:t>become</a:t>
            </a:r>
            <a:r>
              <a:rPr lang="pl-PL" sz="2000" dirty="0"/>
              <a:t> </a:t>
            </a:r>
            <a:r>
              <a:rPr lang="pl-PL" sz="2000" dirty="0" err="1"/>
              <a:t>invalid</a:t>
            </a:r>
            <a:r>
              <a:rPr lang="pl-PL" sz="2000" dirty="0"/>
              <a:t>. </a:t>
            </a:r>
            <a:r>
              <a:rPr lang="pl-PL" sz="2000" dirty="0" err="1"/>
              <a:t>If</a:t>
            </a:r>
            <a:r>
              <a:rPr lang="pl-PL" sz="2000" dirty="0"/>
              <a:t> </a:t>
            </a:r>
            <a:r>
              <a:rPr lang="pl-PL" sz="2000" dirty="0" err="1"/>
              <a:t>you</a:t>
            </a:r>
            <a:r>
              <a:rPr lang="pl-PL" sz="2000" dirty="0"/>
              <a:t> </a:t>
            </a:r>
            <a:r>
              <a:rPr lang="pl-PL" sz="2000" dirty="0" err="1"/>
              <a:t>unlock</a:t>
            </a:r>
            <a:r>
              <a:rPr lang="pl-PL" sz="2000" dirty="0"/>
              <a:t>, </a:t>
            </a:r>
            <a:r>
              <a:rPr lang="pl-PL" sz="2000" dirty="0" err="1"/>
              <a:t>edit</a:t>
            </a:r>
            <a:r>
              <a:rPr lang="pl-PL" sz="2000" dirty="0"/>
              <a:t>, and </a:t>
            </a:r>
            <a:r>
              <a:rPr lang="pl-PL" sz="2000" dirty="0" err="1"/>
              <a:t>then</a:t>
            </a:r>
            <a:r>
              <a:rPr lang="pl-PL" sz="2000" dirty="0"/>
              <a:t> re-lock the </a:t>
            </a:r>
            <a:r>
              <a:rPr lang="pl-PL" sz="2000" dirty="0" err="1"/>
              <a:t>application</a:t>
            </a:r>
            <a:r>
              <a:rPr lang="pl-PL" sz="2000" dirty="0"/>
              <a:t>, </a:t>
            </a:r>
            <a:r>
              <a:rPr lang="pl-PL" sz="2000" dirty="0" err="1"/>
              <a:t>you</a:t>
            </a:r>
            <a:r>
              <a:rPr lang="pl-PL" sz="2000" dirty="0"/>
              <a:t> </a:t>
            </a:r>
            <a:r>
              <a:rPr lang="pl-PL" sz="2000" dirty="0" err="1"/>
              <a:t>need</a:t>
            </a:r>
            <a:r>
              <a:rPr lang="pl-PL" sz="2000" dirty="0"/>
              <a:t> to </a:t>
            </a:r>
            <a:r>
              <a:rPr lang="pl-PL" sz="2000" dirty="0" err="1"/>
              <a:t>download</a:t>
            </a:r>
            <a:r>
              <a:rPr lang="pl-PL" sz="2000" dirty="0"/>
              <a:t> and </a:t>
            </a:r>
            <a:r>
              <a:rPr lang="pl-PL" sz="2000" dirty="0" err="1"/>
              <a:t>request</a:t>
            </a:r>
            <a:r>
              <a:rPr lang="pl-PL" sz="2000" dirty="0"/>
              <a:t> a </a:t>
            </a:r>
            <a:r>
              <a:rPr lang="pl-PL" sz="2000" dirty="0" err="1"/>
              <a:t>signature</a:t>
            </a:r>
            <a:r>
              <a:rPr lang="pl-PL" sz="2000" dirty="0"/>
              <a:t> for the </a:t>
            </a:r>
            <a:r>
              <a:rPr lang="pl-PL" sz="2000" dirty="0" err="1"/>
              <a:t>new</a:t>
            </a:r>
            <a:r>
              <a:rPr lang="pl-PL" sz="2000" dirty="0"/>
              <a:t> </a:t>
            </a:r>
            <a:r>
              <a:rPr lang="pl-PL" sz="2000" dirty="0" err="1"/>
              <a:t>declaration</a:t>
            </a:r>
            <a:r>
              <a:rPr lang="pl-PL" sz="2000" dirty="0"/>
              <a:t>. </a:t>
            </a:r>
            <a:r>
              <a:rPr lang="pl-PL" sz="2000" dirty="0" err="1"/>
              <a:t>Otherwise</a:t>
            </a:r>
            <a:r>
              <a:rPr lang="pl-PL" sz="2000" dirty="0"/>
              <a:t>, the </a:t>
            </a:r>
            <a:r>
              <a:rPr lang="pl-PL" sz="2000" dirty="0" err="1"/>
              <a:t>application</a:t>
            </a:r>
            <a:r>
              <a:rPr lang="pl-PL" sz="2000" dirty="0"/>
              <a:t> </a:t>
            </a:r>
            <a:r>
              <a:rPr lang="pl-PL" sz="2000" dirty="0" err="1"/>
              <a:t>will</a:t>
            </a:r>
            <a:r>
              <a:rPr lang="pl-PL" sz="2000" dirty="0"/>
              <a:t> be </a:t>
            </a:r>
            <a:r>
              <a:rPr lang="pl-PL" sz="2000" dirty="0" err="1"/>
              <a:t>rejected</a:t>
            </a:r>
            <a:r>
              <a:rPr lang="pl-PL" sz="2000" dirty="0"/>
              <a:t>!</a:t>
            </a:r>
            <a:endParaRPr lang="en-US" sz="2000" dirty="0"/>
          </a:p>
          <a:p>
            <a:r>
              <a:rPr lang="en-US" sz="2400" dirty="0"/>
              <a:t>Upon formal approval of the University, the application can be submitted to</a:t>
            </a:r>
            <a:r>
              <a:rPr lang="pl-PL" sz="2400" dirty="0"/>
              <a:t> </a:t>
            </a:r>
            <a:r>
              <a:rPr lang="en-US" sz="2400" dirty="0"/>
              <a:t>National Science Centre in the OSF system</a:t>
            </a:r>
            <a:endParaRPr lang="pl-PL" sz="2400" dirty="0"/>
          </a:p>
        </p:txBody>
      </p:sp>
    </p:spTree>
    <p:extLst>
      <p:ext uri="{BB962C8B-B14F-4D97-AF65-F5344CB8AC3E}">
        <p14:creationId xmlns:p14="http://schemas.microsoft.com/office/powerpoint/2010/main" val="1572312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74D8F62-F058-391E-9232-74B710DF174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FD26E2E-4AB9-49E1-6C11-7E0B51255667}"/>
              </a:ext>
            </a:extLst>
          </p:cNvPr>
          <p:cNvSpPr>
            <a:spLocks noGrp="1"/>
          </p:cNvSpPr>
          <p:nvPr>
            <p:ph type="title"/>
          </p:nvPr>
        </p:nvSpPr>
        <p:spPr>
          <a:xfrm>
            <a:off x="838200" y="1069258"/>
            <a:ext cx="10515600" cy="1093378"/>
          </a:xfrm>
        </p:spPr>
        <p:txBody>
          <a:bodyPr>
            <a:normAutofit/>
          </a:bodyPr>
          <a:lstStyle/>
          <a:p>
            <a:r>
              <a:rPr lang="pl-PL" sz="4000" dirty="0" err="1"/>
              <a:t>Internal</a:t>
            </a:r>
            <a:r>
              <a:rPr lang="pl-PL" sz="4000" dirty="0"/>
              <a:t> </a:t>
            </a:r>
            <a:r>
              <a:rPr lang="pl-PL" sz="4000" dirty="0" err="1"/>
              <a:t>Procedure</a:t>
            </a:r>
            <a:r>
              <a:rPr lang="pl-PL" sz="4000" dirty="0"/>
              <a:t> – Project Information </a:t>
            </a:r>
            <a:r>
              <a:rPr lang="pl-PL" sz="4000" dirty="0" err="1"/>
              <a:t>Sheet</a:t>
            </a:r>
            <a:endParaRPr lang="pl-PL" sz="4000" dirty="0"/>
          </a:p>
        </p:txBody>
      </p:sp>
      <p:sp>
        <p:nvSpPr>
          <p:cNvPr id="3" name="Symbol zastępczy zawartości 2">
            <a:extLst>
              <a:ext uri="{FF2B5EF4-FFF2-40B4-BE49-F238E27FC236}">
                <a16:creationId xmlns:a16="http://schemas.microsoft.com/office/drawing/2014/main" id="{FE7459F7-F73E-1F87-5156-0B9575C0129C}"/>
              </a:ext>
            </a:extLst>
          </p:cNvPr>
          <p:cNvSpPr>
            <a:spLocks noGrp="1"/>
          </p:cNvSpPr>
          <p:nvPr>
            <p:ph idx="1"/>
          </p:nvPr>
        </p:nvSpPr>
        <p:spPr>
          <a:xfrm>
            <a:off x="838200" y="2308123"/>
            <a:ext cx="10515600" cy="4358148"/>
          </a:xfrm>
        </p:spPr>
        <p:txBody>
          <a:bodyPr>
            <a:normAutofit/>
          </a:bodyPr>
          <a:lstStyle/>
          <a:p>
            <a:r>
              <a:rPr lang="pl-PL" sz="2400" dirty="0" err="1"/>
              <a:t>All</a:t>
            </a:r>
            <a:r>
              <a:rPr lang="pl-PL" sz="2400" dirty="0"/>
              <a:t> </a:t>
            </a:r>
            <a:r>
              <a:rPr lang="pl-PL" sz="2400" dirty="0" err="1"/>
              <a:t>research</a:t>
            </a:r>
            <a:r>
              <a:rPr lang="pl-PL" sz="2400" dirty="0"/>
              <a:t> </a:t>
            </a:r>
            <a:r>
              <a:rPr lang="pl-PL" sz="2400" dirty="0" err="1"/>
              <a:t>project</a:t>
            </a:r>
            <a:r>
              <a:rPr lang="pl-PL" sz="2400" dirty="0"/>
              <a:t> </a:t>
            </a:r>
            <a:r>
              <a:rPr lang="pl-PL" sz="2400" dirty="0" err="1"/>
              <a:t>applications</a:t>
            </a:r>
            <a:r>
              <a:rPr lang="pl-PL" sz="2400" dirty="0"/>
              <a:t> </a:t>
            </a:r>
            <a:r>
              <a:rPr lang="pl-PL" sz="2400" dirty="0" err="1"/>
              <a:t>need</a:t>
            </a:r>
            <a:r>
              <a:rPr lang="pl-PL" sz="2400" dirty="0"/>
              <a:t> to be </a:t>
            </a:r>
            <a:r>
              <a:rPr lang="pl-PL" sz="2400" dirty="0" err="1"/>
              <a:t>approved</a:t>
            </a:r>
            <a:r>
              <a:rPr lang="pl-PL" sz="2400" dirty="0"/>
              <a:t> by the vice-</a:t>
            </a:r>
            <a:r>
              <a:rPr lang="pl-PL" sz="2400" dirty="0" err="1"/>
              <a:t>rector</a:t>
            </a:r>
            <a:r>
              <a:rPr lang="pl-PL" sz="2400" dirty="0"/>
              <a:t> for </a:t>
            </a:r>
            <a:r>
              <a:rPr lang="pl-PL" sz="2400" dirty="0" err="1"/>
              <a:t>research</a:t>
            </a:r>
            <a:r>
              <a:rPr lang="pl-PL" sz="2400" dirty="0"/>
              <a:t> </a:t>
            </a:r>
            <a:r>
              <a:rPr lang="pl-PL" sz="2400" dirty="0" err="1"/>
              <a:t>before</a:t>
            </a:r>
            <a:r>
              <a:rPr lang="pl-PL" sz="2400" dirty="0"/>
              <a:t> </a:t>
            </a:r>
            <a:r>
              <a:rPr lang="pl-PL" sz="2400" dirty="0" err="1"/>
              <a:t>submission</a:t>
            </a:r>
            <a:endParaRPr lang="pl-PL" sz="2400" dirty="0"/>
          </a:p>
          <a:p>
            <a:r>
              <a:rPr lang="pl-PL" sz="2400" dirty="0"/>
              <a:t>For PRELUDIUM, </a:t>
            </a:r>
            <a:r>
              <a:rPr lang="pl-PL" sz="2400" dirty="0" err="1"/>
              <a:t>you</a:t>
            </a:r>
            <a:r>
              <a:rPr lang="pl-PL" sz="2400" dirty="0"/>
              <a:t> </a:t>
            </a:r>
            <a:r>
              <a:rPr lang="pl-PL" sz="2400" dirty="0" err="1"/>
              <a:t>need</a:t>
            </a:r>
            <a:r>
              <a:rPr lang="pl-PL" sz="2400" dirty="0"/>
              <a:t> </a:t>
            </a:r>
            <a:r>
              <a:rPr lang="pl-PL" sz="2400" dirty="0" err="1"/>
              <a:t>your</a:t>
            </a:r>
            <a:r>
              <a:rPr lang="pl-PL" sz="2400" dirty="0"/>
              <a:t> mentor to </a:t>
            </a:r>
            <a:r>
              <a:rPr lang="pl-PL" sz="2400" dirty="0" err="1"/>
              <a:t>also</a:t>
            </a:r>
            <a:r>
              <a:rPr lang="pl-PL" sz="2400" dirty="0"/>
              <a:t> </a:t>
            </a:r>
            <a:r>
              <a:rPr lang="pl-PL" sz="2400" dirty="0" err="1"/>
              <a:t>sign</a:t>
            </a:r>
            <a:r>
              <a:rPr lang="pl-PL" sz="2400" dirty="0"/>
              <a:t> a </a:t>
            </a:r>
            <a:r>
              <a:rPr lang="pl-PL" sz="2400" dirty="0" err="1"/>
              <a:t>declaration</a:t>
            </a:r>
            <a:r>
              <a:rPr lang="pl-PL" sz="2400" dirty="0"/>
              <a:t> </a:t>
            </a:r>
            <a:r>
              <a:rPr lang="pl-PL" sz="2400" dirty="0" err="1"/>
              <a:t>stating</a:t>
            </a:r>
            <a:r>
              <a:rPr lang="pl-PL" sz="2400" dirty="0"/>
              <a:t> </a:t>
            </a:r>
            <a:r>
              <a:rPr lang="pl-PL" sz="2400" dirty="0" err="1"/>
              <a:t>that</a:t>
            </a:r>
            <a:r>
              <a:rPr lang="pl-PL" sz="2400" dirty="0"/>
              <a:t> </a:t>
            </a:r>
            <a:r>
              <a:rPr lang="pl-PL" sz="2400" dirty="0" err="1"/>
              <a:t>they</a:t>
            </a:r>
            <a:r>
              <a:rPr lang="pl-PL" sz="2400" dirty="0"/>
              <a:t> </a:t>
            </a:r>
            <a:r>
              <a:rPr lang="pl-PL" sz="2400" dirty="0" err="1"/>
              <a:t>will</a:t>
            </a:r>
            <a:r>
              <a:rPr lang="pl-PL" sz="2400" dirty="0"/>
              <a:t> </a:t>
            </a:r>
            <a:r>
              <a:rPr lang="pl-PL" sz="2400" dirty="0" err="1"/>
              <a:t>assist</a:t>
            </a:r>
            <a:r>
              <a:rPr lang="pl-PL" sz="2400" dirty="0"/>
              <a:t> </a:t>
            </a:r>
            <a:r>
              <a:rPr lang="pl-PL" sz="2400" dirty="0" err="1"/>
              <a:t>you</a:t>
            </a:r>
            <a:r>
              <a:rPr lang="pl-PL" sz="2400" dirty="0"/>
              <a:t> with </a:t>
            </a:r>
            <a:r>
              <a:rPr lang="pl-PL" sz="2400" dirty="0" err="1"/>
              <a:t>administrative</a:t>
            </a:r>
            <a:r>
              <a:rPr lang="pl-PL" sz="2400" dirty="0"/>
              <a:t> </a:t>
            </a:r>
            <a:r>
              <a:rPr lang="pl-PL" sz="2400" dirty="0" err="1"/>
              <a:t>burden</a:t>
            </a:r>
            <a:r>
              <a:rPr lang="pl-PL" sz="2400" dirty="0"/>
              <a:t>, as not </a:t>
            </a:r>
            <a:r>
              <a:rPr lang="pl-PL" sz="2400" dirty="0" err="1"/>
              <a:t>every</a:t>
            </a:r>
            <a:r>
              <a:rPr lang="pl-PL" sz="2400" dirty="0"/>
              <a:t> </a:t>
            </a:r>
            <a:r>
              <a:rPr lang="pl-PL" sz="2400" dirty="0" err="1"/>
              <a:t>employee</a:t>
            </a:r>
            <a:r>
              <a:rPr lang="pl-PL" sz="2400" dirty="0"/>
              <a:t> </a:t>
            </a:r>
            <a:r>
              <a:rPr lang="pl-PL" sz="2400" dirty="0" err="1"/>
              <a:t>procedure</a:t>
            </a:r>
            <a:r>
              <a:rPr lang="pl-PL" sz="2400" dirty="0"/>
              <a:t> </a:t>
            </a:r>
            <a:r>
              <a:rPr lang="pl-PL" sz="2400" dirty="0" err="1"/>
              <a:t>is</a:t>
            </a:r>
            <a:r>
              <a:rPr lang="pl-PL" sz="2400" dirty="0"/>
              <a:t> </a:t>
            </a:r>
            <a:r>
              <a:rPr lang="pl-PL" sz="2400" dirty="0" err="1"/>
              <a:t>available</a:t>
            </a:r>
            <a:r>
              <a:rPr lang="pl-PL" sz="2400" dirty="0"/>
              <a:t> to non-</a:t>
            </a:r>
            <a:r>
              <a:rPr lang="pl-PL" sz="2400" dirty="0" err="1"/>
              <a:t>employees</a:t>
            </a:r>
            <a:r>
              <a:rPr lang="pl-PL" sz="2400" dirty="0"/>
              <a:t>, </a:t>
            </a:r>
            <a:r>
              <a:rPr lang="pl-PL" sz="2400" dirty="0" err="1"/>
              <a:t>ie</a:t>
            </a:r>
            <a:r>
              <a:rPr lang="pl-PL" sz="2400" dirty="0"/>
              <a:t>. </a:t>
            </a:r>
            <a:r>
              <a:rPr lang="pl-PL" sz="2400" dirty="0" err="1"/>
              <a:t>students</a:t>
            </a:r>
            <a:r>
              <a:rPr lang="pl-PL" sz="2400" dirty="0"/>
              <a:t> and </a:t>
            </a:r>
            <a:r>
              <a:rPr lang="pl-PL" sz="2400" dirty="0" err="1"/>
              <a:t>PhD</a:t>
            </a:r>
            <a:r>
              <a:rPr lang="pl-PL" sz="2400" dirty="0"/>
              <a:t> </a:t>
            </a:r>
            <a:r>
              <a:rPr lang="pl-PL" sz="2400" dirty="0" err="1"/>
              <a:t>students</a:t>
            </a:r>
            <a:endParaRPr lang="pl-PL" sz="2400" dirty="0"/>
          </a:p>
          <a:p>
            <a:r>
              <a:rPr lang="pl-PL" sz="2400" dirty="0" err="1"/>
              <a:t>Download</a:t>
            </a:r>
            <a:r>
              <a:rPr lang="pl-PL" sz="2400" dirty="0"/>
              <a:t> the </a:t>
            </a:r>
            <a:r>
              <a:rPr lang="pl-PL" sz="2400" dirty="0" err="1"/>
              <a:t>templates</a:t>
            </a:r>
            <a:r>
              <a:rPr lang="pl-PL" sz="2400" dirty="0"/>
              <a:t> from </a:t>
            </a:r>
            <a:r>
              <a:rPr lang="pl-PL" sz="2400" dirty="0">
                <a:hlinkClick r:id="rId3"/>
              </a:rPr>
              <a:t>https://ue.poznan.pl/skocz-do/know-how-badacza-uep-karta-projektu</a:t>
            </a:r>
            <a:r>
              <a:rPr lang="pl-PL" sz="2400" dirty="0"/>
              <a:t> and </a:t>
            </a:r>
            <a:r>
              <a:rPr lang="pl-PL" sz="2400" dirty="0" err="1"/>
              <a:t>fill</a:t>
            </a:r>
            <a:r>
              <a:rPr lang="pl-PL" sz="2400" dirty="0"/>
              <a:t> in the </a:t>
            </a:r>
            <a:r>
              <a:rPr lang="pl-PL" sz="2400" dirty="0" err="1"/>
              <a:t>documents</a:t>
            </a:r>
            <a:endParaRPr lang="pl-PL" sz="2400" dirty="0"/>
          </a:p>
          <a:p>
            <a:r>
              <a:rPr lang="pl-PL" sz="2400" dirty="0" err="1"/>
              <a:t>You</a:t>
            </a:r>
            <a:r>
              <a:rPr lang="pl-PL" sz="2400" dirty="0"/>
              <a:t> </a:t>
            </a:r>
            <a:r>
              <a:rPr lang="pl-PL" sz="2400" dirty="0" err="1"/>
              <a:t>need</a:t>
            </a:r>
            <a:r>
              <a:rPr lang="pl-PL" sz="2400" dirty="0"/>
              <a:t> to </a:t>
            </a:r>
            <a:r>
              <a:rPr lang="pl-PL" sz="2400" dirty="0" err="1"/>
              <a:t>send</a:t>
            </a:r>
            <a:r>
              <a:rPr lang="pl-PL" sz="2400" dirty="0"/>
              <a:t> </a:t>
            </a:r>
            <a:r>
              <a:rPr lang="pl-PL" sz="2400" dirty="0" err="1"/>
              <a:t>it</a:t>
            </a:r>
            <a:r>
              <a:rPr lang="pl-PL" sz="2400" dirty="0"/>
              <a:t> for </a:t>
            </a:r>
            <a:r>
              <a:rPr lang="pl-PL" sz="2400" dirty="0" err="1"/>
              <a:t>acceptence</a:t>
            </a:r>
            <a:r>
              <a:rPr lang="pl-PL" sz="2400" dirty="0"/>
              <a:t> via </a:t>
            </a:r>
            <a:r>
              <a:rPr lang="pl-PL" sz="2400" dirty="0" err="1"/>
              <a:t>Xprimer</a:t>
            </a:r>
            <a:r>
              <a:rPr lang="pl-PL" sz="2400" dirty="0"/>
              <a:t> service, </a:t>
            </a:r>
            <a:r>
              <a:rPr lang="pl-PL" sz="2400" dirty="0" err="1"/>
              <a:t>using</a:t>
            </a:r>
            <a:r>
              <a:rPr lang="pl-PL" sz="2400" dirty="0"/>
              <a:t> Pismo Wewnętrzne </a:t>
            </a:r>
            <a:r>
              <a:rPr lang="pl-PL" sz="2400" dirty="0" err="1"/>
              <a:t>option</a:t>
            </a:r>
            <a:endParaRPr lang="pl-PL" sz="2400" dirty="0"/>
          </a:p>
        </p:txBody>
      </p:sp>
    </p:spTree>
    <p:extLst>
      <p:ext uri="{BB962C8B-B14F-4D97-AF65-F5344CB8AC3E}">
        <p14:creationId xmlns:p14="http://schemas.microsoft.com/office/powerpoint/2010/main" val="3012147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F766579-BCD5-AE4B-45B8-5F232F8563F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A5D38EF-D046-6DC3-E4BD-46427E197381}"/>
              </a:ext>
            </a:extLst>
          </p:cNvPr>
          <p:cNvSpPr>
            <a:spLocks noGrp="1"/>
          </p:cNvSpPr>
          <p:nvPr>
            <p:ph type="title"/>
          </p:nvPr>
        </p:nvSpPr>
        <p:spPr>
          <a:xfrm>
            <a:off x="838200" y="1069258"/>
            <a:ext cx="10515600" cy="1093378"/>
          </a:xfrm>
        </p:spPr>
        <p:txBody>
          <a:bodyPr>
            <a:normAutofit/>
          </a:bodyPr>
          <a:lstStyle/>
          <a:p>
            <a:r>
              <a:rPr lang="pl-PL" sz="4000" dirty="0"/>
              <a:t>Project Information </a:t>
            </a:r>
            <a:r>
              <a:rPr lang="pl-PL" sz="4000" dirty="0" err="1"/>
              <a:t>Sheet</a:t>
            </a:r>
            <a:endParaRPr lang="pl-PL" sz="4000" dirty="0"/>
          </a:p>
        </p:txBody>
      </p:sp>
      <p:sp>
        <p:nvSpPr>
          <p:cNvPr id="3" name="Symbol zastępczy zawartości 2">
            <a:extLst>
              <a:ext uri="{FF2B5EF4-FFF2-40B4-BE49-F238E27FC236}">
                <a16:creationId xmlns:a16="http://schemas.microsoft.com/office/drawing/2014/main" id="{657555D0-BCF0-DDC0-B1B7-B17179D2DF4E}"/>
              </a:ext>
            </a:extLst>
          </p:cNvPr>
          <p:cNvSpPr>
            <a:spLocks noGrp="1"/>
          </p:cNvSpPr>
          <p:nvPr>
            <p:ph idx="1"/>
          </p:nvPr>
        </p:nvSpPr>
        <p:spPr>
          <a:xfrm>
            <a:off x="838200" y="2308123"/>
            <a:ext cx="6650255" cy="4358148"/>
          </a:xfrm>
        </p:spPr>
        <p:txBody>
          <a:bodyPr>
            <a:normAutofit/>
          </a:bodyPr>
          <a:lstStyle/>
          <a:p>
            <a:r>
              <a:rPr lang="pl-PL" sz="2400" dirty="0"/>
              <a:t>A </a:t>
            </a:r>
            <a:r>
              <a:rPr lang="pl-PL" sz="2400" dirty="0" err="1"/>
              <a:t>short</a:t>
            </a:r>
            <a:r>
              <a:rPr lang="pl-PL" sz="2400" dirty="0"/>
              <a:t> </a:t>
            </a:r>
            <a:r>
              <a:rPr lang="pl-PL" sz="2400" dirty="0" err="1"/>
              <a:t>questionnaire</a:t>
            </a:r>
            <a:r>
              <a:rPr lang="pl-PL" sz="2400" dirty="0"/>
              <a:t> </a:t>
            </a:r>
            <a:r>
              <a:rPr lang="pl-PL" sz="2400" dirty="0" err="1"/>
              <a:t>regarding</a:t>
            </a:r>
            <a:r>
              <a:rPr lang="pl-PL" sz="2400" dirty="0"/>
              <a:t> the </a:t>
            </a:r>
            <a:r>
              <a:rPr lang="pl-PL" sz="2400" dirty="0" err="1"/>
              <a:t>project</a:t>
            </a:r>
            <a:endParaRPr lang="pl-PL" sz="2400" dirty="0"/>
          </a:p>
          <a:p>
            <a:r>
              <a:rPr lang="pl-PL" sz="2400" dirty="0"/>
              <a:t>The most </a:t>
            </a:r>
            <a:r>
              <a:rPr lang="pl-PL" sz="2400" dirty="0" err="1"/>
              <a:t>crucial</a:t>
            </a:r>
            <a:r>
              <a:rPr lang="pl-PL" sz="2400" dirty="0"/>
              <a:t> </a:t>
            </a:r>
            <a:r>
              <a:rPr lang="pl-PL" sz="2400" dirty="0" err="1"/>
              <a:t>parts</a:t>
            </a:r>
            <a:r>
              <a:rPr lang="pl-PL" sz="2400" dirty="0"/>
              <a:t> </a:t>
            </a:r>
            <a:r>
              <a:rPr lang="pl-PL" sz="2400" dirty="0" err="1"/>
              <a:t>are</a:t>
            </a:r>
            <a:r>
              <a:rPr lang="pl-PL" sz="2400" dirty="0"/>
              <a:t> the </a:t>
            </a:r>
            <a:r>
              <a:rPr lang="pl-PL" sz="2400" dirty="0" err="1"/>
              <a:t>ones</a:t>
            </a:r>
            <a:r>
              <a:rPr lang="pl-PL" sz="2400" dirty="0"/>
              <a:t> </a:t>
            </a:r>
            <a:r>
              <a:rPr lang="pl-PL" sz="2400" dirty="0" err="1"/>
              <a:t>regarding</a:t>
            </a:r>
            <a:r>
              <a:rPr lang="pl-PL" sz="2400" dirty="0"/>
              <a:t> </a:t>
            </a:r>
            <a:r>
              <a:rPr lang="pl-PL" sz="2400" dirty="0" err="1"/>
              <a:t>budgeting</a:t>
            </a:r>
            <a:r>
              <a:rPr lang="pl-PL" sz="2400" dirty="0"/>
              <a:t> and </a:t>
            </a:r>
            <a:r>
              <a:rPr lang="pl-PL" sz="2400" dirty="0" err="1"/>
              <a:t>purchases</a:t>
            </a:r>
            <a:r>
              <a:rPr lang="pl-PL" sz="2400" dirty="0"/>
              <a:t> (</a:t>
            </a:r>
            <a:r>
              <a:rPr lang="pl-PL" sz="2400" dirty="0" err="1"/>
              <a:t>bottom</a:t>
            </a:r>
            <a:r>
              <a:rPr lang="pl-PL" sz="2400" dirty="0"/>
              <a:t> of the </a:t>
            </a:r>
            <a:r>
              <a:rPr lang="pl-PL" sz="2400" dirty="0" err="1"/>
              <a:t>page</a:t>
            </a:r>
            <a:r>
              <a:rPr lang="pl-PL" sz="2400" dirty="0"/>
              <a:t>)</a:t>
            </a:r>
          </a:p>
          <a:p>
            <a:r>
              <a:rPr lang="pl-PL" sz="2400" dirty="0"/>
              <a:t>On the </a:t>
            </a:r>
            <a:r>
              <a:rPr lang="pl-PL" sz="2400" dirty="0" err="1"/>
              <a:t>second</a:t>
            </a:r>
            <a:r>
              <a:rPr lang="pl-PL" sz="2400" dirty="0"/>
              <a:t> </a:t>
            </a:r>
            <a:r>
              <a:rPr lang="pl-PL" sz="2400" dirty="0" err="1"/>
              <a:t>page</a:t>
            </a:r>
            <a:r>
              <a:rPr lang="pl-PL" sz="2400" dirty="0"/>
              <a:t>, </a:t>
            </a:r>
            <a:r>
              <a:rPr lang="pl-PL" sz="2400" dirty="0" err="1"/>
              <a:t>there</a:t>
            </a:r>
            <a:r>
              <a:rPr lang="pl-PL" sz="2400" dirty="0"/>
              <a:t> </a:t>
            </a:r>
            <a:r>
              <a:rPr lang="pl-PL" sz="2400" dirty="0" err="1"/>
              <a:t>are</a:t>
            </a:r>
            <a:r>
              <a:rPr lang="pl-PL" sz="2400" dirty="0"/>
              <a:t> </a:t>
            </a:r>
            <a:r>
              <a:rPr lang="pl-PL" sz="2400" dirty="0" err="1"/>
              <a:t>declarations</a:t>
            </a:r>
            <a:r>
              <a:rPr lang="pl-PL" sz="2400" dirty="0"/>
              <a:t> </a:t>
            </a:r>
            <a:r>
              <a:rPr lang="pl-PL" sz="2400" dirty="0" err="1"/>
              <a:t>regarding</a:t>
            </a:r>
            <a:r>
              <a:rPr lang="pl-PL" sz="2400" dirty="0"/>
              <a:t> the </a:t>
            </a:r>
            <a:r>
              <a:rPr lang="pl-PL" sz="2400" dirty="0" err="1"/>
              <a:t>renumeration</a:t>
            </a:r>
            <a:r>
              <a:rPr lang="pl-PL" sz="2400" dirty="0"/>
              <a:t> </a:t>
            </a:r>
            <a:r>
              <a:rPr lang="pl-PL" sz="2400" dirty="0" err="1"/>
              <a:t>rules</a:t>
            </a:r>
            <a:endParaRPr lang="pl-PL" sz="2400" dirty="0"/>
          </a:p>
          <a:p>
            <a:r>
              <a:rPr lang="pl-PL" sz="2400" dirty="0"/>
              <a:t>PRELUDIUM, </a:t>
            </a:r>
            <a:r>
              <a:rPr lang="pl-PL" sz="2400" dirty="0" err="1"/>
              <a:t>like</a:t>
            </a:r>
            <a:r>
              <a:rPr lang="pl-PL" sz="2400" dirty="0"/>
              <a:t> most NCN </a:t>
            </a:r>
            <a:r>
              <a:rPr lang="pl-PL" sz="2400" dirty="0" err="1"/>
              <a:t>projects</a:t>
            </a:r>
            <a:r>
              <a:rPr lang="pl-PL" sz="2400" dirty="0"/>
              <a:t>, </a:t>
            </a:r>
            <a:r>
              <a:rPr lang="pl-PL" sz="2400" dirty="0" err="1"/>
              <a:t>have</a:t>
            </a:r>
            <a:r>
              <a:rPr lang="pl-PL" sz="2400" dirty="0"/>
              <a:t> </a:t>
            </a:r>
            <a:r>
              <a:rPr lang="pl-PL" sz="2400" dirty="0" err="1"/>
              <a:t>their</a:t>
            </a:r>
            <a:r>
              <a:rPr lang="pl-PL" sz="2400" dirty="0"/>
              <a:t> </a:t>
            </a:r>
            <a:r>
              <a:rPr lang="pl-PL" sz="2400" dirty="0" err="1"/>
              <a:t>own</a:t>
            </a:r>
            <a:r>
              <a:rPr lang="pl-PL" sz="2400" dirty="0"/>
              <a:t> </a:t>
            </a:r>
            <a:r>
              <a:rPr lang="pl-PL" sz="2400" dirty="0" err="1"/>
              <a:t>renumeration</a:t>
            </a:r>
            <a:r>
              <a:rPr lang="pl-PL" sz="2400" dirty="0"/>
              <a:t> </a:t>
            </a:r>
            <a:r>
              <a:rPr lang="pl-PL" sz="2400" dirty="0" err="1"/>
              <a:t>practices</a:t>
            </a:r>
            <a:r>
              <a:rPr lang="pl-PL" sz="2400" dirty="0"/>
              <a:t>, </a:t>
            </a:r>
            <a:r>
              <a:rPr lang="pl-PL" sz="2400" dirty="0" err="1"/>
              <a:t>so</a:t>
            </a:r>
            <a:r>
              <a:rPr lang="pl-PL" sz="2400" dirty="0"/>
              <a:t> the </a:t>
            </a:r>
            <a:r>
              <a:rPr lang="pl-PL" sz="2400" dirty="0" err="1"/>
              <a:t>tables</a:t>
            </a:r>
            <a:r>
              <a:rPr lang="pl-PL" sz="2400" dirty="0"/>
              <a:t> in Regulamin Wynagradzania do not </a:t>
            </a:r>
            <a:r>
              <a:rPr lang="pl-PL" sz="2400" dirty="0" err="1"/>
              <a:t>concern</a:t>
            </a:r>
            <a:r>
              <a:rPr lang="pl-PL" sz="2400" dirty="0"/>
              <a:t> </a:t>
            </a:r>
            <a:r>
              <a:rPr lang="pl-PL" sz="2400" dirty="0" err="1"/>
              <a:t>you</a:t>
            </a:r>
            <a:r>
              <a:rPr lang="pl-PL" sz="2400" dirty="0"/>
              <a:t> in </a:t>
            </a:r>
            <a:r>
              <a:rPr lang="pl-PL" sz="2400" dirty="0" err="1"/>
              <a:t>this</a:t>
            </a:r>
            <a:r>
              <a:rPr lang="pl-PL" sz="2400" dirty="0"/>
              <a:t> </a:t>
            </a:r>
            <a:r>
              <a:rPr lang="pl-PL" sz="2400" dirty="0" err="1"/>
              <a:t>project</a:t>
            </a:r>
            <a:endParaRPr lang="pl-PL" sz="2400" dirty="0"/>
          </a:p>
        </p:txBody>
      </p:sp>
      <p:pic>
        <p:nvPicPr>
          <p:cNvPr id="5" name="Obraz 4">
            <a:extLst>
              <a:ext uri="{FF2B5EF4-FFF2-40B4-BE49-F238E27FC236}">
                <a16:creationId xmlns:a16="http://schemas.microsoft.com/office/drawing/2014/main" id="{8BF37103-1064-1294-8418-91BF616BFCEB}"/>
              </a:ext>
            </a:extLst>
          </p:cNvPr>
          <p:cNvPicPr>
            <a:picLocks noChangeAspect="1"/>
          </p:cNvPicPr>
          <p:nvPr/>
        </p:nvPicPr>
        <p:blipFill>
          <a:blip r:embed="rId3"/>
          <a:stretch>
            <a:fillRect/>
          </a:stretch>
        </p:blipFill>
        <p:spPr>
          <a:xfrm>
            <a:off x="7967600" y="741145"/>
            <a:ext cx="4012017" cy="5621154"/>
          </a:xfrm>
          <a:prstGeom prst="rect">
            <a:avLst/>
          </a:prstGeom>
        </p:spPr>
      </p:pic>
    </p:spTree>
    <p:extLst>
      <p:ext uri="{BB962C8B-B14F-4D97-AF65-F5344CB8AC3E}">
        <p14:creationId xmlns:p14="http://schemas.microsoft.com/office/powerpoint/2010/main" val="1008077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3B38E12-2EAF-F17A-18E1-3CD671FC38C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E5C864D-CE67-C0CF-B189-4B12678A3670}"/>
              </a:ext>
            </a:extLst>
          </p:cNvPr>
          <p:cNvSpPr>
            <a:spLocks noGrp="1"/>
          </p:cNvSpPr>
          <p:nvPr>
            <p:ph type="title"/>
          </p:nvPr>
        </p:nvSpPr>
        <p:spPr>
          <a:xfrm>
            <a:off x="838200" y="1069258"/>
            <a:ext cx="10515600" cy="1093378"/>
          </a:xfrm>
        </p:spPr>
        <p:txBody>
          <a:bodyPr>
            <a:normAutofit/>
          </a:bodyPr>
          <a:lstStyle/>
          <a:p>
            <a:r>
              <a:rPr lang="pl-PL" sz="4000" dirty="0" err="1"/>
              <a:t>XPrimer</a:t>
            </a:r>
            <a:endParaRPr lang="pl-PL" sz="4000" dirty="0"/>
          </a:p>
        </p:txBody>
      </p:sp>
      <p:sp>
        <p:nvSpPr>
          <p:cNvPr id="3" name="Symbol zastępczy zawartości 2">
            <a:extLst>
              <a:ext uri="{FF2B5EF4-FFF2-40B4-BE49-F238E27FC236}">
                <a16:creationId xmlns:a16="http://schemas.microsoft.com/office/drawing/2014/main" id="{5E4F2249-3CA7-F9E9-642C-0A94311E4313}"/>
              </a:ext>
            </a:extLst>
          </p:cNvPr>
          <p:cNvSpPr>
            <a:spLocks noGrp="1"/>
          </p:cNvSpPr>
          <p:nvPr>
            <p:ph idx="1"/>
          </p:nvPr>
        </p:nvSpPr>
        <p:spPr>
          <a:xfrm>
            <a:off x="838200" y="2308123"/>
            <a:ext cx="5657491" cy="4358148"/>
          </a:xfrm>
        </p:spPr>
        <p:txBody>
          <a:bodyPr>
            <a:normAutofit/>
          </a:bodyPr>
          <a:lstStyle/>
          <a:p>
            <a:r>
              <a:rPr lang="pl-PL" sz="2400" dirty="0"/>
              <a:t>The Project Information </a:t>
            </a:r>
            <a:r>
              <a:rPr lang="pl-PL" sz="2400" dirty="0" err="1"/>
              <a:t>Sheet</a:t>
            </a:r>
            <a:r>
              <a:rPr lang="pl-PL" sz="2400" dirty="0"/>
              <a:t> </a:t>
            </a:r>
            <a:r>
              <a:rPr lang="pl-PL" sz="2400" dirty="0" err="1"/>
              <a:t>has</a:t>
            </a:r>
            <a:r>
              <a:rPr lang="pl-PL" sz="2400" dirty="0"/>
              <a:t> to be </a:t>
            </a:r>
            <a:r>
              <a:rPr lang="pl-PL" sz="2400" dirty="0" err="1"/>
              <a:t>submitted</a:t>
            </a:r>
            <a:r>
              <a:rPr lang="pl-PL" sz="2400" dirty="0"/>
              <a:t> via </a:t>
            </a:r>
            <a:r>
              <a:rPr lang="pl-PL" sz="2400" dirty="0" err="1"/>
              <a:t>XPrimer</a:t>
            </a:r>
            <a:endParaRPr lang="pl-PL" sz="2400" dirty="0"/>
          </a:p>
          <a:p>
            <a:r>
              <a:rPr lang="pl-PL" sz="2400" dirty="0"/>
              <a:t>The system </a:t>
            </a:r>
            <a:r>
              <a:rPr lang="pl-PL" sz="2400" dirty="0" err="1"/>
              <a:t>is</a:t>
            </a:r>
            <a:r>
              <a:rPr lang="pl-PL" sz="2400" dirty="0"/>
              <a:t> </a:t>
            </a:r>
            <a:r>
              <a:rPr lang="pl-PL" sz="2400" dirty="0" err="1"/>
              <a:t>now</a:t>
            </a:r>
            <a:r>
              <a:rPr lang="pl-PL" sz="2400" dirty="0"/>
              <a:t> </a:t>
            </a:r>
            <a:r>
              <a:rPr lang="pl-PL" sz="2400" dirty="0" err="1"/>
              <a:t>available</a:t>
            </a:r>
            <a:r>
              <a:rPr lang="pl-PL" sz="2400" dirty="0"/>
              <a:t> to </a:t>
            </a:r>
            <a:r>
              <a:rPr lang="pl-PL" sz="2400" dirty="0" err="1"/>
              <a:t>PhD</a:t>
            </a:r>
            <a:r>
              <a:rPr lang="pl-PL" sz="2400" dirty="0"/>
              <a:t> </a:t>
            </a:r>
            <a:r>
              <a:rPr lang="pl-PL" sz="2400" dirty="0" err="1"/>
              <a:t>students</a:t>
            </a:r>
            <a:r>
              <a:rPr lang="pl-PL" sz="2400" dirty="0"/>
              <a:t> as </a:t>
            </a:r>
            <a:r>
              <a:rPr lang="pl-PL" sz="2400" dirty="0" err="1"/>
              <a:t>well</a:t>
            </a:r>
            <a:endParaRPr lang="pl-PL" sz="2400" dirty="0"/>
          </a:p>
          <a:p>
            <a:r>
              <a:rPr lang="pl-PL" sz="2400" dirty="0" err="1"/>
              <a:t>Applicants</a:t>
            </a:r>
            <a:r>
              <a:rPr lang="pl-PL" sz="2400" dirty="0"/>
              <a:t> </a:t>
            </a:r>
            <a:r>
              <a:rPr lang="pl-PL" sz="2400" dirty="0" err="1"/>
              <a:t>who</a:t>
            </a:r>
            <a:r>
              <a:rPr lang="pl-PL" sz="2400" dirty="0"/>
              <a:t> </a:t>
            </a:r>
            <a:r>
              <a:rPr lang="pl-PL" sz="2400" dirty="0" err="1"/>
              <a:t>are</a:t>
            </a:r>
            <a:r>
              <a:rPr lang="pl-PL" sz="2400" dirty="0"/>
              <a:t> </a:t>
            </a:r>
            <a:r>
              <a:rPr lang="pl-PL" sz="2400" dirty="0" err="1"/>
              <a:t>neither</a:t>
            </a:r>
            <a:r>
              <a:rPr lang="pl-PL" sz="2400" dirty="0"/>
              <a:t> </a:t>
            </a:r>
            <a:r>
              <a:rPr lang="pl-PL" sz="2400" dirty="0" err="1"/>
              <a:t>PhD</a:t>
            </a:r>
            <a:r>
              <a:rPr lang="pl-PL" sz="2400" dirty="0"/>
              <a:t> </a:t>
            </a:r>
            <a:r>
              <a:rPr lang="pl-PL" sz="2400" dirty="0" err="1"/>
              <a:t>students</a:t>
            </a:r>
            <a:r>
              <a:rPr lang="pl-PL" sz="2400" dirty="0"/>
              <a:t> nor </a:t>
            </a:r>
            <a:r>
              <a:rPr lang="pl-PL" sz="2400" dirty="0" err="1"/>
              <a:t>employees</a:t>
            </a:r>
            <a:r>
              <a:rPr lang="pl-PL" sz="2400" dirty="0"/>
              <a:t> of PUEB (no NIU </a:t>
            </a:r>
            <a:r>
              <a:rPr lang="pl-PL" sz="2400" dirty="0" err="1"/>
              <a:t>number</a:t>
            </a:r>
            <a:r>
              <a:rPr lang="pl-PL" sz="2400" dirty="0"/>
              <a:t>) </a:t>
            </a:r>
            <a:r>
              <a:rPr lang="pl-PL" sz="2400" dirty="0" err="1"/>
              <a:t>have</a:t>
            </a:r>
            <a:r>
              <a:rPr lang="pl-PL" sz="2400" dirty="0"/>
              <a:t> to </a:t>
            </a:r>
            <a:r>
              <a:rPr lang="pl-PL" sz="2400" dirty="0" err="1"/>
              <a:t>request</a:t>
            </a:r>
            <a:r>
              <a:rPr lang="pl-PL" sz="2400" dirty="0"/>
              <a:t> </a:t>
            </a:r>
            <a:r>
              <a:rPr lang="pl-PL" sz="2400" dirty="0" err="1"/>
              <a:t>either</a:t>
            </a:r>
            <a:r>
              <a:rPr lang="pl-PL" sz="2400" dirty="0"/>
              <a:t> </a:t>
            </a:r>
            <a:r>
              <a:rPr lang="pl-PL" sz="2400" dirty="0" err="1"/>
              <a:t>their</a:t>
            </a:r>
            <a:r>
              <a:rPr lang="pl-PL" sz="2400" dirty="0"/>
              <a:t> mentor </a:t>
            </a:r>
            <a:r>
              <a:rPr lang="pl-PL" sz="2400" dirty="0" err="1"/>
              <a:t>or</a:t>
            </a:r>
            <a:r>
              <a:rPr lang="pl-PL" sz="2400" dirty="0"/>
              <a:t> Project Office to </a:t>
            </a:r>
            <a:r>
              <a:rPr lang="pl-PL" sz="2400" dirty="0" err="1"/>
              <a:t>submit</a:t>
            </a:r>
            <a:r>
              <a:rPr lang="pl-PL" sz="2400" dirty="0"/>
              <a:t> the </a:t>
            </a:r>
            <a:r>
              <a:rPr lang="pl-PL" sz="2400" dirty="0" err="1"/>
              <a:t>filled</a:t>
            </a:r>
            <a:r>
              <a:rPr lang="pl-PL" sz="2400" dirty="0"/>
              <a:t>-in </a:t>
            </a:r>
            <a:r>
              <a:rPr lang="pl-PL" sz="2400" dirty="0" err="1"/>
              <a:t>documents</a:t>
            </a:r>
            <a:r>
              <a:rPr lang="pl-PL" sz="2400" dirty="0"/>
              <a:t> in </a:t>
            </a:r>
            <a:r>
              <a:rPr lang="pl-PL" sz="2400" dirty="0" err="1"/>
              <a:t>their</a:t>
            </a:r>
            <a:r>
              <a:rPr lang="pl-PL" sz="2400" dirty="0"/>
              <a:t> </a:t>
            </a:r>
            <a:r>
              <a:rPr lang="pl-PL" sz="2400" dirty="0" err="1"/>
              <a:t>name</a:t>
            </a:r>
            <a:endParaRPr lang="pl-PL" sz="2400" dirty="0"/>
          </a:p>
          <a:p>
            <a:r>
              <a:rPr lang="pl-PL" sz="2400" dirty="0" err="1"/>
              <a:t>Use</a:t>
            </a:r>
            <a:r>
              <a:rPr lang="pl-PL" sz="2400" dirty="0"/>
              <a:t> „Pismo wewnętrzne” </a:t>
            </a:r>
            <a:r>
              <a:rPr lang="pl-PL" sz="2400" dirty="0" err="1"/>
              <a:t>option</a:t>
            </a:r>
            <a:r>
              <a:rPr lang="pl-PL" sz="2400" dirty="0"/>
              <a:t> to </a:t>
            </a:r>
            <a:r>
              <a:rPr lang="pl-PL" sz="2400" dirty="0" err="1"/>
              <a:t>submit</a:t>
            </a:r>
            <a:r>
              <a:rPr lang="pl-PL" sz="2400" dirty="0"/>
              <a:t> the </a:t>
            </a:r>
            <a:r>
              <a:rPr lang="pl-PL" sz="2400" dirty="0" err="1"/>
              <a:t>documents</a:t>
            </a:r>
            <a:endParaRPr lang="pl-PL" sz="2400" dirty="0"/>
          </a:p>
        </p:txBody>
      </p:sp>
      <p:pic>
        <p:nvPicPr>
          <p:cNvPr id="5" name="Obraz 4">
            <a:extLst>
              <a:ext uri="{FF2B5EF4-FFF2-40B4-BE49-F238E27FC236}">
                <a16:creationId xmlns:a16="http://schemas.microsoft.com/office/drawing/2014/main" id="{821608DC-843D-DC88-7C8C-A76AF88DF271}"/>
              </a:ext>
            </a:extLst>
          </p:cNvPr>
          <p:cNvPicPr>
            <a:picLocks noChangeAspect="1"/>
          </p:cNvPicPr>
          <p:nvPr/>
        </p:nvPicPr>
        <p:blipFill>
          <a:blip r:embed="rId3"/>
          <a:stretch>
            <a:fillRect/>
          </a:stretch>
        </p:blipFill>
        <p:spPr>
          <a:xfrm>
            <a:off x="8766552" y="1230983"/>
            <a:ext cx="3181794" cy="3115110"/>
          </a:xfrm>
          <a:prstGeom prst="rect">
            <a:avLst/>
          </a:prstGeom>
        </p:spPr>
      </p:pic>
      <p:pic>
        <p:nvPicPr>
          <p:cNvPr id="7" name="Obraz 6">
            <a:extLst>
              <a:ext uri="{FF2B5EF4-FFF2-40B4-BE49-F238E27FC236}">
                <a16:creationId xmlns:a16="http://schemas.microsoft.com/office/drawing/2014/main" id="{7766DD17-AA0E-DA1D-2732-80A4989738B0}"/>
              </a:ext>
            </a:extLst>
          </p:cNvPr>
          <p:cNvPicPr>
            <a:picLocks noChangeAspect="1"/>
          </p:cNvPicPr>
          <p:nvPr/>
        </p:nvPicPr>
        <p:blipFill>
          <a:blip r:embed="rId4"/>
          <a:stretch>
            <a:fillRect/>
          </a:stretch>
        </p:blipFill>
        <p:spPr>
          <a:xfrm>
            <a:off x="6919531" y="4906685"/>
            <a:ext cx="3543795" cy="1019317"/>
          </a:xfrm>
          <a:prstGeom prst="rect">
            <a:avLst/>
          </a:prstGeom>
        </p:spPr>
      </p:pic>
    </p:spTree>
    <p:extLst>
      <p:ext uri="{BB962C8B-B14F-4D97-AF65-F5344CB8AC3E}">
        <p14:creationId xmlns:p14="http://schemas.microsoft.com/office/powerpoint/2010/main" val="2866850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C10DE8E-473C-65A4-7113-8386C9C8282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7A021D7-5A73-62B2-61E6-4621BF5E8C51}"/>
              </a:ext>
            </a:extLst>
          </p:cNvPr>
          <p:cNvSpPr>
            <a:spLocks noGrp="1"/>
          </p:cNvSpPr>
          <p:nvPr>
            <p:ph type="title"/>
          </p:nvPr>
        </p:nvSpPr>
        <p:spPr>
          <a:xfrm>
            <a:off x="838200" y="1069258"/>
            <a:ext cx="10515600" cy="1093378"/>
          </a:xfrm>
        </p:spPr>
        <p:txBody>
          <a:bodyPr>
            <a:normAutofit/>
          </a:bodyPr>
          <a:lstStyle/>
          <a:p>
            <a:r>
              <a:rPr lang="pl-PL" sz="4000" dirty="0"/>
              <a:t>Pismo Wewnętrzne</a:t>
            </a:r>
          </a:p>
        </p:txBody>
      </p:sp>
      <p:sp>
        <p:nvSpPr>
          <p:cNvPr id="3" name="Symbol zastępczy zawartości 2">
            <a:extLst>
              <a:ext uri="{FF2B5EF4-FFF2-40B4-BE49-F238E27FC236}">
                <a16:creationId xmlns:a16="http://schemas.microsoft.com/office/drawing/2014/main" id="{E439D695-1DE4-39F4-7044-B97A30FFD5B9}"/>
              </a:ext>
            </a:extLst>
          </p:cNvPr>
          <p:cNvSpPr>
            <a:spLocks noGrp="1"/>
          </p:cNvSpPr>
          <p:nvPr>
            <p:ph idx="1"/>
          </p:nvPr>
        </p:nvSpPr>
        <p:spPr>
          <a:xfrm>
            <a:off x="224287" y="2308123"/>
            <a:ext cx="7211683" cy="4358148"/>
          </a:xfrm>
        </p:spPr>
        <p:txBody>
          <a:bodyPr>
            <a:normAutofit lnSpcReduction="10000"/>
          </a:bodyPr>
          <a:lstStyle/>
          <a:p>
            <a:r>
              <a:rPr lang="pl-PL" sz="2400" dirty="0" err="1"/>
              <a:t>Create</a:t>
            </a:r>
            <a:r>
              <a:rPr lang="pl-PL" sz="2400" dirty="0"/>
              <a:t> a </a:t>
            </a:r>
            <a:r>
              <a:rPr lang="pl-PL" sz="2400" dirty="0" err="1"/>
              <a:t>new</a:t>
            </a:r>
            <a:r>
              <a:rPr lang="pl-PL" sz="2400" dirty="0"/>
              <a:t> Pismo, and point to „Anholcer Marcin” as decydent</a:t>
            </a:r>
          </a:p>
          <a:p>
            <a:r>
              <a:rPr lang="pl-PL" sz="2400" dirty="0"/>
              <a:t>In Opiniodawcy field, </a:t>
            </a:r>
            <a:r>
              <a:rPr lang="pl-PL" sz="2400" dirty="0" err="1"/>
              <a:t>you</a:t>
            </a:r>
            <a:r>
              <a:rPr lang="pl-PL" sz="2400" dirty="0"/>
              <a:t> </a:t>
            </a:r>
            <a:r>
              <a:rPr lang="pl-PL" sz="2400" dirty="0" err="1"/>
              <a:t>need</a:t>
            </a:r>
            <a:r>
              <a:rPr lang="pl-PL" sz="2400" dirty="0"/>
              <a:t> to </a:t>
            </a:r>
            <a:r>
              <a:rPr lang="pl-PL" sz="2400" dirty="0" err="1"/>
              <a:t>put</a:t>
            </a:r>
            <a:r>
              <a:rPr lang="pl-PL" sz="2400" dirty="0"/>
              <a:t>:</a:t>
            </a:r>
          </a:p>
          <a:p>
            <a:pPr lvl="1"/>
            <a:r>
              <a:rPr lang="pl-PL" sz="2000" dirty="0" err="1"/>
              <a:t>Your</a:t>
            </a:r>
            <a:r>
              <a:rPr lang="pl-PL" sz="2000" dirty="0"/>
              <a:t> mentor (</a:t>
            </a:r>
            <a:r>
              <a:rPr lang="pl-PL" sz="2000" dirty="0" err="1"/>
              <a:t>optionally</a:t>
            </a:r>
            <a:r>
              <a:rPr lang="pl-PL" sz="2000" dirty="0"/>
              <a:t>, </a:t>
            </a:r>
            <a:r>
              <a:rPr lang="pl-PL" sz="2000" dirty="0" err="1"/>
              <a:t>you</a:t>
            </a:r>
            <a:r>
              <a:rPr lang="pl-PL" sz="2000" dirty="0"/>
              <a:t> </a:t>
            </a:r>
            <a:r>
              <a:rPr lang="pl-PL" sz="2000" dirty="0" err="1"/>
              <a:t>can</a:t>
            </a:r>
            <a:r>
              <a:rPr lang="pl-PL" sz="2000" dirty="0"/>
              <a:t> </a:t>
            </a:r>
            <a:r>
              <a:rPr lang="pl-PL" sz="2000" dirty="0" err="1"/>
              <a:t>use</a:t>
            </a:r>
            <a:r>
              <a:rPr lang="pl-PL" sz="2000" dirty="0"/>
              <a:t> </a:t>
            </a:r>
            <a:r>
              <a:rPr lang="pl-PL" sz="2000" dirty="0" err="1"/>
              <a:t>this</a:t>
            </a:r>
            <a:r>
              <a:rPr lang="pl-PL" sz="2000" dirty="0"/>
              <a:t> </a:t>
            </a:r>
            <a:r>
              <a:rPr lang="pl-PL" sz="2000" dirty="0" err="1"/>
              <a:t>process</a:t>
            </a:r>
            <a:r>
              <a:rPr lang="pl-PL" sz="2000" dirty="0"/>
              <a:t> to </a:t>
            </a:r>
            <a:r>
              <a:rPr lang="pl-PL" sz="2000" dirty="0" err="1"/>
              <a:t>approve</a:t>
            </a:r>
            <a:r>
              <a:rPr lang="pl-PL" sz="2000" dirty="0"/>
              <a:t> the </a:t>
            </a:r>
            <a:r>
              <a:rPr lang="pl-PL" sz="2000" dirty="0" err="1"/>
              <a:t>supervisor’s</a:t>
            </a:r>
            <a:r>
              <a:rPr lang="pl-PL" sz="2000" dirty="0"/>
              <a:t> </a:t>
            </a:r>
            <a:r>
              <a:rPr lang="pl-PL" sz="2000" dirty="0" err="1"/>
              <a:t>declaration</a:t>
            </a:r>
            <a:r>
              <a:rPr lang="pl-PL" sz="2000" dirty="0"/>
              <a:t> </a:t>
            </a:r>
            <a:r>
              <a:rPr lang="pl-PL" sz="2000" dirty="0" err="1"/>
              <a:t>instead</a:t>
            </a:r>
            <a:r>
              <a:rPr lang="pl-PL" sz="2000" dirty="0"/>
              <a:t> of a </a:t>
            </a:r>
            <a:r>
              <a:rPr lang="pl-PL" sz="2000" dirty="0" err="1"/>
              <a:t>traditional</a:t>
            </a:r>
            <a:r>
              <a:rPr lang="pl-PL" sz="2000" dirty="0"/>
              <a:t> </a:t>
            </a:r>
            <a:r>
              <a:rPr lang="pl-PL" sz="2000" dirty="0" err="1"/>
              <a:t>signature</a:t>
            </a:r>
            <a:endParaRPr lang="pl-PL" sz="2000" dirty="0"/>
          </a:p>
          <a:p>
            <a:pPr lvl="1"/>
            <a:r>
              <a:rPr lang="pl-PL" sz="2000" dirty="0"/>
              <a:t>Lisiecka Iwona and Mroczek-Dąbrowska Katarzyna (</a:t>
            </a:r>
            <a:r>
              <a:rPr lang="pl-PL" sz="2000" dirty="0" err="1"/>
              <a:t>head</a:t>
            </a:r>
            <a:r>
              <a:rPr lang="pl-PL" sz="2000" dirty="0"/>
              <a:t> of Project Office, and </a:t>
            </a:r>
            <a:r>
              <a:rPr lang="pl-PL" sz="2000" dirty="0" err="1"/>
              <a:t>director</a:t>
            </a:r>
            <a:r>
              <a:rPr lang="pl-PL" sz="2000" dirty="0"/>
              <a:t> of </a:t>
            </a:r>
            <a:r>
              <a:rPr lang="pl-PL" sz="2000" dirty="0" err="1"/>
              <a:t>Research</a:t>
            </a:r>
            <a:r>
              <a:rPr lang="pl-PL" sz="2000" dirty="0"/>
              <a:t> </a:t>
            </a:r>
            <a:r>
              <a:rPr lang="pl-PL" sz="2000" dirty="0" err="1"/>
              <a:t>Support</a:t>
            </a:r>
            <a:r>
              <a:rPr lang="pl-PL" sz="2000" dirty="0"/>
              <a:t> Centre)</a:t>
            </a:r>
          </a:p>
          <a:p>
            <a:pPr lvl="1"/>
            <a:r>
              <a:rPr lang="pl-PL" sz="2000" dirty="0"/>
              <a:t>Matuszak-Jankowiak Anna (</a:t>
            </a:r>
            <a:r>
              <a:rPr lang="pl-PL" sz="2000" dirty="0" err="1"/>
              <a:t>Bursar</a:t>
            </a:r>
            <a:r>
              <a:rPr lang="pl-PL" sz="2000" dirty="0"/>
              <a:t>)</a:t>
            </a:r>
          </a:p>
          <a:p>
            <a:pPr lvl="1"/>
            <a:r>
              <a:rPr lang="pl-PL" sz="2000" dirty="0"/>
              <a:t>Grzeszczak Przemysław (</a:t>
            </a:r>
            <a:r>
              <a:rPr lang="pl-PL" sz="2000" dirty="0" err="1"/>
              <a:t>optionally</a:t>
            </a:r>
            <a:r>
              <a:rPr lang="pl-PL" sz="2000" dirty="0"/>
              <a:t>, </a:t>
            </a:r>
            <a:r>
              <a:rPr lang="pl-PL" sz="2000" dirty="0" err="1"/>
              <a:t>if</a:t>
            </a:r>
            <a:r>
              <a:rPr lang="pl-PL" sz="2000" dirty="0"/>
              <a:t> IT </a:t>
            </a:r>
            <a:r>
              <a:rPr lang="pl-PL" sz="2000" dirty="0" err="1"/>
              <a:t>opinion</a:t>
            </a:r>
            <a:r>
              <a:rPr lang="pl-PL" sz="2000" dirty="0"/>
              <a:t> </a:t>
            </a:r>
            <a:r>
              <a:rPr lang="pl-PL" sz="2000" dirty="0" err="1"/>
              <a:t>required</a:t>
            </a:r>
            <a:r>
              <a:rPr lang="pl-PL" sz="2000" dirty="0"/>
              <a:t>)</a:t>
            </a:r>
          </a:p>
          <a:p>
            <a:pPr lvl="1"/>
            <a:r>
              <a:rPr lang="pl-PL" sz="2000" dirty="0"/>
              <a:t>Adamski Roman (</a:t>
            </a:r>
            <a:r>
              <a:rPr lang="pl-PL" sz="2000" dirty="0" err="1"/>
              <a:t>optionally</a:t>
            </a:r>
            <a:r>
              <a:rPr lang="pl-PL" sz="2000" dirty="0"/>
              <a:t>, </a:t>
            </a:r>
            <a:r>
              <a:rPr lang="pl-PL" sz="2000" dirty="0" err="1"/>
              <a:t>if</a:t>
            </a:r>
            <a:r>
              <a:rPr lang="pl-PL" sz="2000" dirty="0"/>
              <a:t> Public </a:t>
            </a:r>
            <a:r>
              <a:rPr lang="pl-PL" sz="2000" dirty="0" err="1"/>
              <a:t>Procurement</a:t>
            </a:r>
            <a:r>
              <a:rPr lang="pl-PL" sz="2000" dirty="0"/>
              <a:t> </a:t>
            </a:r>
            <a:r>
              <a:rPr lang="pl-PL" sz="2000" dirty="0" err="1"/>
              <a:t>opinion</a:t>
            </a:r>
            <a:r>
              <a:rPr lang="pl-PL" sz="2000" dirty="0"/>
              <a:t> </a:t>
            </a:r>
            <a:r>
              <a:rPr lang="pl-PL" sz="2000" dirty="0" err="1"/>
              <a:t>required</a:t>
            </a:r>
            <a:r>
              <a:rPr lang="pl-PL" sz="2000" dirty="0"/>
              <a:t>)</a:t>
            </a:r>
          </a:p>
          <a:p>
            <a:r>
              <a:rPr lang="pl-PL" sz="2400" dirty="0" err="1"/>
              <a:t>Add</a:t>
            </a:r>
            <a:r>
              <a:rPr lang="pl-PL" sz="2400" dirty="0"/>
              <a:t> the Project Information </a:t>
            </a:r>
            <a:r>
              <a:rPr lang="pl-PL" sz="2400" dirty="0" err="1"/>
              <a:t>Sheet</a:t>
            </a:r>
            <a:r>
              <a:rPr lang="pl-PL" sz="2400" dirty="0"/>
              <a:t> and </a:t>
            </a:r>
            <a:r>
              <a:rPr lang="pl-PL" sz="2400" dirty="0" err="1"/>
              <a:t>Mentor’s</a:t>
            </a:r>
            <a:r>
              <a:rPr lang="pl-PL" sz="2400" dirty="0"/>
              <a:t> </a:t>
            </a:r>
            <a:r>
              <a:rPr lang="pl-PL" sz="2400" dirty="0" err="1"/>
              <a:t>Declaration</a:t>
            </a:r>
            <a:r>
              <a:rPr lang="pl-PL" sz="2400" dirty="0"/>
              <a:t> in the Załączniki (</a:t>
            </a:r>
            <a:r>
              <a:rPr lang="pl-PL" sz="2400" dirty="0" err="1"/>
              <a:t>attachments</a:t>
            </a:r>
            <a:r>
              <a:rPr lang="pl-PL" sz="2400" dirty="0"/>
              <a:t>) field</a:t>
            </a:r>
          </a:p>
          <a:p>
            <a:pPr lvl="1"/>
            <a:endParaRPr lang="pl-PL" sz="2000" dirty="0"/>
          </a:p>
        </p:txBody>
      </p:sp>
      <p:pic>
        <p:nvPicPr>
          <p:cNvPr id="5" name="Obraz 4">
            <a:extLst>
              <a:ext uri="{FF2B5EF4-FFF2-40B4-BE49-F238E27FC236}">
                <a16:creationId xmlns:a16="http://schemas.microsoft.com/office/drawing/2014/main" id="{1F28569B-423B-2335-04DE-39FC69E82265}"/>
              </a:ext>
            </a:extLst>
          </p:cNvPr>
          <p:cNvPicPr>
            <a:picLocks noChangeAspect="1"/>
          </p:cNvPicPr>
          <p:nvPr/>
        </p:nvPicPr>
        <p:blipFill>
          <a:blip r:embed="rId3"/>
          <a:stretch>
            <a:fillRect/>
          </a:stretch>
        </p:blipFill>
        <p:spPr>
          <a:xfrm>
            <a:off x="7315201" y="-1"/>
            <a:ext cx="4876800" cy="3242231"/>
          </a:xfrm>
          <a:prstGeom prst="rect">
            <a:avLst/>
          </a:prstGeom>
        </p:spPr>
      </p:pic>
      <p:pic>
        <p:nvPicPr>
          <p:cNvPr id="7" name="Obraz 6">
            <a:extLst>
              <a:ext uri="{FF2B5EF4-FFF2-40B4-BE49-F238E27FC236}">
                <a16:creationId xmlns:a16="http://schemas.microsoft.com/office/drawing/2014/main" id="{DC711136-0290-55F5-DA85-A70E4298D3BC}"/>
              </a:ext>
            </a:extLst>
          </p:cNvPr>
          <p:cNvPicPr>
            <a:picLocks noChangeAspect="1"/>
          </p:cNvPicPr>
          <p:nvPr/>
        </p:nvPicPr>
        <p:blipFill>
          <a:blip r:embed="rId4"/>
          <a:stretch>
            <a:fillRect/>
          </a:stretch>
        </p:blipFill>
        <p:spPr>
          <a:xfrm>
            <a:off x="8854930" y="3390416"/>
            <a:ext cx="3029373" cy="3467584"/>
          </a:xfrm>
          <a:prstGeom prst="rect">
            <a:avLst/>
          </a:prstGeom>
        </p:spPr>
      </p:pic>
      <p:pic>
        <p:nvPicPr>
          <p:cNvPr id="9" name="Obraz 8">
            <a:extLst>
              <a:ext uri="{FF2B5EF4-FFF2-40B4-BE49-F238E27FC236}">
                <a16:creationId xmlns:a16="http://schemas.microsoft.com/office/drawing/2014/main" id="{BF294547-694C-90DE-6C0F-192C89905B52}"/>
              </a:ext>
            </a:extLst>
          </p:cNvPr>
          <p:cNvPicPr>
            <a:picLocks noChangeAspect="1"/>
          </p:cNvPicPr>
          <p:nvPr/>
        </p:nvPicPr>
        <p:blipFill>
          <a:blip r:embed="rId5"/>
          <a:stretch>
            <a:fillRect/>
          </a:stretch>
        </p:blipFill>
        <p:spPr>
          <a:xfrm>
            <a:off x="10138913" y="4960306"/>
            <a:ext cx="1828800" cy="1196859"/>
          </a:xfrm>
          <a:prstGeom prst="rect">
            <a:avLst/>
          </a:prstGeom>
        </p:spPr>
      </p:pic>
    </p:spTree>
    <p:extLst>
      <p:ext uri="{BB962C8B-B14F-4D97-AF65-F5344CB8AC3E}">
        <p14:creationId xmlns:p14="http://schemas.microsoft.com/office/powerpoint/2010/main" val="1015374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59AA05C1-2A06-4BF3-9020-92F20ACECB1C}"/>
              </a:ext>
            </a:extLst>
          </p:cNvPr>
          <p:cNvSpPr>
            <a:spLocks noGrp="1"/>
          </p:cNvSpPr>
          <p:nvPr>
            <p:ph type="title"/>
          </p:nvPr>
        </p:nvSpPr>
        <p:spPr>
          <a:xfrm>
            <a:off x="838201" y="365125"/>
            <a:ext cx="5251316" cy="1807305"/>
          </a:xfrm>
        </p:spPr>
        <p:txBody>
          <a:bodyPr>
            <a:normAutofit/>
          </a:bodyPr>
          <a:lstStyle/>
          <a:p>
            <a:r>
              <a:rPr lang="pl-PL" dirty="0"/>
              <a:t>Basic </a:t>
            </a:r>
            <a:r>
              <a:rPr lang="pl-PL" dirty="0" err="1"/>
              <a:t>information</a:t>
            </a:r>
            <a:endParaRPr lang="pl-PL" dirty="0"/>
          </a:p>
        </p:txBody>
      </p:sp>
      <p:sp>
        <p:nvSpPr>
          <p:cNvPr id="3" name="Symbol zastępczy zawartości 2">
            <a:extLst>
              <a:ext uri="{FF2B5EF4-FFF2-40B4-BE49-F238E27FC236}">
                <a16:creationId xmlns:a16="http://schemas.microsoft.com/office/drawing/2014/main" id="{63C15956-EED7-4D41-87BC-CDAC591CC1CB}"/>
              </a:ext>
            </a:extLst>
          </p:cNvPr>
          <p:cNvSpPr>
            <a:spLocks noGrp="1"/>
          </p:cNvSpPr>
          <p:nvPr>
            <p:ph idx="1"/>
          </p:nvPr>
        </p:nvSpPr>
        <p:spPr>
          <a:xfrm>
            <a:off x="263382" y="1828800"/>
            <a:ext cx="6085660" cy="4546121"/>
          </a:xfrm>
        </p:spPr>
        <p:txBody>
          <a:bodyPr>
            <a:normAutofit/>
          </a:bodyPr>
          <a:lstStyle/>
          <a:p>
            <a:r>
              <a:rPr lang="pl-PL" sz="2000" dirty="0"/>
              <a:t>Call NCN Preludium 25 </a:t>
            </a:r>
            <a:r>
              <a:rPr lang="pl-PL" sz="2000" dirty="0" err="1"/>
              <a:t>is</a:t>
            </a:r>
            <a:r>
              <a:rPr lang="pl-PL" sz="2000" dirty="0"/>
              <a:t> </a:t>
            </a:r>
            <a:r>
              <a:rPr lang="pl-PL" sz="2000" dirty="0" err="1"/>
              <a:t>dedicated</a:t>
            </a:r>
            <a:r>
              <a:rPr lang="pl-PL" sz="2000" dirty="0"/>
              <a:t> for </a:t>
            </a:r>
            <a:r>
              <a:rPr lang="pl-PL" sz="2000" dirty="0" err="1"/>
              <a:t>people</a:t>
            </a:r>
            <a:r>
              <a:rPr lang="pl-PL" sz="2000" dirty="0"/>
              <a:t> </a:t>
            </a:r>
            <a:r>
              <a:rPr lang="pl-PL" sz="2000" dirty="0" err="1"/>
              <a:t>starting</a:t>
            </a:r>
            <a:r>
              <a:rPr lang="pl-PL" sz="2000" dirty="0"/>
              <a:t> out </a:t>
            </a:r>
            <a:r>
              <a:rPr lang="pl-PL" sz="2000" dirty="0" err="1"/>
              <a:t>their</a:t>
            </a:r>
            <a:r>
              <a:rPr lang="pl-PL" sz="2000" dirty="0"/>
              <a:t> </a:t>
            </a:r>
            <a:r>
              <a:rPr lang="pl-PL" sz="2000" dirty="0" err="1"/>
              <a:t>research</a:t>
            </a:r>
            <a:r>
              <a:rPr lang="pl-PL" sz="2000" dirty="0"/>
              <a:t> </a:t>
            </a:r>
            <a:r>
              <a:rPr lang="pl-PL" sz="2000" dirty="0" err="1"/>
              <a:t>career</a:t>
            </a:r>
            <a:r>
              <a:rPr lang="pl-PL" sz="2000" dirty="0"/>
              <a:t>, </a:t>
            </a:r>
            <a:r>
              <a:rPr lang="pl-PL" sz="2000" dirty="0" err="1"/>
              <a:t>ie</a:t>
            </a:r>
            <a:r>
              <a:rPr lang="pl-PL" sz="2000" dirty="0"/>
              <a:t>. </a:t>
            </a:r>
            <a:r>
              <a:rPr lang="pl-PL" sz="2000" dirty="0" err="1"/>
              <a:t>they</a:t>
            </a:r>
            <a:r>
              <a:rPr lang="pl-PL" sz="2000" dirty="0"/>
              <a:t> do not </a:t>
            </a:r>
            <a:r>
              <a:rPr lang="pl-PL" sz="2000" dirty="0" err="1"/>
              <a:t>hold</a:t>
            </a:r>
            <a:r>
              <a:rPr lang="pl-PL" sz="2000" dirty="0"/>
              <a:t> a </a:t>
            </a:r>
            <a:r>
              <a:rPr lang="pl-PL" sz="2000" dirty="0" err="1"/>
              <a:t>PhD</a:t>
            </a:r>
            <a:r>
              <a:rPr lang="pl-PL" sz="2000" dirty="0"/>
              <a:t> </a:t>
            </a:r>
            <a:r>
              <a:rPr lang="pl-PL" sz="2000" dirty="0" err="1"/>
              <a:t>title</a:t>
            </a:r>
            <a:r>
              <a:rPr lang="pl-PL" sz="2000" dirty="0"/>
              <a:t> </a:t>
            </a:r>
            <a:r>
              <a:rPr lang="pl-PL" sz="2000" dirty="0" err="1"/>
              <a:t>yet</a:t>
            </a:r>
            <a:endParaRPr lang="pl-PL" sz="2000" dirty="0"/>
          </a:p>
          <a:p>
            <a:r>
              <a:rPr lang="pl-PL" sz="2000" dirty="0" err="1"/>
              <a:t>Apply</a:t>
            </a:r>
            <a:r>
              <a:rPr lang="pl-PL" sz="2000" dirty="0"/>
              <a:t> via OSF - </a:t>
            </a:r>
            <a:r>
              <a:rPr lang="pl-PL" sz="2000" dirty="0">
                <a:hlinkClick r:id="rId2"/>
              </a:rPr>
              <a:t>https://osf.opi.org.pl</a:t>
            </a:r>
            <a:r>
              <a:rPr lang="pl-PL" sz="2000" dirty="0"/>
              <a:t> </a:t>
            </a:r>
          </a:p>
          <a:p>
            <a:r>
              <a:rPr lang="pl-PL" sz="2000" dirty="0"/>
              <a:t>The </a:t>
            </a:r>
            <a:r>
              <a:rPr lang="pl-PL" sz="2000" dirty="0" err="1"/>
              <a:t>proposal</a:t>
            </a:r>
            <a:r>
              <a:rPr lang="pl-PL" sz="2000" dirty="0"/>
              <a:t> </a:t>
            </a:r>
            <a:r>
              <a:rPr lang="pl-PL" sz="2000" dirty="0" err="1"/>
              <a:t>will</a:t>
            </a:r>
            <a:r>
              <a:rPr lang="pl-PL" sz="2000" dirty="0"/>
              <a:t> be </a:t>
            </a:r>
            <a:r>
              <a:rPr lang="pl-PL" sz="2000" dirty="0" err="1"/>
              <a:t>evaluated</a:t>
            </a:r>
            <a:r>
              <a:rPr lang="pl-PL" sz="2000" dirty="0"/>
              <a:t> in </a:t>
            </a:r>
            <a:r>
              <a:rPr lang="pl-PL" sz="2000" dirty="0" err="1"/>
              <a:t>three</a:t>
            </a:r>
            <a:r>
              <a:rPr lang="pl-PL" sz="2000" dirty="0"/>
              <a:t> </a:t>
            </a:r>
            <a:r>
              <a:rPr lang="pl-PL" sz="2000" dirty="0" err="1"/>
              <a:t>criteria</a:t>
            </a:r>
            <a:r>
              <a:rPr lang="pl-PL" sz="2000" dirty="0"/>
              <a:t> – </a:t>
            </a:r>
            <a:r>
              <a:rPr lang="pl-PL" sz="2000" dirty="0" err="1"/>
              <a:t>quality</a:t>
            </a:r>
            <a:r>
              <a:rPr lang="pl-PL" sz="2000" dirty="0"/>
              <a:t> of the </a:t>
            </a:r>
            <a:r>
              <a:rPr lang="pl-PL" sz="2000" dirty="0" err="1"/>
              <a:t>proposal</a:t>
            </a:r>
            <a:r>
              <a:rPr lang="pl-PL" sz="2000" dirty="0"/>
              <a:t>, and the </a:t>
            </a:r>
            <a:r>
              <a:rPr lang="pl-PL" sz="2000" dirty="0" err="1"/>
              <a:t>qualifications</a:t>
            </a:r>
            <a:r>
              <a:rPr lang="pl-PL" sz="2000" dirty="0"/>
              <a:t> and </a:t>
            </a:r>
            <a:r>
              <a:rPr lang="pl-PL" sz="2000" dirty="0" err="1"/>
              <a:t>achievements</a:t>
            </a:r>
            <a:r>
              <a:rPr lang="pl-PL" sz="2000" dirty="0"/>
              <a:t> of the PI (</a:t>
            </a:r>
            <a:r>
              <a:rPr lang="pl-PL" sz="2000" dirty="0" err="1"/>
              <a:t>you</a:t>
            </a:r>
            <a:r>
              <a:rPr lang="pl-PL" sz="2000" dirty="0"/>
              <a:t>) and </a:t>
            </a:r>
            <a:r>
              <a:rPr lang="pl-PL" sz="2000" dirty="0" err="1"/>
              <a:t>your</a:t>
            </a:r>
            <a:r>
              <a:rPr lang="pl-PL" sz="2000" dirty="0"/>
              <a:t> mentor in the field</a:t>
            </a:r>
          </a:p>
          <a:p>
            <a:r>
              <a:rPr lang="pl-PL" sz="2000" dirty="0"/>
              <a:t>Project </a:t>
            </a:r>
            <a:r>
              <a:rPr lang="pl-PL" sz="2000" dirty="0" err="1"/>
              <a:t>Support</a:t>
            </a:r>
            <a:r>
              <a:rPr lang="pl-PL" sz="2000" dirty="0"/>
              <a:t> Office </a:t>
            </a:r>
            <a:r>
              <a:rPr lang="pl-PL" sz="2000" dirty="0" err="1"/>
              <a:t>is</a:t>
            </a:r>
            <a:r>
              <a:rPr lang="pl-PL" sz="2000" dirty="0"/>
              <a:t> </a:t>
            </a:r>
            <a:r>
              <a:rPr lang="pl-PL" sz="2000" dirty="0" err="1"/>
              <a:t>responsible</a:t>
            </a:r>
            <a:r>
              <a:rPr lang="pl-PL" sz="2000" dirty="0"/>
              <a:t> for </a:t>
            </a:r>
            <a:r>
              <a:rPr lang="pl-PL" sz="2000" dirty="0" err="1"/>
              <a:t>assisting</a:t>
            </a:r>
            <a:r>
              <a:rPr lang="pl-PL" sz="2000" dirty="0"/>
              <a:t> </a:t>
            </a:r>
            <a:r>
              <a:rPr lang="pl-PL" sz="2000" dirty="0" err="1"/>
              <a:t>you</a:t>
            </a:r>
            <a:r>
              <a:rPr lang="pl-PL" sz="2000" dirty="0"/>
              <a:t> in </a:t>
            </a:r>
            <a:r>
              <a:rPr lang="pl-PL" sz="2000" dirty="0" err="1"/>
              <a:t>your</a:t>
            </a:r>
            <a:r>
              <a:rPr lang="pl-PL" sz="2000" dirty="0"/>
              <a:t> </a:t>
            </a:r>
            <a:r>
              <a:rPr lang="pl-PL" sz="2000" dirty="0" err="1"/>
              <a:t>application</a:t>
            </a:r>
            <a:r>
              <a:rPr lang="pl-PL" sz="2000" dirty="0"/>
              <a:t> </a:t>
            </a:r>
            <a:r>
              <a:rPr lang="pl-PL" sz="2000" dirty="0" err="1"/>
              <a:t>process</a:t>
            </a:r>
            <a:r>
              <a:rPr lang="pl-PL" sz="2000" dirty="0"/>
              <a:t> </a:t>
            </a:r>
            <a:r>
              <a:rPr lang="pl-PL" sz="2000" dirty="0" err="1"/>
              <a:t>at</a:t>
            </a:r>
            <a:r>
              <a:rPr lang="pl-PL" sz="2000" dirty="0"/>
              <a:t> PUEB (</a:t>
            </a:r>
            <a:r>
              <a:rPr lang="pl-PL" sz="2000" dirty="0" err="1"/>
              <a:t>contact</a:t>
            </a:r>
            <a:r>
              <a:rPr lang="pl-PL" sz="2000" dirty="0"/>
              <a:t> person </a:t>
            </a:r>
            <a:r>
              <a:rPr lang="pl-PL" sz="2000" dirty="0">
                <a:hlinkClick r:id="rId3"/>
              </a:rPr>
              <a:t>Mateusz.Wielebinski@ue.poznan.pl</a:t>
            </a:r>
            <a:r>
              <a:rPr lang="pl-PL" sz="2000" dirty="0"/>
              <a:t> )</a:t>
            </a:r>
          </a:p>
          <a:p>
            <a:r>
              <a:rPr lang="pl-PL" sz="2000" dirty="0"/>
              <a:t>PRELUDIUM </a:t>
            </a:r>
            <a:r>
              <a:rPr lang="pl-PL" sz="2000" dirty="0" err="1"/>
              <a:t>requires</a:t>
            </a:r>
            <a:r>
              <a:rPr lang="pl-PL" sz="2000" dirty="0"/>
              <a:t> a </a:t>
            </a:r>
            <a:r>
              <a:rPr lang="pl-PL" sz="2000" dirty="0" err="1"/>
              <a:t>designated</a:t>
            </a:r>
            <a:r>
              <a:rPr lang="pl-PL" sz="2000" dirty="0"/>
              <a:t> mentor – </a:t>
            </a:r>
            <a:r>
              <a:rPr lang="pl-PL" sz="2000" dirty="0" err="1"/>
              <a:t>it</a:t>
            </a:r>
            <a:r>
              <a:rPr lang="pl-PL" sz="2000" dirty="0"/>
              <a:t> </a:t>
            </a:r>
            <a:r>
              <a:rPr lang="pl-PL" sz="2000" dirty="0" err="1"/>
              <a:t>does</a:t>
            </a:r>
            <a:r>
              <a:rPr lang="pl-PL" sz="2000" dirty="0"/>
              <a:t> </a:t>
            </a:r>
            <a:r>
              <a:rPr lang="pl-PL" sz="2000" i="1" dirty="0"/>
              <a:t>not</a:t>
            </a:r>
            <a:r>
              <a:rPr lang="pl-PL" sz="2000" dirty="0"/>
              <a:t> </a:t>
            </a:r>
            <a:r>
              <a:rPr lang="pl-PL" sz="2000" dirty="0" err="1"/>
              <a:t>have</a:t>
            </a:r>
            <a:r>
              <a:rPr lang="pl-PL" sz="2000" dirty="0"/>
              <a:t> to be </a:t>
            </a:r>
            <a:r>
              <a:rPr lang="pl-PL" sz="2000" dirty="0" err="1"/>
              <a:t>your</a:t>
            </a:r>
            <a:r>
              <a:rPr lang="pl-PL" sz="2000" dirty="0"/>
              <a:t> </a:t>
            </a:r>
            <a:r>
              <a:rPr lang="pl-PL" sz="2000" dirty="0" err="1"/>
              <a:t>PhD</a:t>
            </a:r>
            <a:r>
              <a:rPr lang="pl-PL" sz="2000" dirty="0"/>
              <a:t> </a:t>
            </a:r>
            <a:r>
              <a:rPr lang="pl-PL" sz="2000" dirty="0" err="1"/>
              <a:t>supervisor</a:t>
            </a:r>
            <a:endParaRPr lang="pl-PL" sz="2000" dirty="0"/>
          </a:p>
        </p:txBody>
      </p:sp>
      <p:pic>
        <p:nvPicPr>
          <p:cNvPr id="3074" name="Picture 2" descr="99+ Nerd meme cười té ghế dành cho hội mọt sách chính hiệu">
            <a:extLst>
              <a:ext uri="{FF2B5EF4-FFF2-40B4-BE49-F238E27FC236}">
                <a16:creationId xmlns:a16="http://schemas.microsoft.com/office/drawing/2014/main" id="{E864CB52-5DD8-68A9-D638-4E9C68AED0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3054"/>
          <a:stretch>
            <a:fillRect/>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184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3649CA7-19F4-E029-4D1B-C2D5F6426BB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B49CA37-023A-F496-9E7E-1A35DAC9E336}"/>
              </a:ext>
            </a:extLst>
          </p:cNvPr>
          <p:cNvSpPr>
            <a:spLocks noGrp="1"/>
          </p:cNvSpPr>
          <p:nvPr>
            <p:ph type="title"/>
          </p:nvPr>
        </p:nvSpPr>
        <p:spPr>
          <a:xfrm>
            <a:off x="838200" y="1069258"/>
            <a:ext cx="10515600" cy="1093378"/>
          </a:xfrm>
        </p:spPr>
        <p:txBody>
          <a:bodyPr>
            <a:normAutofit/>
          </a:bodyPr>
          <a:lstStyle/>
          <a:p>
            <a:r>
              <a:rPr lang="pl-PL" sz="4000" dirty="0" err="1"/>
              <a:t>Consultations</a:t>
            </a:r>
            <a:r>
              <a:rPr lang="pl-PL" sz="4000" dirty="0"/>
              <a:t> and </a:t>
            </a:r>
            <a:r>
              <a:rPr lang="pl-PL" sz="4000" dirty="0" err="1"/>
              <a:t>advice</a:t>
            </a:r>
            <a:endParaRPr lang="pl-PL" sz="4000" dirty="0"/>
          </a:p>
        </p:txBody>
      </p:sp>
      <p:sp>
        <p:nvSpPr>
          <p:cNvPr id="3" name="Symbol zastępczy zawartości 2">
            <a:extLst>
              <a:ext uri="{FF2B5EF4-FFF2-40B4-BE49-F238E27FC236}">
                <a16:creationId xmlns:a16="http://schemas.microsoft.com/office/drawing/2014/main" id="{FE2903F8-431B-DFE6-53E2-09A4300FA2A8}"/>
              </a:ext>
            </a:extLst>
          </p:cNvPr>
          <p:cNvSpPr>
            <a:spLocks noGrp="1"/>
          </p:cNvSpPr>
          <p:nvPr>
            <p:ph idx="1"/>
          </p:nvPr>
        </p:nvSpPr>
        <p:spPr>
          <a:xfrm>
            <a:off x="838200" y="2162636"/>
            <a:ext cx="10515600" cy="4503635"/>
          </a:xfrm>
        </p:spPr>
        <p:txBody>
          <a:bodyPr>
            <a:normAutofit lnSpcReduction="10000"/>
          </a:bodyPr>
          <a:lstStyle/>
          <a:p>
            <a:r>
              <a:rPr lang="pl-PL" sz="2400" dirty="0"/>
              <a:t>PUEB </a:t>
            </a:r>
            <a:r>
              <a:rPr lang="pl-PL" sz="2400" dirty="0" err="1"/>
              <a:t>offers</a:t>
            </a:r>
            <a:r>
              <a:rPr lang="pl-PL" sz="2400" dirty="0"/>
              <a:t> </a:t>
            </a:r>
            <a:r>
              <a:rPr lang="pl-PL" sz="2400" dirty="0" err="1"/>
              <a:t>assistance</a:t>
            </a:r>
            <a:r>
              <a:rPr lang="pl-PL" sz="2400" dirty="0"/>
              <a:t> in </a:t>
            </a:r>
            <a:r>
              <a:rPr lang="pl-PL" sz="2400" dirty="0" err="1"/>
              <a:t>completing</a:t>
            </a:r>
            <a:r>
              <a:rPr lang="pl-PL" sz="2400" dirty="0"/>
              <a:t> the </a:t>
            </a:r>
            <a:r>
              <a:rPr lang="pl-PL" sz="2400" dirty="0" err="1"/>
              <a:t>applications</a:t>
            </a:r>
            <a:endParaRPr lang="pl-PL" sz="2400" dirty="0"/>
          </a:p>
          <a:p>
            <a:r>
              <a:rPr lang="pl-PL" sz="2400" dirty="0"/>
              <a:t>For </a:t>
            </a:r>
            <a:r>
              <a:rPr lang="pl-PL" sz="2400" dirty="0" err="1"/>
              <a:t>formal</a:t>
            </a:r>
            <a:r>
              <a:rPr lang="pl-PL" sz="2400" dirty="0"/>
              <a:t> </a:t>
            </a:r>
            <a:r>
              <a:rPr lang="pl-PL" sz="2400" dirty="0" err="1"/>
              <a:t>matters</a:t>
            </a:r>
            <a:r>
              <a:rPr lang="pl-PL" sz="2400" dirty="0"/>
              <a:t> (</a:t>
            </a:r>
            <a:r>
              <a:rPr lang="pl-PL" sz="2400" dirty="0" err="1"/>
              <a:t>attachments</a:t>
            </a:r>
            <a:r>
              <a:rPr lang="pl-PL" sz="2400" dirty="0"/>
              <a:t>, </a:t>
            </a:r>
            <a:r>
              <a:rPr lang="pl-PL" sz="2400" dirty="0" err="1"/>
              <a:t>cost</a:t>
            </a:r>
            <a:r>
              <a:rPr lang="pl-PL" sz="2400" dirty="0"/>
              <a:t> </a:t>
            </a:r>
            <a:r>
              <a:rPr lang="pl-PL" sz="2400" dirty="0" err="1"/>
              <a:t>categories</a:t>
            </a:r>
            <a:r>
              <a:rPr lang="pl-PL" sz="2400" dirty="0"/>
              <a:t>, </a:t>
            </a:r>
            <a:r>
              <a:rPr lang="pl-PL" sz="2400" dirty="0" err="1"/>
              <a:t>internal</a:t>
            </a:r>
            <a:r>
              <a:rPr lang="pl-PL" sz="2400" dirty="0"/>
              <a:t> policy </a:t>
            </a:r>
            <a:r>
              <a:rPr lang="pl-PL" sz="2400" dirty="0" err="1"/>
              <a:t>guidelines</a:t>
            </a:r>
            <a:r>
              <a:rPr lang="pl-PL" sz="2400" dirty="0"/>
              <a:t>), </a:t>
            </a:r>
            <a:r>
              <a:rPr lang="pl-PL" sz="2400" dirty="0" err="1"/>
              <a:t>refer</a:t>
            </a:r>
            <a:r>
              <a:rPr lang="pl-PL" sz="2400" dirty="0"/>
              <a:t> to the Project Office (</a:t>
            </a:r>
            <a:r>
              <a:rPr lang="pl-PL" sz="2400" dirty="0">
                <a:hlinkClick r:id="rId3"/>
              </a:rPr>
              <a:t>cwbn@ue.poznan.pl</a:t>
            </a:r>
            <a:r>
              <a:rPr lang="pl-PL" sz="2400" dirty="0"/>
              <a:t> , MS </a:t>
            </a:r>
            <a:r>
              <a:rPr lang="pl-PL" sz="2400" dirty="0" err="1"/>
              <a:t>Teams</a:t>
            </a:r>
            <a:r>
              <a:rPr lang="pl-PL" sz="2400" dirty="0"/>
              <a:t> – Mateusz Wielebinski)</a:t>
            </a:r>
          </a:p>
          <a:p>
            <a:r>
              <a:rPr lang="pl-PL" sz="2400" dirty="0"/>
              <a:t>For </a:t>
            </a:r>
            <a:r>
              <a:rPr lang="pl-PL" sz="2400" dirty="0" err="1"/>
              <a:t>DMPs</a:t>
            </a:r>
            <a:r>
              <a:rPr lang="pl-PL" sz="2400" dirty="0"/>
              <a:t>, </a:t>
            </a:r>
            <a:r>
              <a:rPr lang="pl-PL" sz="2400" dirty="0" err="1"/>
              <a:t>you</a:t>
            </a:r>
            <a:r>
              <a:rPr lang="pl-PL" sz="2400" dirty="0"/>
              <a:t> </a:t>
            </a:r>
            <a:r>
              <a:rPr lang="pl-PL" sz="2400" dirty="0" err="1"/>
              <a:t>can</a:t>
            </a:r>
            <a:r>
              <a:rPr lang="pl-PL" sz="2400" dirty="0"/>
              <a:t> </a:t>
            </a:r>
            <a:r>
              <a:rPr lang="pl-PL" sz="2400" dirty="0" err="1"/>
              <a:t>use</a:t>
            </a:r>
            <a:r>
              <a:rPr lang="pl-PL" sz="2400" dirty="0"/>
              <a:t> the </a:t>
            </a:r>
            <a:r>
              <a:rPr lang="pl-PL" sz="2400" dirty="0" err="1"/>
              <a:t>address</a:t>
            </a:r>
            <a:r>
              <a:rPr lang="pl-PL" sz="2400" dirty="0"/>
              <a:t> </a:t>
            </a:r>
            <a:r>
              <a:rPr lang="pl-PL" sz="2400" dirty="0">
                <a:hlinkClick r:id="rId4"/>
              </a:rPr>
              <a:t>rdm@ue.poznan.pl</a:t>
            </a:r>
            <a:r>
              <a:rPr lang="pl-PL" sz="2400" dirty="0"/>
              <a:t> </a:t>
            </a:r>
          </a:p>
          <a:p>
            <a:r>
              <a:rPr lang="en-US" sz="2400" dirty="0"/>
              <a:t>Thanks to RIGE project funding, PUEB can now provide an additional, voluntary</a:t>
            </a:r>
            <a:r>
              <a:rPr lang="pl-PL" sz="2400" dirty="0"/>
              <a:t> </a:t>
            </a:r>
            <a:r>
              <a:rPr lang="en-US" sz="2400" dirty="0"/>
              <a:t>review of the substantive part of the application. PUEB has a pool of experienced PIs,</a:t>
            </a:r>
            <a:r>
              <a:rPr lang="pl-PL" sz="2400" dirty="0"/>
              <a:t> </a:t>
            </a:r>
            <a:r>
              <a:rPr lang="en-US" sz="2400" dirty="0"/>
              <a:t>who can review your application confidentially, point out the strengths and</a:t>
            </a:r>
            <a:r>
              <a:rPr lang="pl-PL" sz="2400" dirty="0"/>
              <a:t> </a:t>
            </a:r>
            <a:r>
              <a:rPr lang="en-US" sz="2400" dirty="0"/>
              <a:t>weaknesses of your project, suggest concrete changes to your application, or</a:t>
            </a:r>
            <a:r>
              <a:rPr lang="pl-PL" sz="2400" dirty="0"/>
              <a:t> </a:t>
            </a:r>
            <a:r>
              <a:rPr lang="en-US" sz="2400" dirty="0"/>
              <a:t>recommend adding more information that would improve the overall strength of</a:t>
            </a:r>
            <a:r>
              <a:rPr lang="pl-PL" sz="2400" dirty="0"/>
              <a:t> </a:t>
            </a:r>
            <a:r>
              <a:rPr lang="en-US" sz="2400" dirty="0"/>
              <a:t>your proposal</a:t>
            </a:r>
          </a:p>
          <a:p>
            <a:r>
              <a:rPr lang="en-US" sz="2400" dirty="0"/>
              <a:t>The information regarding this review is located at the following address:</a:t>
            </a:r>
            <a:r>
              <a:rPr lang="pl-PL" sz="2400" dirty="0"/>
              <a:t> </a:t>
            </a:r>
            <a:r>
              <a:rPr lang="en-US" sz="2400" dirty="0">
                <a:hlinkClick r:id="rId5"/>
              </a:rPr>
              <a:t>https://ue.poznan.pl/en/university/rige-project/</a:t>
            </a:r>
            <a:r>
              <a:rPr lang="pl-PL" sz="2400" dirty="0"/>
              <a:t> </a:t>
            </a:r>
          </a:p>
        </p:txBody>
      </p:sp>
    </p:spTree>
    <p:extLst>
      <p:ext uri="{BB962C8B-B14F-4D97-AF65-F5344CB8AC3E}">
        <p14:creationId xmlns:p14="http://schemas.microsoft.com/office/powerpoint/2010/main" val="1275312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5188734-6084-3376-9153-E713EA6750A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92E9052-8AEC-5253-A58D-97F3706A2D60}"/>
              </a:ext>
            </a:extLst>
          </p:cNvPr>
          <p:cNvSpPr>
            <a:spLocks noGrp="1"/>
          </p:cNvSpPr>
          <p:nvPr>
            <p:ph type="title"/>
          </p:nvPr>
        </p:nvSpPr>
        <p:spPr>
          <a:xfrm>
            <a:off x="838200" y="1069258"/>
            <a:ext cx="10515600" cy="1093378"/>
          </a:xfrm>
        </p:spPr>
        <p:txBody>
          <a:bodyPr>
            <a:normAutofit/>
          </a:bodyPr>
          <a:lstStyle/>
          <a:p>
            <a:r>
              <a:rPr lang="pl-PL" sz="4000" dirty="0"/>
              <a:t>A </a:t>
            </a:r>
            <a:r>
              <a:rPr lang="pl-PL" sz="4000" dirty="0" err="1"/>
              <a:t>Few</a:t>
            </a:r>
            <a:r>
              <a:rPr lang="pl-PL" sz="4000" dirty="0"/>
              <a:t> </a:t>
            </a:r>
            <a:r>
              <a:rPr lang="pl-PL" sz="4000" dirty="0" err="1"/>
              <a:t>Tips</a:t>
            </a:r>
            <a:endParaRPr lang="pl-PL" sz="4000" dirty="0"/>
          </a:p>
        </p:txBody>
      </p:sp>
      <p:sp>
        <p:nvSpPr>
          <p:cNvPr id="3" name="Symbol zastępczy zawartości 2">
            <a:extLst>
              <a:ext uri="{FF2B5EF4-FFF2-40B4-BE49-F238E27FC236}">
                <a16:creationId xmlns:a16="http://schemas.microsoft.com/office/drawing/2014/main" id="{49EC116A-2CE7-439B-B93E-1721E36B8F4B}"/>
              </a:ext>
            </a:extLst>
          </p:cNvPr>
          <p:cNvSpPr>
            <a:spLocks noGrp="1"/>
          </p:cNvSpPr>
          <p:nvPr>
            <p:ph idx="1"/>
          </p:nvPr>
        </p:nvSpPr>
        <p:spPr>
          <a:xfrm>
            <a:off x="838200" y="2308123"/>
            <a:ext cx="10515600" cy="4358148"/>
          </a:xfrm>
        </p:spPr>
        <p:txBody>
          <a:bodyPr>
            <a:normAutofit/>
          </a:bodyPr>
          <a:lstStyle/>
          <a:p>
            <a:r>
              <a:rPr lang="pl-PL" sz="2400" dirty="0" err="1"/>
              <a:t>Keep</a:t>
            </a:r>
            <a:r>
              <a:rPr lang="pl-PL" sz="2400" dirty="0"/>
              <a:t> the </a:t>
            </a:r>
            <a:r>
              <a:rPr lang="pl-PL" sz="2400" dirty="0" err="1"/>
              <a:t>deadlines</a:t>
            </a:r>
            <a:r>
              <a:rPr lang="pl-PL" sz="2400" dirty="0"/>
              <a:t>!</a:t>
            </a:r>
          </a:p>
          <a:p>
            <a:r>
              <a:rPr lang="pl-PL" sz="2400" dirty="0" err="1"/>
              <a:t>Create</a:t>
            </a:r>
            <a:r>
              <a:rPr lang="pl-PL" sz="2400" dirty="0"/>
              <a:t> </a:t>
            </a:r>
            <a:r>
              <a:rPr lang="pl-PL" sz="2400" dirty="0" err="1"/>
              <a:t>your</a:t>
            </a:r>
            <a:r>
              <a:rPr lang="pl-PL" sz="2400" dirty="0"/>
              <a:t> </a:t>
            </a:r>
            <a:r>
              <a:rPr lang="pl-PL" sz="2400" dirty="0" err="1"/>
              <a:t>budget</a:t>
            </a:r>
            <a:r>
              <a:rPr lang="pl-PL" sz="2400" dirty="0"/>
              <a:t> </a:t>
            </a:r>
            <a:r>
              <a:rPr lang="pl-PL" sz="2400" dirty="0" err="1"/>
              <a:t>early</a:t>
            </a:r>
            <a:r>
              <a:rPr lang="pl-PL" sz="2400" dirty="0"/>
              <a:t> – </a:t>
            </a:r>
            <a:r>
              <a:rPr lang="pl-PL" sz="2400" dirty="0" err="1"/>
              <a:t>you</a:t>
            </a:r>
            <a:r>
              <a:rPr lang="pl-PL" sz="2400" dirty="0"/>
              <a:t> </a:t>
            </a:r>
            <a:r>
              <a:rPr lang="pl-PL" sz="2400" dirty="0" err="1"/>
              <a:t>can</a:t>
            </a:r>
            <a:r>
              <a:rPr lang="pl-PL" sz="2400" dirty="0"/>
              <a:t> </a:t>
            </a:r>
            <a:r>
              <a:rPr lang="pl-PL" sz="2400" dirty="0" err="1"/>
              <a:t>submit</a:t>
            </a:r>
            <a:r>
              <a:rPr lang="pl-PL" sz="2400" dirty="0"/>
              <a:t> the Project Information </a:t>
            </a:r>
            <a:r>
              <a:rPr lang="pl-PL" sz="2400" dirty="0" err="1"/>
              <a:t>Sheet</a:t>
            </a:r>
            <a:r>
              <a:rPr lang="pl-PL" sz="2400" dirty="0"/>
              <a:t> </a:t>
            </a:r>
            <a:r>
              <a:rPr lang="pl-PL" sz="2400" dirty="0" err="1"/>
              <a:t>while</a:t>
            </a:r>
            <a:r>
              <a:rPr lang="pl-PL" sz="2400" dirty="0"/>
              <a:t> </a:t>
            </a:r>
            <a:r>
              <a:rPr lang="pl-PL" sz="2400" dirty="0" err="1"/>
              <a:t>working</a:t>
            </a:r>
            <a:r>
              <a:rPr lang="pl-PL" sz="2400" dirty="0"/>
              <a:t> on </a:t>
            </a:r>
            <a:r>
              <a:rPr lang="pl-PL" sz="2400" dirty="0" err="1"/>
              <a:t>your</a:t>
            </a:r>
            <a:r>
              <a:rPr lang="pl-PL" sz="2400" dirty="0"/>
              <a:t> </a:t>
            </a:r>
            <a:r>
              <a:rPr lang="pl-PL" sz="2400" dirty="0" err="1"/>
              <a:t>detailed</a:t>
            </a:r>
            <a:r>
              <a:rPr lang="pl-PL" sz="2400" dirty="0"/>
              <a:t> </a:t>
            </a:r>
            <a:r>
              <a:rPr lang="pl-PL" sz="2400" dirty="0" err="1"/>
              <a:t>description</a:t>
            </a:r>
            <a:endParaRPr lang="pl-PL" sz="2400" dirty="0"/>
          </a:p>
          <a:p>
            <a:r>
              <a:rPr lang="pl-PL" sz="2400" dirty="0"/>
              <a:t>Be </a:t>
            </a:r>
            <a:r>
              <a:rPr lang="pl-PL" sz="2400" dirty="0" err="1"/>
              <a:t>consistent</a:t>
            </a:r>
            <a:r>
              <a:rPr lang="pl-PL" sz="2400" dirty="0"/>
              <a:t> – </a:t>
            </a:r>
            <a:r>
              <a:rPr lang="pl-PL" sz="2400" dirty="0" err="1"/>
              <a:t>if</a:t>
            </a:r>
            <a:r>
              <a:rPr lang="pl-PL" sz="2400" dirty="0"/>
              <a:t> </a:t>
            </a:r>
            <a:r>
              <a:rPr lang="pl-PL" sz="2400" dirty="0" err="1"/>
              <a:t>you</a:t>
            </a:r>
            <a:r>
              <a:rPr lang="pl-PL" sz="2400" dirty="0"/>
              <a:t> </a:t>
            </a:r>
            <a:r>
              <a:rPr lang="pl-PL" sz="2400" dirty="0" err="1"/>
              <a:t>are</a:t>
            </a:r>
            <a:r>
              <a:rPr lang="pl-PL" sz="2400" dirty="0"/>
              <a:t> </a:t>
            </a:r>
            <a:r>
              <a:rPr lang="pl-PL" sz="2400" dirty="0" err="1"/>
              <a:t>editing</a:t>
            </a:r>
            <a:r>
              <a:rPr lang="pl-PL" sz="2400" dirty="0"/>
              <a:t> a </a:t>
            </a:r>
            <a:r>
              <a:rPr lang="pl-PL" sz="2400" dirty="0" err="1"/>
              <a:t>near-complete</a:t>
            </a:r>
            <a:r>
              <a:rPr lang="pl-PL" sz="2400" dirty="0"/>
              <a:t> </a:t>
            </a:r>
            <a:r>
              <a:rPr lang="pl-PL" sz="2400" dirty="0" err="1"/>
              <a:t>application</a:t>
            </a:r>
            <a:r>
              <a:rPr lang="pl-PL" sz="2400" dirty="0"/>
              <a:t>, </a:t>
            </a:r>
            <a:r>
              <a:rPr lang="pl-PL" sz="2400" dirty="0" err="1"/>
              <a:t>double-check</a:t>
            </a:r>
            <a:r>
              <a:rPr lang="pl-PL" sz="2400" dirty="0"/>
              <a:t> </a:t>
            </a:r>
            <a:r>
              <a:rPr lang="pl-PL" sz="2400" dirty="0" err="1"/>
              <a:t>if</a:t>
            </a:r>
            <a:r>
              <a:rPr lang="pl-PL" sz="2400" dirty="0"/>
              <a:t> a </a:t>
            </a:r>
            <a:r>
              <a:rPr lang="pl-PL" sz="2400" dirty="0" err="1"/>
              <a:t>change</a:t>
            </a:r>
            <a:r>
              <a:rPr lang="pl-PL" sz="2400" dirty="0"/>
              <a:t> in one </a:t>
            </a:r>
            <a:r>
              <a:rPr lang="pl-PL" sz="2400" dirty="0" err="1"/>
              <a:t>section</a:t>
            </a:r>
            <a:r>
              <a:rPr lang="pl-PL" sz="2400" dirty="0"/>
              <a:t> </a:t>
            </a:r>
            <a:r>
              <a:rPr lang="pl-PL" sz="2400" dirty="0" err="1"/>
              <a:t>is</a:t>
            </a:r>
            <a:r>
              <a:rPr lang="pl-PL" sz="2400" dirty="0"/>
              <a:t> </a:t>
            </a:r>
            <a:r>
              <a:rPr lang="pl-PL" sz="2400" dirty="0" err="1"/>
              <a:t>reflected</a:t>
            </a:r>
            <a:r>
              <a:rPr lang="pl-PL" sz="2400" dirty="0"/>
              <a:t> in </a:t>
            </a:r>
            <a:r>
              <a:rPr lang="pl-PL" sz="2400" dirty="0" err="1"/>
              <a:t>others</a:t>
            </a:r>
            <a:r>
              <a:rPr lang="pl-PL" sz="2400" dirty="0"/>
              <a:t> (</a:t>
            </a:r>
            <a:r>
              <a:rPr lang="pl-PL" sz="2400" dirty="0" err="1"/>
              <a:t>e.g</a:t>
            </a:r>
            <a:r>
              <a:rPr lang="pl-PL" sz="2400" dirty="0"/>
              <a:t>. </a:t>
            </a:r>
            <a:r>
              <a:rPr lang="pl-PL" sz="2400" dirty="0" err="1"/>
              <a:t>if</a:t>
            </a:r>
            <a:r>
              <a:rPr lang="pl-PL" sz="2400" dirty="0"/>
              <a:t> </a:t>
            </a:r>
            <a:r>
              <a:rPr lang="pl-PL" sz="2400" dirty="0" err="1"/>
              <a:t>any</a:t>
            </a:r>
            <a:r>
              <a:rPr lang="pl-PL" sz="2400" dirty="0"/>
              <a:t> </a:t>
            </a:r>
            <a:r>
              <a:rPr lang="pl-PL" sz="2400" dirty="0" err="1"/>
              <a:t>change</a:t>
            </a:r>
            <a:r>
              <a:rPr lang="pl-PL" sz="2400" dirty="0"/>
              <a:t> in </a:t>
            </a:r>
            <a:r>
              <a:rPr lang="pl-PL" sz="2400" dirty="0" err="1"/>
              <a:t>description</a:t>
            </a:r>
            <a:r>
              <a:rPr lang="pl-PL" sz="2400" dirty="0"/>
              <a:t> </a:t>
            </a:r>
            <a:r>
              <a:rPr lang="pl-PL" sz="2400" dirty="0" err="1"/>
              <a:t>requires</a:t>
            </a:r>
            <a:r>
              <a:rPr lang="pl-PL" sz="2400" dirty="0"/>
              <a:t> a </a:t>
            </a:r>
            <a:r>
              <a:rPr lang="pl-PL" sz="2400" dirty="0" err="1"/>
              <a:t>change</a:t>
            </a:r>
            <a:r>
              <a:rPr lang="pl-PL" sz="2400" dirty="0"/>
              <a:t> in the </a:t>
            </a:r>
            <a:r>
              <a:rPr lang="pl-PL" sz="2400" dirty="0" err="1"/>
              <a:t>budget</a:t>
            </a:r>
            <a:r>
              <a:rPr lang="pl-PL" sz="2400" dirty="0"/>
              <a:t> as </a:t>
            </a:r>
            <a:r>
              <a:rPr lang="pl-PL" sz="2400" dirty="0" err="1"/>
              <a:t>well</a:t>
            </a:r>
            <a:r>
              <a:rPr lang="pl-PL" sz="2400" dirty="0"/>
              <a:t>)</a:t>
            </a:r>
          </a:p>
          <a:p>
            <a:r>
              <a:rPr lang="pl-PL" sz="2400" dirty="0" err="1"/>
              <a:t>Keep</a:t>
            </a:r>
            <a:r>
              <a:rPr lang="pl-PL" sz="2400" dirty="0"/>
              <a:t> </a:t>
            </a:r>
            <a:r>
              <a:rPr lang="pl-PL" sz="2400" dirty="0" err="1"/>
              <a:t>your</a:t>
            </a:r>
            <a:r>
              <a:rPr lang="pl-PL" sz="2400" dirty="0"/>
              <a:t> mentor and Project Office in the </a:t>
            </a:r>
            <a:r>
              <a:rPr lang="pl-PL" sz="2400" dirty="0" err="1"/>
              <a:t>loop</a:t>
            </a:r>
            <a:r>
              <a:rPr lang="pl-PL" sz="2400" dirty="0"/>
              <a:t> – we </a:t>
            </a:r>
            <a:r>
              <a:rPr lang="pl-PL" sz="2400" dirty="0" err="1"/>
              <a:t>can</a:t>
            </a:r>
            <a:r>
              <a:rPr lang="pl-PL" sz="2400" dirty="0"/>
              <a:t> </a:t>
            </a:r>
            <a:r>
              <a:rPr lang="pl-PL" sz="2400" dirty="0" err="1"/>
              <a:t>assist</a:t>
            </a:r>
            <a:r>
              <a:rPr lang="pl-PL" sz="2400" dirty="0"/>
              <a:t> </a:t>
            </a:r>
            <a:r>
              <a:rPr lang="pl-PL" sz="2400" dirty="0" err="1"/>
              <a:t>you</a:t>
            </a:r>
            <a:r>
              <a:rPr lang="pl-PL" sz="2400" dirty="0"/>
              <a:t> </a:t>
            </a:r>
            <a:r>
              <a:rPr lang="pl-PL" sz="2400" dirty="0" err="1"/>
              <a:t>if</a:t>
            </a:r>
            <a:r>
              <a:rPr lang="pl-PL" sz="2400" dirty="0"/>
              <a:t> </a:t>
            </a:r>
            <a:r>
              <a:rPr lang="pl-PL" sz="2400" dirty="0" err="1"/>
              <a:t>are</a:t>
            </a:r>
            <a:r>
              <a:rPr lang="pl-PL" sz="2400" dirty="0"/>
              <a:t> </a:t>
            </a:r>
            <a:r>
              <a:rPr lang="pl-PL" sz="2400" dirty="0" err="1"/>
              <a:t>unsure</a:t>
            </a:r>
            <a:r>
              <a:rPr lang="pl-PL" sz="2400" dirty="0"/>
              <a:t> of </a:t>
            </a:r>
            <a:r>
              <a:rPr lang="pl-PL" sz="2400" dirty="0" err="1"/>
              <a:t>anything</a:t>
            </a:r>
            <a:endParaRPr lang="pl-PL" sz="2400" dirty="0"/>
          </a:p>
          <a:p>
            <a:r>
              <a:rPr lang="pl-PL" sz="2400" dirty="0" err="1"/>
              <a:t>Balance</a:t>
            </a:r>
            <a:r>
              <a:rPr lang="pl-PL" sz="2400" dirty="0"/>
              <a:t> </a:t>
            </a:r>
            <a:r>
              <a:rPr lang="pl-PL" sz="2400" dirty="0" err="1"/>
              <a:t>pragmatism</a:t>
            </a:r>
            <a:r>
              <a:rPr lang="pl-PL" sz="2400" dirty="0"/>
              <a:t> and </a:t>
            </a:r>
            <a:r>
              <a:rPr lang="pl-PL" sz="2400" dirty="0" err="1"/>
              <a:t>ambition</a:t>
            </a:r>
            <a:r>
              <a:rPr lang="pl-PL" sz="2400" dirty="0"/>
              <a:t> – </a:t>
            </a:r>
            <a:r>
              <a:rPr lang="pl-PL" sz="2400" dirty="0" err="1"/>
              <a:t>while</a:t>
            </a:r>
            <a:r>
              <a:rPr lang="pl-PL" sz="2400" dirty="0"/>
              <a:t> </a:t>
            </a:r>
            <a:r>
              <a:rPr lang="pl-PL" sz="2400" dirty="0" err="1"/>
              <a:t>an</a:t>
            </a:r>
            <a:r>
              <a:rPr lang="pl-PL" sz="2400" dirty="0"/>
              <a:t> </a:t>
            </a:r>
            <a:r>
              <a:rPr lang="pl-PL" sz="2400" dirty="0" err="1"/>
              <a:t>excellent</a:t>
            </a:r>
            <a:r>
              <a:rPr lang="pl-PL" sz="2400" dirty="0"/>
              <a:t>, </a:t>
            </a:r>
            <a:r>
              <a:rPr lang="pl-PL" sz="2400" dirty="0" err="1"/>
              <a:t>innovative</a:t>
            </a:r>
            <a:r>
              <a:rPr lang="pl-PL" sz="2400" dirty="0"/>
              <a:t> </a:t>
            </a:r>
            <a:r>
              <a:rPr lang="pl-PL" sz="2400" dirty="0" err="1"/>
              <a:t>research</a:t>
            </a:r>
            <a:r>
              <a:rPr lang="pl-PL" sz="2400" dirty="0"/>
              <a:t> </a:t>
            </a:r>
            <a:r>
              <a:rPr lang="pl-PL" sz="2400" dirty="0" err="1"/>
              <a:t>concept</a:t>
            </a:r>
            <a:r>
              <a:rPr lang="pl-PL" sz="2400" dirty="0"/>
              <a:t> </a:t>
            </a:r>
            <a:r>
              <a:rPr lang="pl-PL" sz="2400" dirty="0" err="1"/>
              <a:t>catches</a:t>
            </a:r>
            <a:r>
              <a:rPr lang="pl-PL" sz="2400" dirty="0"/>
              <a:t> the </a:t>
            </a:r>
            <a:r>
              <a:rPr lang="pl-PL" sz="2400" dirty="0" err="1"/>
              <a:t>eyes</a:t>
            </a:r>
            <a:r>
              <a:rPr lang="pl-PL" sz="2400" dirty="0"/>
              <a:t> of the </a:t>
            </a:r>
            <a:r>
              <a:rPr lang="pl-PL" sz="2400" dirty="0" err="1"/>
              <a:t>reviewers</a:t>
            </a:r>
            <a:r>
              <a:rPr lang="pl-PL" sz="2400" dirty="0"/>
              <a:t>, </a:t>
            </a:r>
            <a:r>
              <a:rPr lang="pl-PL" sz="2400" dirty="0" err="1"/>
              <a:t>reasonable</a:t>
            </a:r>
            <a:r>
              <a:rPr lang="pl-PL" sz="2400" dirty="0"/>
              <a:t> </a:t>
            </a:r>
            <a:r>
              <a:rPr lang="pl-PL" sz="2400" dirty="0" err="1"/>
              <a:t>budgeting</a:t>
            </a:r>
            <a:r>
              <a:rPr lang="pl-PL" sz="2400" dirty="0"/>
              <a:t> and </a:t>
            </a:r>
            <a:r>
              <a:rPr lang="pl-PL" sz="2400" dirty="0" err="1"/>
              <a:t>sensible</a:t>
            </a:r>
            <a:r>
              <a:rPr lang="pl-PL" sz="2400" dirty="0"/>
              <a:t> </a:t>
            </a:r>
            <a:r>
              <a:rPr lang="pl-PL" sz="2400" dirty="0" err="1"/>
              <a:t>research</a:t>
            </a:r>
            <a:r>
              <a:rPr lang="pl-PL" sz="2400" dirty="0"/>
              <a:t> </a:t>
            </a:r>
            <a:r>
              <a:rPr lang="pl-PL" sz="2400" dirty="0" err="1"/>
              <a:t>task</a:t>
            </a:r>
            <a:r>
              <a:rPr lang="pl-PL" sz="2400" dirty="0"/>
              <a:t> plan </a:t>
            </a:r>
            <a:r>
              <a:rPr lang="pl-PL" sz="2400" dirty="0" err="1"/>
              <a:t>is</a:t>
            </a:r>
            <a:r>
              <a:rPr lang="pl-PL" sz="2400" dirty="0"/>
              <a:t> </a:t>
            </a:r>
            <a:r>
              <a:rPr lang="pl-PL" sz="2400" dirty="0" err="1"/>
              <a:t>needed</a:t>
            </a:r>
            <a:r>
              <a:rPr lang="pl-PL" sz="2400" dirty="0"/>
              <a:t> to </a:t>
            </a:r>
            <a:r>
              <a:rPr lang="pl-PL" sz="2400" dirty="0" err="1"/>
              <a:t>convince</a:t>
            </a:r>
            <a:r>
              <a:rPr lang="pl-PL" sz="2400" dirty="0"/>
              <a:t> </a:t>
            </a:r>
            <a:r>
              <a:rPr lang="pl-PL" sz="2400" dirty="0" err="1"/>
              <a:t>them</a:t>
            </a:r>
            <a:r>
              <a:rPr lang="pl-PL" sz="2400" dirty="0"/>
              <a:t> </a:t>
            </a:r>
            <a:r>
              <a:rPr lang="pl-PL" sz="2400" dirty="0" err="1"/>
              <a:t>it</a:t>
            </a:r>
            <a:r>
              <a:rPr lang="pl-PL" sz="2400" dirty="0"/>
              <a:t> </a:t>
            </a:r>
            <a:r>
              <a:rPr lang="pl-PL" sz="2400" dirty="0" err="1"/>
              <a:t>is</a:t>
            </a:r>
            <a:r>
              <a:rPr lang="pl-PL" sz="2400" dirty="0"/>
              <a:t> </a:t>
            </a:r>
            <a:r>
              <a:rPr lang="pl-PL" sz="2400" dirty="0" err="1"/>
              <a:t>actually</a:t>
            </a:r>
            <a:r>
              <a:rPr lang="pl-PL" sz="2400" dirty="0"/>
              <a:t> </a:t>
            </a:r>
            <a:r>
              <a:rPr lang="pl-PL" sz="2400" dirty="0" err="1"/>
              <a:t>plausible</a:t>
            </a:r>
            <a:endParaRPr lang="pl-PL" sz="2400" dirty="0"/>
          </a:p>
        </p:txBody>
      </p:sp>
    </p:spTree>
    <p:extLst>
      <p:ext uri="{BB962C8B-B14F-4D97-AF65-F5344CB8AC3E}">
        <p14:creationId xmlns:p14="http://schemas.microsoft.com/office/powerpoint/2010/main" val="1560513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59AA05C1-2A06-4BF3-9020-92F20ACECB1C}"/>
              </a:ext>
            </a:extLst>
          </p:cNvPr>
          <p:cNvSpPr>
            <a:spLocks noGrp="1"/>
          </p:cNvSpPr>
          <p:nvPr>
            <p:ph type="title"/>
          </p:nvPr>
        </p:nvSpPr>
        <p:spPr>
          <a:xfrm>
            <a:off x="890338" y="640080"/>
            <a:ext cx="3734014" cy="3566160"/>
          </a:xfrm>
        </p:spPr>
        <p:txBody>
          <a:bodyPr vert="horz" lIns="91440" tIns="45720" rIns="91440" bIns="45720" rtlCol="0" anchor="b">
            <a:normAutofit fontScale="90000"/>
          </a:bodyPr>
          <a:lstStyle/>
          <a:p>
            <a:r>
              <a:rPr lang="en-US" sz="5400" dirty="0"/>
              <a:t>Thank you, and good luck</a:t>
            </a:r>
            <a:r>
              <a:rPr lang="pl-PL" sz="5400" dirty="0"/>
              <a:t> with </a:t>
            </a:r>
            <a:r>
              <a:rPr lang="pl-PL" sz="5400" dirty="0" err="1"/>
              <a:t>your</a:t>
            </a:r>
            <a:r>
              <a:rPr lang="pl-PL" sz="5400" dirty="0"/>
              <a:t> </a:t>
            </a:r>
            <a:r>
              <a:rPr lang="pl-PL" sz="5400" dirty="0" err="1"/>
              <a:t>applications</a:t>
            </a:r>
            <a:r>
              <a:rPr lang="en-US" sz="5400" dirty="0"/>
              <a:t>!</a:t>
            </a:r>
          </a:p>
        </p:txBody>
      </p:sp>
      <p:sp>
        <p:nvSpPr>
          <p:cNvPr id="1033"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humbs Up Animated Emoticon GIFs | Tenor">
            <a:extLst>
              <a:ext uri="{FF2B5EF4-FFF2-40B4-BE49-F238E27FC236}">
                <a16:creationId xmlns:a16="http://schemas.microsoft.com/office/drawing/2014/main" id="{90F3E72B-0C66-C998-E761-1C85EE8DE09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302" r="-1" b="-1"/>
          <a:stretch>
            <a:fillRect/>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4858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EEF4551-EB62-C5F7-469A-B15FBEB1E7F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8EA759F-071E-87DF-12E7-8866A6366E91}"/>
              </a:ext>
            </a:extLst>
          </p:cNvPr>
          <p:cNvSpPr>
            <a:spLocks noGrp="1"/>
          </p:cNvSpPr>
          <p:nvPr>
            <p:ph type="title"/>
          </p:nvPr>
        </p:nvSpPr>
        <p:spPr>
          <a:xfrm>
            <a:off x="838200" y="855659"/>
            <a:ext cx="10515600" cy="1093378"/>
          </a:xfrm>
        </p:spPr>
        <p:txBody>
          <a:bodyPr>
            <a:normAutofit/>
          </a:bodyPr>
          <a:lstStyle/>
          <a:p>
            <a:r>
              <a:rPr lang="pl-PL" sz="4000" dirty="0" err="1"/>
              <a:t>Timeline</a:t>
            </a:r>
            <a:endParaRPr lang="pl-PL" sz="4000" dirty="0"/>
          </a:p>
        </p:txBody>
      </p:sp>
      <p:sp>
        <p:nvSpPr>
          <p:cNvPr id="4" name="Symbol zastępczy zawartości 2">
            <a:extLst>
              <a:ext uri="{FF2B5EF4-FFF2-40B4-BE49-F238E27FC236}">
                <a16:creationId xmlns:a16="http://schemas.microsoft.com/office/drawing/2014/main" id="{12187887-48B0-EAC4-0ABC-9727D2A397FC}"/>
              </a:ext>
            </a:extLst>
          </p:cNvPr>
          <p:cNvSpPr txBox="1">
            <a:spLocks/>
          </p:cNvSpPr>
          <p:nvPr/>
        </p:nvSpPr>
        <p:spPr>
          <a:xfrm>
            <a:off x="253646" y="1790842"/>
            <a:ext cx="11684708" cy="43581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pl-PL" sz="2400" dirty="0"/>
              <a:t>Read the </a:t>
            </a:r>
            <a:r>
              <a:rPr lang="pl-PL" sz="2400" dirty="0" err="1"/>
              <a:t>documentation</a:t>
            </a:r>
            <a:r>
              <a:rPr lang="pl-PL" sz="2400" dirty="0"/>
              <a:t> and start </a:t>
            </a:r>
            <a:r>
              <a:rPr lang="pl-PL" sz="2400" dirty="0" err="1"/>
              <a:t>completing</a:t>
            </a:r>
            <a:r>
              <a:rPr lang="pl-PL" sz="2400" dirty="0"/>
              <a:t> the </a:t>
            </a:r>
            <a:r>
              <a:rPr lang="pl-PL" sz="2400" dirty="0" err="1"/>
              <a:t>application</a:t>
            </a:r>
            <a:r>
              <a:rPr lang="pl-PL" sz="2400" dirty="0"/>
              <a:t> in OSF</a:t>
            </a:r>
          </a:p>
          <a:p>
            <a:r>
              <a:rPr lang="pl-PL" sz="2400" dirty="0" err="1"/>
              <a:t>Submit</a:t>
            </a:r>
            <a:r>
              <a:rPr lang="pl-PL" sz="2400" dirty="0"/>
              <a:t> Project Information </a:t>
            </a:r>
            <a:r>
              <a:rPr lang="pl-PL" sz="2400" dirty="0" err="1"/>
              <a:t>Sheet</a:t>
            </a:r>
            <a:r>
              <a:rPr lang="pl-PL" sz="2400" dirty="0"/>
              <a:t> </a:t>
            </a:r>
            <a:r>
              <a:rPr lang="pl-PL" sz="2400" dirty="0" err="1"/>
              <a:t>containing</a:t>
            </a:r>
            <a:r>
              <a:rPr lang="pl-PL" sz="2400" dirty="0"/>
              <a:t> </a:t>
            </a:r>
            <a:r>
              <a:rPr lang="pl-PL" sz="2400" dirty="0" err="1"/>
              <a:t>all</a:t>
            </a:r>
            <a:r>
              <a:rPr lang="pl-PL" sz="2400" dirty="0"/>
              <a:t> the </a:t>
            </a:r>
            <a:r>
              <a:rPr lang="pl-PL" sz="2400" dirty="0" err="1"/>
              <a:t>requested</a:t>
            </a:r>
            <a:r>
              <a:rPr lang="pl-PL" sz="2400" dirty="0"/>
              <a:t> </a:t>
            </a:r>
            <a:r>
              <a:rPr lang="pl-PL" sz="2400" dirty="0" err="1"/>
              <a:t>information</a:t>
            </a:r>
            <a:r>
              <a:rPr lang="pl-PL" sz="2400" dirty="0"/>
              <a:t>, </a:t>
            </a:r>
            <a:r>
              <a:rPr lang="pl-PL" sz="2400" dirty="0" err="1"/>
              <a:t>especially</a:t>
            </a:r>
            <a:r>
              <a:rPr lang="pl-PL" sz="2400" dirty="0"/>
              <a:t> </a:t>
            </a:r>
            <a:r>
              <a:rPr lang="pl-PL" sz="2400" dirty="0" err="1"/>
              <a:t>budget</a:t>
            </a:r>
            <a:r>
              <a:rPr lang="pl-PL" sz="2400" dirty="0"/>
              <a:t> in </a:t>
            </a:r>
            <a:r>
              <a:rPr lang="pl-PL" sz="2400" dirty="0" err="1"/>
              <a:t>Xprimer</a:t>
            </a:r>
            <a:r>
              <a:rPr lang="pl-PL" sz="2400" dirty="0"/>
              <a:t>, as </a:t>
            </a:r>
            <a:r>
              <a:rPr lang="pl-PL" sz="2400" dirty="0" err="1"/>
              <a:t>well</a:t>
            </a:r>
            <a:r>
              <a:rPr lang="pl-PL" sz="2400" dirty="0"/>
              <a:t> as </a:t>
            </a:r>
            <a:r>
              <a:rPr lang="pl-PL" sz="2400" dirty="0" err="1"/>
              <a:t>mentor’s</a:t>
            </a:r>
            <a:r>
              <a:rPr lang="pl-PL" sz="2400" dirty="0"/>
              <a:t> </a:t>
            </a:r>
            <a:r>
              <a:rPr lang="pl-PL" sz="2400" dirty="0" err="1"/>
              <a:t>declaration</a:t>
            </a:r>
            <a:endParaRPr lang="pl-PL" sz="2400" dirty="0"/>
          </a:p>
          <a:p>
            <a:r>
              <a:rPr lang="pl-PL" sz="2400" dirty="0" err="1"/>
              <a:t>These</a:t>
            </a:r>
            <a:r>
              <a:rPr lang="pl-PL" sz="2400" dirty="0"/>
              <a:t> </a:t>
            </a:r>
            <a:r>
              <a:rPr lang="pl-PL" sz="2400" dirty="0" err="1"/>
              <a:t>need</a:t>
            </a:r>
            <a:r>
              <a:rPr lang="pl-PL" sz="2400" dirty="0"/>
              <a:t> TO BE ACCEPTED by </a:t>
            </a:r>
            <a:r>
              <a:rPr lang="pl-PL" sz="2400" u="sng" dirty="0">
                <a:solidFill>
                  <a:srgbClr val="FF0000"/>
                </a:solidFill>
              </a:rPr>
              <a:t>29th May </a:t>
            </a:r>
            <a:r>
              <a:rPr lang="pl-PL" sz="2400" dirty="0"/>
              <a:t>(</a:t>
            </a:r>
            <a:r>
              <a:rPr lang="pl-PL" sz="2400" dirty="0" err="1"/>
              <a:t>your</a:t>
            </a:r>
            <a:r>
              <a:rPr lang="pl-PL" sz="2400" dirty="0"/>
              <a:t> Mentor, </a:t>
            </a:r>
            <a:r>
              <a:rPr lang="pl-PL" sz="2400" dirty="0" err="1"/>
              <a:t>Bursar</a:t>
            </a:r>
            <a:r>
              <a:rPr lang="pl-PL" sz="2400" dirty="0"/>
              <a:t>, Project Office and Vice-</a:t>
            </a:r>
            <a:r>
              <a:rPr lang="pl-PL" sz="2400" dirty="0" err="1"/>
              <a:t>rector</a:t>
            </a:r>
            <a:r>
              <a:rPr lang="pl-PL" sz="2400" dirty="0"/>
              <a:t> </a:t>
            </a:r>
            <a:r>
              <a:rPr lang="pl-PL" sz="2400" dirty="0" err="1"/>
              <a:t>all</a:t>
            </a:r>
            <a:r>
              <a:rPr lang="pl-PL" sz="2400" dirty="0"/>
              <a:t> </a:t>
            </a:r>
            <a:r>
              <a:rPr lang="pl-PL" sz="2400" dirty="0" err="1"/>
              <a:t>need</a:t>
            </a:r>
            <a:r>
              <a:rPr lang="pl-PL" sz="2400" dirty="0"/>
              <a:t> to </a:t>
            </a:r>
            <a:r>
              <a:rPr lang="pl-PL" sz="2400" dirty="0" err="1"/>
              <a:t>accept</a:t>
            </a:r>
            <a:r>
              <a:rPr lang="pl-PL" sz="2400" dirty="0"/>
              <a:t> </a:t>
            </a:r>
            <a:r>
              <a:rPr lang="pl-PL" sz="2400" dirty="0" err="1"/>
              <a:t>it</a:t>
            </a:r>
            <a:r>
              <a:rPr lang="pl-PL" sz="2400" dirty="0"/>
              <a:t>, the </a:t>
            </a:r>
            <a:r>
              <a:rPr lang="pl-PL" sz="2400" u="sng" dirty="0" err="1"/>
              <a:t>process</a:t>
            </a:r>
            <a:r>
              <a:rPr lang="pl-PL" sz="2400" u="sng" dirty="0"/>
              <a:t> </a:t>
            </a:r>
            <a:r>
              <a:rPr lang="pl-PL" sz="2400" u="sng" dirty="0" err="1"/>
              <a:t>usually</a:t>
            </a:r>
            <a:r>
              <a:rPr lang="pl-PL" sz="2400" u="sng" dirty="0"/>
              <a:t> </a:t>
            </a:r>
            <a:r>
              <a:rPr lang="pl-PL" sz="2400" u="sng" dirty="0" err="1"/>
              <a:t>takes</a:t>
            </a:r>
            <a:r>
              <a:rPr lang="pl-PL" sz="2400" u="sng" dirty="0"/>
              <a:t> 2-5 </a:t>
            </a:r>
            <a:r>
              <a:rPr lang="pl-PL" sz="2400" u="sng" dirty="0" err="1"/>
              <a:t>days</a:t>
            </a:r>
            <a:r>
              <a:rPr lang="pl-PL" sz="2400" dirty="0"/>
              <a:t>, </a:t>
            </a:r>
            <a:r>
              <a:rPr lang="pl-PL" sz="2400" dirty="0" err="1"/>
              <a:t>prepare</a:t>
            </a:r>
            <a:r>
              <a:rPr lang="pl-PL" sz="2400" dirty="0"/>
              <a:t> in </a:t>
            </a:r>
            <a:r>
              <a:rPr lang="pl-PL" sz="2400" dirty="0" err="1"/>
              <a:t>advance</a:t>
            </a:r>
            <a:r>
              <a:rPr lang="pl-PL" sz="2400" dirty="0"/>
              <a:t>)</a:t>
            </a:r>
          </a:p>
          <a:p>
            <a:r>
              <a:rPr lang="pl-PL" sz="2400" dirty="0" err="1"/>
              <a:t>Finish</a:t>
            </a:r>
            <a:r>
              <a:rPr lang="pl-PL" sz="2400" dirty="0"/>
              <a:t> and lock in the </a:t>
            </a:r>
            <a:r>
              <a:rPr lang="pl-PL" sz="2400" dirty="0" err="1"/>
              <a:t>application</a:t>
            </a:r>
            <a:r>
              <a:rPr lang="pl-PL" sz="2400" dirty="0"/>
              <a:t> in OSF to be </a:t>
            </a:r>
            <a:r>
              <a:rPr lang="pl-PL" sz="2400" dirty="0" err="1"/>
              <a:t>able</a:t>
            </a:r>
            <a:r>
              <a:rPr lang="pl-PL" sz="2400" dirty="0"/>
              <a:t> to </a:t>
            </a:r>
            <a:r>
              <a:rPr lang="pl-PL" sz="2400" dirty="0" err="1"/>
              <a:t>download</a:t>
            </a:r>
            <a:r>
              <a:rPr lang="pl-PL" sz="2400" dirty="0"/>
              <a:t> the </a:t>
            </a:r>
            <a:r>
              <a:rPr lang="pl-PL" sz="2400" dirty="0" err="1"/>
              <a:t>declaration</a:t>
            </a:r>
            <a:r>
              <a:rPr lang="pl-PL" sz="2400" dirty="0"/>
              <a:t> </a:t>
            </a:r>
            <a:r>
              <a:rPr lang="pl-PL" sz="2400" dirty="0" err="1"/>
              <a:t>document</a:t>
            </a:r>
            <a:endParaRPr lang="pl-PL" sz="2400" dirty="0"/>
          </a:p>
          <a:p>
            <a:r>
              <a:rPr lang="pl-PL" sz="2400" dirty="0" err="1"/>
              <a:t>These</a:t>
            </a:r>
            <a:r>
              <a:rPr lang="pl-PL" sz="2400" dirty="0"/>
              <a:t> </a:t>
            </a:r>
            <a:r>
              <a:rPr lang="pl-PL" sz="2400" dirty="0" err="1"/>
              <a:t>need</a:t>
            </a:r>
            <a:r>
              <a:rPr lang="pl-PL" sz="2400" dirty="0"/>
              <a:t> to be </a:t>
            </a:r>
            <a:r>
              <a:rPr lang="pl-PL" sz="2400" dirty="0" err="1"/>
              <a:t>sent</a:t>
            </a:r>
            <a:r>
              <a:rPr lang="pl-PL" sz="2400" dirty="0"/>
              <a:t> to Project Office for </a:t>
            </a:r>
            <a:r>
              <a:rPr lang="pl-PL" sz="2400" dirty="0" err="1"/>
              <a:t>Rector’s</a:t>
            </a:r>
            <a:r>
              <a:rPr lang="pl-PL" sz="2400" dirty="0"/>
              <a:t> </a:t>
            </a:r>
            <a:r>
              <a:rPr lang="pl-PL" sz="2400" dirty="0" err="1"/>
              <a:t>signature</a:t>
            </a:r>
            <a:r>
              <a:rPr lang="pl-PL" sz="2400" dirty="0"/>
              <a:t> by </a:t>
            </a:r>
            <a:r>
              <a:rPr lang="pl-PL" sz="2400" u="sng" dirty="0">
                <a:solidFill>
                  <a:srgbClr val="FF0000"/>
                </a:solidFill>
              </a:rPr>
              <a:t>11th </a:t>
            </a:r>
            <a:r>
              <a:rPr lang="pl-PL" sz="2400" u="sng" dirty="0" err="1">
                <a:solidFill>
                  <a:srgbClr val="FF0000"/>
                </a:solidFill>
              </a:rPr>
              <a:t>June</a:t>
            </a:r>
            <a:endParaRPr lang="pl-PL" sz="2400" u="sng" dirty="0">
              <a:solidFill>
                <a:srgbClr val="FF0000"/>
              </a:solidFill>
            </a:endParaRPr>
          </a:p>
          <a:p>
            <a:r>
              <a:rPr lang="pl-PL" sz="2400" dirty="0"/>
              <a:t>Project Office </a:t>
            </a:r>
            <a:r>
              <a:rPr lang="pl-PL" sz="2400" dirty="0" err="1"/>
              <a:t>will</a:t>
            </a:r>
            <a:r>
              <a:rPr lang="pl-PL" sz="2400" dirty="0"/>
              <a:t> </a:t>
            </a:r>
            <a:r>
              <a:rPr lang="pl-PL" sz="2400" dirty="0" err="1"/>
              <a:t>send</a:t>
            </a:r>
            <a:r>
              <a:rPr lang="pl-PL" sz="2400" dirty="0"/>
              <a:t> </a:t>
            </a:r>
            <a:r>
              <a:rPr lang="pl-PL" sz="2400" dirty="0" err="1"/>
              <a:t>them</a:t>
            </a:r>
            <a:r>
              <a:rPr lang="pl-PL" sz="2400" dirty="0"/>
              <a:t> </a:t>
            </a:r>
            <a:r>
              <a:rPr lang="pl-PL" sz="2400" dirty="0" err="1"/>
              <a:t>back</a:t>
            </a:r>
            <a:r>
              <a:rPr lang="pl-PL" sz="2400" dirty="0"/>
              <a:t> to </a:t>
            </a:r>
            <a:r>
              <a:rPr lang="pl-PL" sz="2400" dirty="0" err="1"/>
              <a:t>you</a:t>
            </a:r>
            <a:r>
              <a:rPr lang="pl-PL" sz="2400" dirty="0"/>
              <a:t> for </a:t>
            </a:r>
            <a:r>
              <a:rPr lang="pl-PL" sz="2400" dirty="0" err="1"/>
              <a:t>you</a:t>
            </a:r>
            <a:r>
              <a:rPr lang="pl-PL" sz="2400" dirty="0"/>
              <a:t> to </a:t>
            </a:r>
            <a:r>
              <a:rPr lang="pl-PL" sz="2400" dirty="0" err="1"/>
              <a:t>upload</a:t>
            </a:r>
            <a:r>
              <a:rPr lang="pl-PL" sz="2400" dirty="0"/>
              <a:t> </a:t>
            </a:r>
            <a:r>
              <a:rPr lang="pl-PL" sz="2400" dirty="0" err="1"/>
              <a:t>them</a:t>
            </a:r>
            <a:r>
              <a:rPr lang="pl-PL" sz="2400" dirty="0"/>
              <a:t> to OSF, </a:t>
            </a:r>
            <a:r>
              <a:rPr lang="pl-PL" sz="2400" dirty="0" err="1"/>
              <a:t>which</a:t>
            </a:r>
            <a:r>
              <a:rPr lang="pl-PL" sz="2400" dirty="0"/>
              <a:t> </a:t>
            </a:r>
            <a:r>
              <a:rPr lang="pl-PL" sz="2400" dirty="0" err="1"/>
              <a:t>will</a:t>
            </a:r>
            <a:r>
              <a:rPr lang="pl-PL" sz="2400" dirty="0"/>
              <a:t> </a:t>
            </a:r>
            <a:r>
              <a:rPr lang="pl-PL" sz="2400" dirty="0" err="1"/>
              <a:t>enable</a:t>
            </a:r>
            <a:r>
              <a:rPr lang="pl-PL" sz="2400" dirty="0"/>
              <a:t> „</a:t>
            </a:r>
            <a:r>
              <a:rPr lang="pl-PL" sz="2400" dirty="0" err="1"/>
              <a:t>submit</a:t>
            </a:r>
            <a:r>
              <a:rPr lang="pl-PL" sz="2400" dirty="0"/>
              <a:t>” buton</a:t>
            </a:r>
          </a:p>
          <a:p>
            <a:r>
              <a:rPr lang="pl-PL" sz="2400" dirty="0" err="1"/>
              <a:t>Final</a:t>
            </a:r>
            <a:r>
              <a:rPr lang="pl-PL" sz="2400" dirty="0"/>
              <a:t> </a:t>
            </a:r>
            <a:r>
              <a:rPr lang="pl-PL" sz="2400" dirty="0" err="1"/>
              <a:t>submission</a:t>
            </a:r>
            <a:r>
              <a:rPr lang="pl-PL" sz="2400" dirty="0"/>
              <a:t> deadline in the OSF </a:t>
            </a:r>
            <a:r>
              <a:rPr lang="pl-PL" sz="2400" dirty="0" err="1"/>
              <a:t>is</a:t>
            </a:r>
            <a:r>
              <a:rPr lang="pl-PL" sz="2400" dirty="0"/>
              <a:t> </a:t>
            </a:r>
            <a:r>
              <a:rPr lang="pl-PL" sz="2400" u="sng" dirty="0">
                <a:solidFill>
                  <a:srgbClr val="FF0000"/>
                </a:solidFill>
              </a:rPr>
              <a:t>16th </a:t>
            </a:r>
            <a:r>
              <a:rPr lang="pl-PL" sz="2400" u="sng" dirty="0" err="1">
                <a:solidFill>
                  <a:srgbClr val="FF0000"/>
                </a:solidFill>
              </a:rPr>
              <a:t>June</a:t>
            </a:r>
            <a:r>
              <a:rPr lang="pl-PL" sz="2400" u="sng" dirty="0">
                <a:solidFill>
                  <a:srgbClr val="FF0000"/>
                </a:solidFill>
              </a:rPr>
              <a:t>, 14:00</a:t>
            </a:r>
          </a:p>
        </p:txBody>
      </p:sp>
      <p:pic>
        <p:nvPicPr>
          <p:cNvPr id="6" name="Obraz 5">
            <a:extLst>
              <a:ext uri="{FF2B5EF4-FFF2-40B4-BE49-F238E27FC236}">
                <a16:creationId xmlns:a16="http://schemas.microsoft.com/office/drawing/2014/main" id="{D9AD2CED-3924-0481-5246-66681C547862}"/>
              </a:ext>
            </a:extLst>
          </p:cNvPr>
          <p:cNvPicPr>
            <a:picLocks noChangeAspect="1"/>
          </p:cNvPicPr>
          <p:nvPr/>
        </p:nvPicPr>
        <p:blipFill>
          <a:blip r:embed="rId3"/>
          <a:stretch>
            <a:fillRect/>
          </a:stretch>
        </p:blipFill>
        <p:spPr>
          <a:xfrm>
            <a:off x="7868385" y="5228702"/>
            <a:ext cx="1629298" cy="1629298"/>
          </a:xfrm>
          <a:prstGeom prst="rect">
            <a:avLst/>
          </a:prstGeom>
        </p:spPr>
      </p:pic>
    </p:spTree>
    <p:extLst>
      <p:ext uri="{BB962C8B-B14F-4D97-AF65-F5344CB8AC3E}">
        <p14:creationId xmlns:p14="http://schemas.microsoft.com/office/powerpoint/2010/main" val="3907728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3DC8994-7416-B34E-E2A1-ABD24D65057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36DE1D4-6379-733E-E1CA-4FBCFAE69239}"/>
              </a:ext>
            </a:extLst>
          </p:cNvPr>
          <p:cNvSpPr>
            <a:spLocks noGrp="1"/>
          </p:cNvSpPr>
          <p:nvPr>
            <p:ph type="title"/>
          </p:nvPr>
        </p:nvSpPr>
        <p:spPr>
          <a:xfrm>
            <a:off x="838200" y="1069258"/>
            <a:ext cx="10515600" cy="1093378"/>
          </a:xfrm>
        </p:spPr>
        <p:txBody>
          <a:bodyPr>
            <a:normAutofit/>
          </a:bodyPr>
          <a:lstStyle/>
          <a:p>
            <a:r>
              <a:rPr lang="pl-PL" sz="4000" dirty="0"/>
              <a:t>Read the </a:t>
            </a:r>
            <a:r>
              <a:rPr lang="pl-PL" sz="4000" dirty="0" err="1"/>
              <a:t>documentation</a:t>
            </a:r>
            <a:endParaRPr lang="pl-PL" sz="4000" dirty="0"/>
          </a:p>
        </p:txBody>
      </p:sp>
      <p:sp>
        <p:nvSpPr>
          <p:cNvPr id="3" name="Symbol zastępczy zawartości 2">
            <a:extLst>
              <a:ext uri="{FF2B5EF4-FFF2-40B4-BE49-F238E27FC236}">
                <a16:creationId xmlns:a16="http://schemas.microsoft.com/office/drawing/2014/main" id="{262A8D16-537E-6A41-887F-F3D85B574599}"/>
              </a:ext>
            </a:extLst>
          </p:cNvPr>
          <p:cNvSpPr>
            <a:spLocks noGrp="1"/>
          </p:cNvSpPr>
          <p:nvPr>
            <p:ph idx="1"/>
          </p:nvPr>
        </p:nvSpPr>
        <p:spPr>
          <a:xfrm>
            <a:off x="517585" y="2308123"/>
            <a:ext cx="11136702" cy="4358148"/>
          </a:xfrm>
        </p:spPr>
        <p:txBody>
          <a:bodyPr>
            <a:normAutofit/>
          </a:bodyPr>
          <a:lstStyle/>
          <a:p>
            <a:pPr marL="0" indent="0">
              <a:buNone/>
            </a:pPr>
            <a:r>
              <a:rPr lang="pl-PL" sz="2400" dirty="0"/>
              <a:t>The </a:t>
            </a:r>
            <a:r>
              <a:rPr lang="pl-PL" sz="2400" dirty="0" err="1"/>
              <a:t>first</a:t>
            </a:r>
            <a:r>
              <a:rPr lang="pl-PL" sz="2400" dirty="0"/>
              <a:t> step </a:t>
            </a:r>
            <a:r>
              <a:rPr lang="pl-PL" sz="2400" dirty="0" err="1"/>
              <a:t>is</a:t>
            </a:r>
            <a:r>
              <a:rPr lang="pl-PL" sz="2400" dirty="0"/>
              <a:t> to </a:t>
            </a:r>
            <a:r>
              <a:rPr lang="pl-PL" sz="2400" dirty="0" err="1"/>
              <a:t>carefully</a:t>
            </a:r>
            <a:r>
              <a:rPr lang="pl-PL" sz="2400" dirty="0"/>
              <a:t> </a:t>
            </a:r>
            <a:r>
              <a:rPr lang="pl-PL" sz="2400" dirty="0" err="1"/>
              <a:t>read</a:t>
            </a:r>
            <a:r>
              <a:rPr lang="pl-PL" sz="2400" dirty="0"/>
              <a:t> the </a:t>
            </a:r>
            <a:r>
              <a:rPr lang="pl-PL" sz="2400" dirty="0" err="1"/>
              <a:t>call’s</a:t>
            </a:r>
            <a:r>
              <a:rPr lang="pl-PL" sz="2400" dirty="0"/>
              <a:t> </a:t>
            </a:r>
            <a:r>
              <a:rPr lang="pl-PL" sz="2400" dirty="0" err="1"/>
              <a:t>documentation</a:t>
            </a:r>
            <a:r>
              <a:rPr lang="pl-PL" sz="2400" dirty="0"/>
              <a:t>: </a:t>
            </a:r>
            <a:r>
              <a:rPr lang="pl-PL" sz="2400" dirty="0">
                <a:hlinkClick r:id="rId3"/>
              </a:rPr>
              <a:t>https://ncn.gov.pl/en/ogloszenia/konkursy/preludium25</a:t>
            </a:r>
            <a:r>
              <a:rPr lang="pl-PL" sz="2400" dirty="0"/>
              <a:t> </a:t>
            </a:r>
          </a:p>
          <a:p>
            <a:pPr marL="0" indent="0" algn="just">
              <a:buNone/>
            </a:pPr>
            <a:r>
              <a:rPr lang="pl-PL" sz="2400" dirty="0"/>
              <a:t>NCN </a:t>
            </a:r>
            <a:r>
              <a:rPr lang="pl-PL" sz="2400" dirty="0" err="1"/>
              <a:t>website</a:t>
            </a:r>
            <a:r>
              <a:rPr lang="pl-PL" sz="2400" dirty="0"/>
              <a:t> </a:t>
            </a:r>
            <a:r>
              <a:rPr lang="pl-PL" sz="2400" dirty="0" err="1"/>
              <a:t>contains</a:t>
            </a:r>
            <a:r>
              <a:rPr lang="pl-PL" sz="2400" dirty="0"/>
              <a:t> </a:t>
            </a:r>
            <a:r>
              <a:rPr lang="pl-PL" sz="2400" dirty="0" err="1"/>
              <a:t>all</a:t>
            </a:r>
            <a:r>
              <a:rPr lang="pl-PL" sz="2400" dirty="0"/>
              <a:t> </a:t>
            </a:r>
            <a:r>
              <a:rPr lang="pl-PL" sz="2400" dirty="0" err="1"/>
              <a:t>relevant</a:t>
            </a:r>
            <a:r>
              <a:rPr lang="pl-PL" sz="2400" dirty="0"/>
              <a:t> </a:t>
            </a:r>
            <a:r>
              <a:rPr lang="pl-PL" sz="2400" dirty="0" err="1"/>
              <a:t>FAQs</a:t>
            </a:r>
            <a:r>
              <a:rPr lang="pl-PL" sz="2400" dirty="0"/>
              <a:t>, </a:t>
            </a:r>
            <a:r>
              <a:rPr lang="pl-PL" sz="2400" dirty="0" err="1"/>
              <a:t>attachments</a:t>
            </a:r>
            <a:r>
              <a:rPr lang="pl-PL" sz="2400" dirty="0"/>
              <a:t>, </a:t>
            </a:r>
            <a:r>
              <a:rPr lang="pl-PL" sz="2400" dirty="0" err="1"/>
              <a:t>guidelines</a:t>
            </a:r>
            <a:r>
              <a:rPr lang="pl-PL" sz="2400" dirty="0"/>
              <a:t> on </a:t>
            </a:r>
            <a:r>
              <a:rPr lang="pl-PL" sz="2400" dirty="0" err="1"/>
              <a:t>each</a:t>
            </a:r>
            <a:r>
              <a:rPr lang="pl-PL" sz="2400" dirty="0"/>
              <a:t> </a:t>
            </a:r>
            <a:r>
              <a:rPr lang="pl-PL" sz="2400" dirty="0" err="1"/>
              <a:t>application</a:t>
            </a:r>
            <a:r>
              <a:rPr lang="pl-PL" sz="2400" dirty="0"/>
              <a:t> </a:t>
            </a:r>
            <a:r>
              <a:rPr lang="pl-PL" sz="2400" dirty="0" err="1"/>
              <a:t>section</a:t>
            </a:r>
            <a:r>
              <a:rPr lang="pl-PL" sz="2400" dirty="0"/>
              <a:t>, </a:t>
            </a:r>
            <a:r>
              <a:rPr lang="pl-PL" sz="2400" dirty="0" err="1"/>
              <a:t>budgeting</a:t>
            </a:r>
            <a:r>
              <a:rPr lang="pl-PL" sz="2400" dirty="0"/>
              <a:t> etc. – pdf </a:t>
            </a:r>
            <a:r>
              <a:rPr lang="pl-PL" sz="2400" dirty="0" err="1"/>
              <a:t>attachments</a:t>
            </a:r>
            <a:r>
              <a:rPr lang="pl-PL" sz="2400" dirty="0"/>
              <a:t> </a:t>
            </a:r>
            <a:r>
              <a:rPr lang="pl-PL" sz="2400" dirty="0" err="1"/>
              <a:t>are</a:t>
            </a:r>
            <a:r>
              <a:rPr lang="pl-PL" sz="2400" dirty="0"/>
              <a:t> </a:t>
            </a:r>
            <a:r>
              <a:rPr lang="pl-PL" sz="2400" dirty="0" err="1"/>
              <a:t>especially</a:t>
            </a:r>
            <a:r>
              <a:rPr lang="pl-PL" sz="2400" dirty="0"/>
              <a:t> </a:t>
            </a:r>
            <a:r>
              <a:rPr lang="pl-PL" sz="2400" dirty="0" err="1"/>
              <a:t>helpful</a:t>
            </a:r>
            <a:r>
              <a:rPr lang="pl-PL" sz="2400" dirty="0"/>
              <a:t>!</a:t>
            </a:r>
          </a:p>
          <a:p>
            <a:pPr marL="0" indent="0" algn="just">
              <a:buNone/>
            </a:pPr>
            <a:r>
              <a:rPr lang="en-US" sz="2400" dirty="0"/>
              <a:t>Moreover, National Science Centre has a comprehensive offer of online training</a:t>
            </a:r>
            <a:r>
              <a:rPr lang="pl-PL" sz="2400" dirty="0"/>
              <a:t> </a:t>
            </a:r>
            <a:r>
              <a:rPr lang="en-US" sz="2400" dirty="0"/>
              <a:t>sessions for applicants, regarding the purpose of specific calls, application</a:t>
            </a:r>
            <a:r>
              <a:rPr lang="pl-PL" sz="2400" dirty="0"/>
              <a:t> </a:t>
            </a:r>
            <a:r>
              <a:rPr lang="en-US" sz="2400" dirty="0"/>
              <a:t>procedures, or evaluation procedure. We recommend attending those sessions. You</a:t>
            </a:r>
            <a:r>
              <a:rPr lang="pl-PL" sz="2400" dirty="0"/>
              <a:t> </a:t>
            </a:r>
            <a:r>
              <a:rPr lang="en-US" sz="2400" dirty="0"/>
              <a:t>can sign up for them at:</a:t>
            </a:r>
            <a:endParaRPr lang="pl-PL" sz="2400" dirty="0"/>
          </a:p>
          <a:p>
            <a:pPr marL="0" indent="0" algn="just">
              <a:buNone/>
            </a:pPr>
            <a:r>
              <a:rPr lang="en-US" sz="2400" dirty="0">
                <a:hlinkClick r:id="rId4"/>
              </a:rPr>
              <a:t>https://www.ncn.gov.pl/en/finansowanie-nauki/informacje-dla-wnioskodawcow/warsztaty-dla-wnioskodawcow</a:t>
            </a:r>
            <a:r>
              <a:rPr lang="pl-PL" sz="2400" dirty="0"/>
              <a:t> </a:t>
            </a:r>
          </a:p>
        </p:txBody>
      </p:sp>
    </p:spTree>
    <p:extLst>
      <p:ext uri="{BB962C8B-B14F-4D97-AF65-F5344CB8AC3E}">
        <p14:creationId xmlns:p14="http://schemas.microsoft.com/office/powerpoint/2010/main" val="113650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4FC04D6-2558-A7CF-0304-FF31A1F1314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974E9FF-1E6A-FB97-D37B-7193488A6CDE}"/>
              </a:ext>
            </a:extLst>
          </p:cNvPr>
          <p:cNvSpPr>
            <a:spLocks noGrp="1"/>
          </p:cNvSpPr>
          <p:nvPr>
            <p:ph type="title"/>
          </p:nvPr>
        </p:nvSpPr>
        <p:spPr>
          <a:xfrm>
            <a:off x="838200" y="1069258"/>
            <a:ext cx="10515600" cy="1093378"/>
          </a:xfrm>
        </p:spPr>
        <p:txBody>
          <a:bodyPr>
            <a:normAutofit/>
          </a:bodyPr>
          <a:lstStyle/>
          <a:p>
            <a:r>
              <a:rPr lang="pl-PL" sz="4000" dirty="0" err="1"/>
              <a:t>Creating</a:t>
            </a:r>
            <a:r>
              <a:rPr lang="pl-PL" sz="4000" dirty="0"/>
              <a:t> </a:t>
            </a:r>
            <a:r>
              <a:rPr lang="pl-PL" sz="4000" dirty="0" err="1"/>
              <a:t>an</a:t>
            </a:r>
            <a:r>
              <a:rPr lang="pl-PL" sz="4000" dirty="0"/>
              <a:t> </a:t>
            </a:r>
            <a:r>
              <a:rPr lang="pl-PL" sz="4000" dirty="0" err="1"/>
              <a:t>application</a:t>
            </a:r>
            <a:endParaRPr lang="pl-PL" sz="4000" dirty="0"/>
          </a:p>
        </p:txBody>
      </p:sp>
      <p:sp>
        <p:nvSpPr>
          <p:cNvPr id="3" name="Symbol zastępczy zawartości 2">
            <a:extLst>
              <a:ext uri="{FF2B5EF4-FFF2-40B4-BE49-F238E27FC236}">
                <a16:creationId xmlns:a16="http://schemas.microsoft.com/office/drawing/2014/main" id="{7BCE2FEE-3FD6-31DB-76CD-E45B1D1C6AD7}"/>
              </a:ext>
            </a:extLst>
          </p:cNvPr>
          <p:cNvSpPr>
            <a:spLocks noGrp="1"/>
          </p:cNvSpPr>
          <p:nvPr>
            <p:ph idx="1"/>
          </p:nvPr>
        </p:nvSpPr>
        <p:spPr>
          <a:xfrm>
            <a:off x="310552" y="2308123"/>
            <a:ext cx="5865962" cy="4358148"/>
          </a:xfrm>
        </p:spPr>
        <p:txBody>
          <a:bodyPr>
            <a:normAutofit fontScale="92500" lnSpcReduction="10000"/>
          </a:bodyPr>
          <a:lstStyle/>
          <a:p>
            <a:r>
              <a:rPr lang="en-US" sz="2400" dirty="0"/>
              <a:t>Signing up for OSF (</a:t>
            </a:r>
            <a:r>
              <a:rPr lang="en-US" sz="2400" dirty="0" err="1"/>
              <a:t>Zintegrowany</a:t>
            </a:r>
            <a:r>
              <a:rPr lang="en-US" sz="2400" dirty="0"/>
              <a:t> </a:t>
            </a:r>
            <a:r>
              <a:rPr lang="en-US" sz="2400" dirty="0" err="1"/>
              <a:t>SystemUsług</a:t>
            </a:r>
            <a:r>
              <a:rPr lang="en-US" sz="2400" dirty="0"/>
              <a:t> </a:t>
            </a:r>
            <a:r>
              <a:rPr lang="en-US" sz="2400" dirty="0" err="1"/>
              <a:t>dla</a:t>
            </a:r>
            <a:r>
              <a:rPr lang="en-US" sz="2400" dirty="0"/>
              <a:t> </a:t>
            </a:r>
            <a:r>
              <a:rPr lang="en-US" sz="2400" dirty="0" err="1"/>
              <a:t>Nauki</a:t>
            </a:r>
            <a:r>
              <a:rPr lang="en-US" sz="2400" dirty="0"/>
              <a:t> – </a:t>
            </a:r>
            <a:r>
              <a:rPr lang="en-US" sz="2400" dirty="0" err="1"/>
              <a:t>Obsługa</a:t>
            </a:r>
            <a:r>
              <a:rPr lang="en-US" sz="2400" dirty="0"/>
              <a:t> </a:t>
            </a:r>
            <a:r>
              <a:rPr lang="en-US" sz="2400" dirty="0" err="1"/>
              <a:t>Strumieni</a:t>
            </a:r>
            <a:r>
              <a:rPr lang="pl-PL" sz="2400" dirty="0"/>
              <a:t> </a:t>
            </a:r>
            <a:r>
              <a:rPr lang="en-US" sz="2400" dirty="0" err="1"/>
              <a:t>Finansowania</a:t>
            </a:r>
            <a:r>
              <a:rPr lang="en-US" sz="2400" dirty="0"/>
              <a:t> / Funding Stream Support</a:t>
            </a:r>
            <a:r>
              <a:rPr lang="pl-PL" sz="2400" dirty="0"/>
              <a:t> </a:t>
            </a:r>
            <a:r>
              <a:rPr lang="en-US" sz="2400" dirty="0"/>
              <a:t>System - Integrated System of Services for</a:t>
            </a:r>
            <a:r>
              <a:rPr lang="pl-PL" sz="2400" dirty="0"/>
              <a:t> </a:t>
            </a:r>
            <a:r>
              <a:rPr lang="en-US" sz="2400" dirty="0"/>
              <a:t>Science)</a:t>
            </a:r>
            <a:endParaRPr lang="pl-PL" sz="2400" dirty="0"/>
          </a:p>
          <a:p>
            <a:r>
              <a:rPr lang="en-US" sz="2400" dirty="0"/>
              <a:t>Click the https://osf.opi.org.pl/en then „go to</a:t>
            </a:r>
            <a:r>
              <a:rPr lang="pl-PL" sz="2400" dirty="0"/>
              <a:t> </a:t>
            </a:r>
            <a:r>
              <a:rPr lang="en-US" sz="2400" dirty="0"/>
              <a:t>system”, and then Register as an editor (if you</a:t>
            </a:r>
            <a:r>
              <a:rPr lang="pl-PL" sz="2400" dirty="0"/>
              <a:t> </a:t>
            </a:r>
            <a:r>
              <a:rPr lang="en-US" sz="2400" dirty="0"/>
              <a:t>do not have an account already or log in</a:t>
            </a:r>
          </a:p>
          <a:p>
            <a:r>
              <a:rPr lang="en-US" sz="2400" dirty="0"/>
              <a:t>After logging in, in the „New application” tab</a:t>
            </a:r>
            <a:r>
              <a:rPr lang="pl-PL" sz="2400" dirty="0"/>
              <a:t> </a:t>
            </a:r>
            <a:r>
              <a:rPr lang="en-US" sz="2400" dirty="0"/>
              <a:t>choose PRELUDIUM</a:t>
            </a:r>
          </a:p>
          <a:p>
            <a:r>
              <a:rPr lang="en-US" sz="2400" dirty="0"/>
              <a:t>When the system asks you for your project’s</a:t>
            </a:r>
            <a:r>
              <a:rPr lang="pl-PL" sz="2400" dirty="0"/>
              <a:t> </a:t>
            </a:r>
            <a:r>
              <a:rPr lang="en-US" sz="2400" dirty="0"/>
              <a:t>duration (12, 24, 36 months) in the beginning</a:t>
            </a:r>
            <a:r>
              <a:rPr lang="pl-PL" sz="2400" dirty="0"/>
              <a:t> </a:t>
            </a:r>
            <a:r>
              <a:rPr lang="en-US" sz="2400" dirty="0"/>
              <a:t>of the process, be careful – the only way to</a:t>
            </a:r>
            <a:r>
              <a:rPr lang="pl-PL" sz="2400" dirty="0"/>
              <a:t> </a:t>
            </a:r>
            <a:r>
              <a:rPr lang="en-US" sz="2400" dirty="0"/>
              <a:t>change it is to create a new application from</a:t>
            </a:r>
            <a:r>
              <a:rPr lang="pl-PL" sz="2400" dirty="0"/>
              <a:t> </a:t>
            </a:r>
            <a:r>
              <a:rPr lang="en-US" sz="2400" dirty="0"/>
              <a:t>scratch</a:t>
            </a:r>
            <a:r>
              <a:rPr lang="pl-PL" sz="2400" dirty="0"/>
              <a:t>!</a:t>
            </a:r>
          </a:p>
        </p:txBody>
      </p:sp>
      <p:pic>
        <p:nvPicPr>
          <p:cNvPr id="5" name="Obraz 4">
            <a:extLst>
              <a:ext uri="{FF2B5EF4-FFF2-40B4-BE49-F238E27FC236}">
                <a16:creationId xmlns:a16="http://schemas.microsoft.com/office/drawing/2014/main" id="{B51A2D06-4FBA-89EE-7B8D-CEB000956AB5}"/>
              </a:ext>
            </a:extLst>
          </p:cNvPr>
          <p:cNvPicPr>
            <a:picLocks noChangeAspect="1"/>
          </p:cNvPicPr>
          <p:nvPr/>
        </p:nvPicPr>
        <p:blipFill>
          <a:blip r:embed="rId3"/>
          <a:stretch>
            <a:fillRect/>
          </a:stretch>
        </p:blipFill>
        <p:spPr>
          <a:xfrm>
            <a:off x="7734979" y="2308123"/>
            <a:ext cx="4071499" cy="3523727"/>
          </a:xfrm>
          <a:prstGeom prst="rect">
            <a:avLst/>
          </a:prstGeom>
        </p:spPr>
      </p:pic>
    </p:spTree>
    <p:extLst>
      <p:ext uri="{BB962C8B-B14F-4D97-AF65-F5344CB8AC3E}">
        <p14:creationId xmlns:p14="http://schemas.microsoft.com/office/powerpoint/2010/main" val="1913328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AD611A-8DE9-EF54-3239-1C38F9003CAE}"/>
              </a:ext>
            </a:extLst>
          </p:cNvPr>
          <p:cNvSpPr>
            <a:spLocks noGrp="1"/>
          </p:cNvSpPr>
          <p:nvPr>
            <p:ph type="title"/>
          </p:nvPr>
        </p:nvSpPr>
        <p:spPr/>
        <p:txBody>
          <a:bodyPr/>
          <a:lstStyle/>
          <a:p>
            <a:r>
              <a:rPr lang="pl-PL" dirty="0" err="1"/>
              <a:t>Creating</a:t>
            </a:r>
            <a:r>
              <a:rPr lang="pl-PL" dirty="0"/>
              <a:t> </a:t>
            </a:r>
            <a:r>
              <a:rPr lang="pl-PL" dirty="0" err="1"/>
              <a:t>an</a:t>
            </a:r>
            <a:r>
              <a:rPr lang="pl-PL" dirty="0"/>
              <a:t> </a:t>
            </a:r>
            <a:r>
              <a:rPr lang="pl-PL" dirty="0" err="1"/>
              <a:t>application</a:t>
            </a:r>
            <a:endParaRPr lang="pl-PL" dirty="0"/>
          </a:p>
        </p:txBody>
      </p:sp>
      <p:sp>
        <p:nvSpPr>
          <p:cNvPr id="3" name="Symbol zastępczy zawartości 2">
            <a:extLst>
              <a:ext uri="{FF2B5EF4-FFF2-40B4-BE49-F238E27FC236}">
                <a16:creationId xmlns:a16="http://schemas.microsoft.com/office/drawing/2014/main" id="{791F645C-EC3C-CE73-4C58-C4C9F2490910}"/>
              </a:ext>
            </a:extLst>
          </p:cNvPr>
          <p:cNvSpPr>
            <a:spLocks noGrp="1"/>
          </p:cNvSpPr>
          <p:nvPr>
            <p:ph idx="1"/>
          </p:nvPr>
        </p:nvSpPr>
        <p:spPr>
          <a:xfrm>
            <a:off x="700177" y="1482715"/>
            <a:ext cx="10515600" cy="2366440"/>
          </a:xfrm>
        </p:spPr>
        <p:txBody>
          <a:bodyPr>
            <a:normAutofit fontScale="92500" lnSpcReduction="20000"/>
          </a:bodyPr>
          <a:lstStyle/>
          <a:p>
            <a:r>
              <a:rPr lang="en-US" dirty="0"/>
              <a:t>Click NOWY WNIOSEK and choose the funding body you are applying for. This guide is</a:t>
            </a:r>
            <a:r>
              <a:rPr lang="pl-PL" dirty="0"/>
              <a:t> </a:t>
            </a:r>
            <a:r>
              <a:rPr lang="en-US" dirty="0"/>
              <a:t>specifically tailored for National Science Centre / </a:t>
            </a:r>
            <a:r>
              <a:rPr lang="en-US" dirty="0" err="1"/>
              <a:t>Narodowe</a:t>
            </a:r>
            <a:r>
              <a:rPr lang="en-US" dirty="0"/>
              <a:t> Centrum </a:t>
            </a:r>
            <a:r>
              <a:rPr lang="en-US" dirty="0" err="1"/>
              <a:t>Nauki</a:t>
            </a:r>
            <a:r>
              <a:rPr lang="en-US" dirty="0"/>
              <a:t>.</a:t>
            </a:r>
            <a:r>
              <a:rPr lang="pl-PL" dirty="0"/>
              <a:t> </a:t>
            </a:r>
            <a:r>
              <a:rPr lang="en-US" dirty="0"/>
              <a:t>Once clicked, you will see a list of open calls and their deadlines.</a:t>
            </a:r>
          </a:p>
          <a:p>
            <a:r>
              <a:rPr lang="en-US" dirty="0"/>
              <a:t>To create a new application, click the blue link.</a:t>
            </a:r>
            <a:r>
              <a:rPr lang="pl-PL" dirty="0"/>
              <a:t> </a:t>
            </a:r>
            <a:r>
              <a:rPr lang="en-US" dirty="0"/>
              <a:t>You will be first asked to declare the project duration (in calls that allow flexibility in</a:t>
            </a:r>
            <a:r>
              <a:rPr lang="pl-PL" dirty="0"/>
              <a:t> </a:t>
            </a:r>
            <a:r>
              <a:rPr lang="en-US" dirty="0"/>
              <a:t>that regard).</a:t>
            </a:r>
            <a:r>
              <a:rPr lang="pl-PL" dirty="0"/>
              <a:t> </a:t>
            </a:r>
            <a:r>
              <a:rPr lang="en-US" dirty="0"/>
              <a:t>The layout can differ slightly depending on the particular call.</a:t>
            </a:r>
            <a:endParaRPr lang="pl-PL" dirty="0"/>
          </a:p>
        </p:txBody>
      </p:sp>
      <p:pic>
        <p:nvPicPr>
          <p:cNvPr id="5" name="Obraz 4">
            <a:extLst>
              <a:ext uri="{FF2B5EF4-FFF2-40B4-BE49-F238E27FC236}">
                <a16:creationId xmlns:a16="http://schemas.microsoft.com/office/drawing/2014/main" id="{1B6E88EC-5A78-D2B1-0BCB-600D1A90BB45}"/>
              </a:ext>
            </a:extLst>
          </p:cNvPr>
          <p:cNvPicPr>
            <a:picLocks noChangeAspect="1"/>
          </p:cNvPicPr>
          <p:nvPr/>
        </p:nvPicPr>
        <p:blipFill>
          <a:blip r:embed="rId2"/>
          <a:stretch>
            <a:fillRect/>
          </a:stretch>
        </p:blipFill>
        <p:spPr>
          <a:xfrm>
            <a:off x="570781" y="4192065"/>
            <a:ext cx="11050438" cy="2486128"/>
          </a:xfrm>
          <a:prstGeom prst="rect">
            <a:avLst/>
          </a:prstGeom>
        </p:spPr>
      </p:pic>
    </p:spTree>
    <p:extLst>
      <p:ext uri="{BB962C8B-B14F-4D97-AF65-F5344CB8AC3E}">
        <p14:creationId xmlns:p14="http://schemas.microsoft.com/office/powerpoint/2010/main" val="2700376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6F275-2959-2C81-CD88-B8E741B5F8B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7198D23-891F-A6B4-6A87-A455E8F6A9F3}"/>
              </a:ext>
            </a:extLst>
          </p:cNvPr>
          <p:cNvSpPr>
            <a:spLocks noGrp="1"/>
          </p:cNvSpPr>
          <p:nvPr>
            <p:ph type="title"/>
          </p:nvPr>
        </p:nvSpPr>
        <p:spPr/>
        <p:txBody>
          <a:bodyPr/>
          <a:lstStyle/>
          <a:p>
            <a:r>
              <a:rPr lang="pl-PL" dirty="0" err="1"/>
              <a:t>What</a:t>
            </a:r>
            <a:r>
              <a:rPr lang="pl-PL" dirty="0"/>
              <a:t> </a:t>
            </a:r>
            <a:r>
              <a:rPr lang="pl-PL" dirty="0" err="1"/>
              <a:t>you</a:t>
            </a:r>
            <a:r>
              <a:rPr lang="pl-PL" dirty="0"/>
              <a:t> </a:t>
            </a:r>
            <a:r>
              <a:rPr lang="pl-PL" dirty="0" err="1"/>
              <a:t>should</a:t>
            </a:r>
            <a:r>
              <a:rPr lang="pl-PL" dirty="0"/>
              <a:t> </a:t>
            </a:r>
            <a:r>
              <a:rPr lang="pl-PL" dirty="0" err="1"/>
              <a:t>see</a:t>
            </a:r>
            <a:endParaRPr lang="pl-PL" dirty="0"/>
          </a:p>
        </p:txBody>
      </p:sp>
      <p:pic>
        <p:nvPicPr>
          <p:cNvPr id="5" name="Obraz 4">
            <a:extLst>
              <a:ext uri="{FF2B5EF4-FFF2-40B4-BE49-F238E27FC236}">
                <a16:creationId xmlns:a16="http://schemas.microsoft.com/office/drawing/2014/main" id="{2D94AFC5-A4DC-E90A-027A-47864B7D5614}"/>
              </a:ext>
            </a:extLst>
          </p:cNvPr>
          <p:cNvPicPr>
            <a:picLocks noChangeAspect="1"/>
          </p:cNvPicPr>
          <p:nvPr/>
        </p:nvPicPr>
        <p:blipFill>
          <a:blip r:embed="rId2"/>
          <a:stretch>
            <a:fillRect/>
          </a:stretch>
        </p:blipFill>
        <p:spPr>
          <a:xfrm>
            <a:off x="416536" y="1588168"/>
            <a:ext cx="11077585" cy="4904707"/>
          </a:xfrm>
          <a:prstGeom prst="rect">
            <a:avLst/>
          </a:prstGeom>
        </p:spPr>
      </p:pic>
    </p:spTree>
    <p:extLst>
      <p:ext uri="{BB962C8B-B14F-4D97-AF65-F5344CB8AC3E}">
        <p14:creationId xmlns:p14="http://schemas.microsoft.com/office/powerpoint/2010/main" val="2310324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CB4E93CD-D5E2-53ED-4E58-FC709BDD2CFE}"/>
              </a:ext>
            </a:extLst>
          </p:cNvPr>
          <p:cNvSpPr>
            <a:spLocks noGrp="1"/>
          </p:cNvSpPr>
          <p:nvPr>
            <p:ph idx="1"/>
          </p:nvPr>
        </p:nvSpPr>
        <p:spPr>
          <a:xfrm>
            <a:off x="240633" y="1733909"/>
            <a:ext cx="4032984" cy="4896946"/>
          </a:xfrm>
        </p:spPr>
        <p:txBody>
          <a:bodyPr/>
          <a:lstStyle/>
          <a:p>
            <a:pPr marL="0" indent="0" algn="ctr">
              <a:buNone/>
            </a:pPr>
            <a:r>
              <a:rPr lang="en-US" dirty="0"/>
              <a:t>If you are</a:t>
            </a:r>
          </a:p>
          <a:p>
            <a:pPr marL="0" indent="0" algn="ctr">
              <a:buNone/>
            </a:pPr>
            <a:r>
              <a:rPr lang="en-US" dirty="0"/>
              <a:t>applying as a</a:t>
            </a:r>
          </a:p>
          <a:p>
            <a:pPr marL="0" indent="0" algn="ctr">
              <a:buNone/>
            </a:pPr>
            <a:r>
              <a:rPr lang="en-US" dirty="0"/>
              <a:t>PhD student at</a:t>
            </a:r>
          </a:p>
          <a:p>
            <a:pPr marL="0" indent="0" algn="ctr">
              <a:buNone/>
            </a:pPr>
            <a:r>
              <a:rPr lang="en-US" dirty="0"/>
              <a:t>PUEB – the</a:t>
            </a:r>
          </a:p>
          <a:p>
            <a:pPr marL="0" indent="0" algn="ctr">
              <a:buNone/>
            </a:pPr>
            <a:r>
              <a:rPr lang="en-US" dirty="0" err="1"/>
              <a:t>wnioskodawca</a:t>
            </a:r>
            <a:r>
              <a:rPr lang="en-US" dirty="0"/>
              <a:t> is</a:t>
            </a:r>
          </a:p>
          <a:p>
            <a:pPr marL="0" indent="0" algn="ctr">
              <a:buNone/>
            </a:pPr>
            <a:r>
              <a:rPr lang="en-US" dirty="0"/>
              <a:t>1. University</a:t>
            </a:r>
            <a:endParaRPr lang="pl-PL" dirty="0"/>
          </a:p>
        </p:txBody>
      </p:sp>
      <p:pic>
        <p:nvPicPr>
          <p:cNvPr id="7" name="Obraz 6">
            <a:extLst>
              <a:ext uri="{FF2B5EF4-FFF2-40B4-BE49-F238E27FC236}">
                <a16:creationId xmlns:a16="http://schemas.microsoft.com/office/drawing/2014/main" id="{BE30C418-8237-0BDF-7415-37E6CA3E75BE}"/>
              </a:ext>
            </a:extLst>
          </p:cNvPr>
          <p:cNvPicPr>
            <a:picLocks noChangeAspect="1"/>
          </p:cNvPicPr>
          <p:nvPr/>
        </p:nvPicPr>
        <p:blipFill>
          <a:blip r:embed="rId2"/>
          <a:stretch>
            <a:fillRect/>
          </a:stretch>
        </p:blipFill>
        <p:spPr>
          <a:xfrm>
            <a:off x="4273617" y="227144"/>
            <a:ext cx="7750174" cy="6403711"/>
          </a:xfrm>
          <a:prstGeom prst="rect">
            <a:avLst/>
          </a:prstGeom>
        </p:spPr>
      </p:pic>
      <p:pic>
        <p:nvPicPr>
          <p:cNvPr id="4102" name="Picture 6" descr="I just randomly remembered that the True... meme is an amalgamation of the  I'm stuff rdj and he's right you know morgan freeman">
            <a:extLst>
              <a:ext uri="{FF2B5EF4-FFF2-40B4-BE49-F238E27FC236}">
                <a16:creationId xmlns:a16="http://schemas.microsoft.com/office/drawing/2014/main" id="{2C489E5A-A838-5792-6B47-32D1C54F3C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5884" y="638676"/>
            <a:ext cx="405990" cy="391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976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602CC-0DB6-C5AA-71FB-C6AD6C0B438C}"/>
            </a:ext>
          </a:extLst>
        </p:cNvPr>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6E46F910-55C8-1F43-6B3B-7AE7A8C96C02}"/>
              </a:ext>
            </a:extLst>
          </p:cNvPr>
          <p:cNvSpPr>
            <a:spLocks noGrp="1"/>
          </p:cNvSpPr>
          <p:nvPr>
            <p:ph idx="1"/>
          </p:nvPr>
        </p:nvSpPr>
        <p:spPr>
          <a:xfrm>
            <a:off x="250256" y="5408761"/>
            <a:ext cx="11434814" cy="1259089"/>
          </a:xfrm>
        </p:spPr>
        <p:txBody>
          <a:bodyPr>
            <a:normAutofit/>
          </a:bodyPr>
          <a:lstStyle/>
          <a:p>
            <a:pPr marL="0" indent="0">
              <a:buNone/>
            </a:pPr>
            <a:r>
              <a:rPr lang="en-US" dirty="0"/>
              <a:t>Dr. </a:t>
            </a:r>
            <a:r>
              <a:rPr lang="en-US" dirty="0" err="1"/>
              <a:t>hab.Marcin</a:t>
            </a:r>
            <a:r>
              <a:rPr lang="en-US" dirty="0"/>
              <a:t> </a:t>
            </a:r>
            <a:r>
              <a:rPr lang="en-US" dirty="0" err="1"/>
              <a:t>Anholcer</a:t>
            </a:r>
            <a:r>
              <a:rPr lang="en-US" dirty="0"/>
              <a:t>, Prof. PUEB, as Vice-Rector for Science, is the person </a:t>
            </a:r>
            <a:r>
              <a:rPr lang="en-US" dirty="0" err="1"/>
              <a:t>authorised</a:t>
            </a:r>
            <a:r>
              <a:rPr lang="en-US" dirty="0"/>
              <a:t> to represent UEP in matters</a:t>
            </a:r>
            <a:r>
              <a:rPr lang="pl-PL" dirty="0"/>
              <a:t> </a:t>
            </a:r>
            <a:r>
              <a:rPr lang="en-US" dirty="0"/>
              <a:t>related to</a:t>
            </a:r>
            <a:r>
              <a:rPr lang="pl-PL" dirty="0"/>
              <a:t> </a:t>
            </a:r>
            <a:r>
              <a:rPr lang="pl-PL" dirty="0" err="1"/>
              <a:t>research</a:t>
            </a:r>
            <a:r>
              <a:rPr lang="en-US" dirty="0"/>
              <a:t> projects.</a:t>
            </a:r>
            <a:r>
              <a:rPr lang="pl-PL" dirty="0"/>
              <a:t> Select PUEB and </a:t>
            </a:r>
            <a:r>
              <a:rPr lang="pl-PL" dirty="0" err="1"/>
              <a:t>his</a:t>
            </a:r>
            <a:r>
              <a:rPr lang="pl-PL" dirty="0"/>
              <a:t> </a:t>
            </a:r>
            <a:r>
              <a:rPr lang="pl-PL" dirty="0" err="1"/>
              <a:t>name</a:t>
            </a:r>
            <a:r>
              <a:rPr lang="pl-PL" dirty="0"/>
              <a:t> as the </a:t>
            </a:r>
            <a:r>
              <a:rPr lang="pl-PL" dirty="0" err="1"/>
              <a:t>authorised</a:t>
            </a:r>
            <a:r>
              <a:rPr lang="pl-PL" dirty="0"/>
              <a:t> </a:t>
            </a:r>
            <a:r>
              <a:rPr lang="pl-PL" dirty="0" err="1"/>
              <a:t>representative</a:t>
            </a:r>
            <a:endParaRPr lang="pl-PL" dirty="0"/>
          </a:p>
        </p:txBody>
      </p:sp>
      <p:pic>
        <p:nvPicPr>
          <p:cNvPr id="7" name="Obraz 6">
            <a:extLst>
              <a:ext uri="{FF2B5EF4-FFF2-40B4-BE49-F238E27FC236}">
                <a16:creationId xmlns:a16="http://schemas.microsoft.com/office/drawing/2014/main" id="{E5803510-5C4B-BE93-953D-7A60413ED7DA}"/>
              </a:ext>
            </a:extLst>
          </p:cNvPr>
          <p:cNvPicPr>
            <a:picLocks noChangeAspect="1"/>
          </p:cNvPicPr>
          <p:nvPr/>
        </p:nvPicPr>
        <p:blipFill>
          <a:blip r:embed="rId2"/>
          <a:stretch>
            <a:fillRect/>
          </a:stretch>
        </p:blipFill>
        <p:spPr>
          <a:xfrm>
            <a:off x="0" y="0"/>
            <a:ext cx="12192000" cy="5202660"/>
          </a:xfrm>
          <a:prstGeom prst="rect">
            <a:avLst/>
          </a:prstGeom>
        </p:spPr>
      </p:pic>
    </p:spTree>
    <p:extLst>
      <p:ext uri="{BB962C8B-B14F-4D97-AF65-F5344CB8AC3E}">
        <p14:creationId xmlns:p14="http://schemas.microsoft.com/office/powerpoint/2010/main" val="1709650283"/>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TotalTime>
  <Words>2365</Words>
  <Application>Microsoft Office PowerPoint</Application>
  <PresentationFormat>Panoramiczny</PresentationFormat>
  <Paragraphs>138</Paragraphs>
  <Slides>22</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22</vt:i4>
      </vt:variant>
    </vt:vector>
  </HeadingPairs>
  <TitlesOfParts>
    <vt:vector size="26" baseType="lpstr">
      <vt:lpstr>Arial</vt:lpstr>
      <vt:lpstr>Calibri</vt:lpstr>
      <vt:lpstr>Calibri Light</vt:lpstr>
      <vt:lpstr>Motyw pakietu Office</vt:lpstr>
      <vt:lpstr>NCN PRELUDIUM 25</vt:lpstr>
      <vt:lpstr>Basic information</vt:lpstr>
      <vt:lpstr>Timeline</vt:lpstr>
      <vt:lpstr>Read the documentation</vt:lpstr>
      <vt:lpstr>Creating an application</vt:lpstr>
      <vt:lpstr>Creating an application</vt:lpstr>
      <vt:lpstr>What you should see</vt:lpstr>
      <vt:lpstr>Prezentacja programu PowerPoint</vt:lpstr>
      <vt:lpstr>Prezentacja programu PowerPoint</vt:lpstr>
      <vt:lpstr>Prezentacja programu PowerPoint</vt:lpstr>
      <vt:lpstr>Fill in your application</vt:lpstr>
      <vt:lpstr>Fill in your application</vt:lpstr>
      <vt:lpstr>Plan your budget</vt:lpstr>
      <vt:lpstr>An example of travel cost calculation</vt:lpstr>
      <vt:lpstr>Finishing your application</vt:lpstr>
      <vt:lpstr>Internal Procedure – Project Information Sheet</vt:lpstr>
      <vt:lpstr>Project Information Sheet</vt:lpstr>
      <vt:lpstr>XPrimer</vt:lpstr>
      <vt:lpstr>Pismo Wewnętrzne</vt:lpstr>
      <vt:lpstr>Consultations and advice</vt:lpstr>
      <vt:lpstr>A Few Tips</vt:lpstr>
      <vt:lpstr>Thank you, and good luck with your applications!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Marta Andrzejewska</dc:creator>
  <cp:lastModifiedBy>Mateusz Wielebinski</cp:lastModifiedBy>
  <cp:revision>14</cp:revision>
  <dcterms:created xsi:type="dcterms:W3CDTF">2025-09-02T06:16:39Z</dcterms:created>
  <dcterms:modified xsi:type="dcterms:W3CDTF">2026-04-23T09:42:15Z</dcterms:modified>
</cp:coreProperties>
</file>