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66" r:id="rId3"/>
    <p:sldId id="276" r:id="rId4"/>
    <p:sldId id="288" r:id="rId5"/>
    <p:sldId id="287" r:id="rId6"/>
    <p:sldId id="332" r:id="rId7"/>
    <p:sldId id="292" r:id="rId8"/>
    <p:sldId id="291" r:id="rId9"/>
    <p:sldId id="290" r:id="rId10"/>
    <p:sldId id="293" r:id="rId11"/>
    <p:sldId id="295" r:id="rId12"/>
    <p:sldId id="303" r:id="rId13"/>
    <p:sldId id="325" r:id="rId14"/>
    <p:sldId id="296" r:id="rId15"/>
    <p:sldId id="305" r:id="rId16"/>
    <p:sldId id="297" r:id="rId17"/>
    <p:sldId id="289" r:id="rId18"/>
    <p:sldId id="304" r:id="rId19"/>
    <p:sldId id="301" r:id="rId20"/>
    <p:sldId id="306" r:id="rId21"/>
    <p:sldId id="307" r:id="rId22"/>
    <p:sldId id="308" r:id="rId23"/>
    <p:sldId id="309" r:id="rId24"/>
    <p:sldId id="310" r:id="rId25"/>
    <p:sldId id="271" r:id="rId26"/>
    <p:sldId id="311" r:id="rId27"/>
    <p:sldId id="312" r:id="rId28"/>
    <p:sldId id="313" r:id="rId29"/>
    <p:sldId id="314" r:id="rId30"/>
    <p:sldId id="315" r:id="rId31"/>
    <p:sldId id="316" r:id="rId32"/>
    <p:sldId id="318" r:id="rId33"/>
    <p:sldId id="317" r:id="rId34"/>
    <p:sldId id="320" r:id="rId35"/>
    <p:sldId id="321" r:id="rId36"/>
    <p:sldId id="322" r:id="rId37"/>
    <p:sldId id="323" r:id="rId38"/>
    <p:sldId id="324" r:id="rId39"/>
    <p:sldId id="286" r:id="rId40"/>
    <p:sldId id="300" r:id="rId41"/>
    <p:sldId id="298" r:id="rId42"/>
    <p:sldId id="319" r:id="rId43"/>
    <p:sldId id="270" r:id="rId44"/>
    <p:sldId id="328" r:id="rId45"/>
    <p:sldId id="327" r:id="rId46"/>
    <p:sldId id="273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DEB"/>
    <a:srgbClr val="053A98"/>
    <a:srgbClr val="083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 autoAdjust="0"/>
    <p:restoredTop sz="91103" autoAdjust="0"/>
  </p:normalViewPr>
  <p:slideViewPr>
    <p:cSldViewPr snapToGrid="0" snapToObjects="1">
      <p:cViewPr>
        <p:scale>
          <a:sx n="70" d="100"/>
          <a:sy n="70" d="100"/>
        </p:scale>
        <p:origin x="-1356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C7190-4915-4A41-9CCF-670187008B8A}" type="datetimeFigureOut">
              <a:rPr lang="en-US" smtClean="0"/>
              <a:t>11/25/2017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554F1-CC1E-BA4B-80A3-BC67A851D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2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0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68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38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1200" dirty="0" smtClean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9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91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911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35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866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900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4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554F1-CC1E-BA4B-80A3-BC67A851D6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ydzial hum PL 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3" y="296333"/>
            <a:ext cx="2718816" cy="1194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0"/>
            <a:ext cx="5486400" cy="5981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3867803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r>
              <a:rPr lang="en-US" altLang="zh-CN" sz="3200" b="1" dirty="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/>
            </a:r>
            <a:br>
              <a:rPr lang="en-US" altLang="zh-CN" sz="3200" b="1" dirty="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17139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139DEB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 smtClean="0"/>
              <a:t>Kliknij aby dodać podtytuł prezentacji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58809" y="5958253"/>
            <a:ext cx="1761057" cy="4129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E4387F1C-31B5-E049-8F12-9FAEC8677B35}" type="datetime1">
              <a:rPr lang="pl-PL" sz="18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t>2017-11-25</a:t>
            </a:fld>
            <a:endParaRPr lang="en-US" sz="1800" dirty="0" err="1" smtClean="0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6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494785" y="4191000"/>
            <a:ext cx="3518915" cy="19591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tekst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" y="1276350"/>
            <a:ext cx="9143995" cy="17310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 smtClean="0"/>
              <a:t>Dodaj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podtytuł</a:t>
            </a:r>
            <a:r>
              <a:rPr lang="en-US" dirty="0" smtClean="0"/>
              <a:t> </a:t>
            </a:r>
            <a:r>
              <a:rPr lang="en-US" dirty="0" err="1" smtClean="0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B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 smtClean="0">
              <a:solidFill>
                <a:srgbClr val="139DEB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94285" y="4191000"/>
            <a:ext cx="3645915" cy="19591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tekst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8987" y="3403600"/>
            <a:ext cx="7544713" cy="6857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tytuł</a:t>
            </a:r>
            <a:endParaRPr lang="en-US" dirty="0"/>
          </a:p>
        </p:txBody>
      </p:sp>
      <p:pic>
        <p:nvPicPr>
          <p:cNvPr id="14" name="Picture 13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68936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2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68936"/>
            <a:ext cx="2029968" cy="890016"/>
          </a:xfrm>
          <a:prstGeom prst="rect">
            <a:avLst/>
          </a:prstGeom>
        </p:spPr>
      </p:pic>
      <p:sp>
        <p:nvSpPr>
          <p:cNvPr id="3" name="Freeform 2"/>
          <p:cNvSpPr/>
          <p:nvPr userDrawn="1"/>
        </p:nvSpPr>
        <p:spPr>
          <a:xfrm>
            <a:off x="0" y="594052"/>
            <a:ext cx="2286000" cy="6263948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139DEB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"/>
          <p:cNvSpPr txBox="1"/>
          <p:nvPr userDrawn="1"/>
        </p:nvSpPr>
        <p:spPr>
          <a:xfrm>
            <a:off x="550852" y="1540354"/>
            <a:ext cx="1046460" cy="50585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775681" y="2900858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4.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775681" y="3331597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5.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775681" y="3759718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6.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775681" y="4194363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7.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775681" y="4624707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8.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2775681" y="5055051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9.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2775681" y="5485845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10.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 aby dodać tytuł prezentacji</a:t>
            </a:r>
            <a:endParaRPr lang="en-US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podtytuł</a:t>
            </a:r>
            <a:r>
              <a:rPr lang="en-US" dirty="0" smtClean="0"/>
              <a:t> </a:t>
            </a:r>
            <a:r>
              <a:rPr lang="en-US" dirty="0" err="1" smtClean="0"/>
              <a:t>prezentacji</a:t>
            </a:r>
            <a:endParaRPr lang="en-US" dirty="0"/>
          </a:p>
        </p:txBody>
      </p:sp>
      <p:sp>
        <p:nvSpPr>
          <p:cNvPr id="44" name="TextBox 43"/>
          <p:cNvSpPr txBox="1"/>
          <p:nvPr userDrawn="1"/>
        </p:nvSpPr>
        <p:spPr>
          <a:xfrm>
            <a:off x="544836" y="6077156"/>
            <a:ext cx="51561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775681" y="2470514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3.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775681" y="2044199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2.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775681" y="1611844"/>
            <a:ext cx="5758718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 smtClean="0"/>
              <a:t>1. </a:t>
            </a:r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rozdział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 aby dodać tytuł prezentacji</a:t>
            </a:r>
            <a:endParaRPr lang="en-US" dirty="0"/>
          </a:p>
        </p:txBody>
      </p:sp>
      <p:sp>
        <p:nvSpPr>
          <p:cNvPr id="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podtytuł</a:t>
            </a:r>
            <a:r>
              <a:rPr lang="en-US" dirty="0" smtClean="0"/>
              <a:t> </a:t>
            </a:r>
            <a:r>
              <a:rPr lang="en-US" dirty="0" err="1" smtClean="0"/>
              <a:t>prezentacji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B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 smtClean="0">
              <a:solidFill>
                <a:srgbClr val="139DEB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69899" y="3263900"/>
            <a:ext cx="5867399" cy="2578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tekst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69900" y="2273300"/>
            <a:ext cx="5867399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tytuł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469900" y="1193800"/>
            <a:ext cx="5867398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1.</a:t>
            </a:r>
            <a:endParaRPr lang="en-US" dirty="0"/>
          </a:p>
        </p:txBody>
      </p:sp>
      <p:pic>
        <p:nvPicPr>
          <p:cNvPr id="10" name="Picture 9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68936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podtytuł</a:t>
            </a:r>
            <a:r>
              <a:rPr lang="en-US" dirty="0" smtClean="0"/>
              <a:t> </a:t>
            </a:r>
            <a:r>
              <a:rPr lang="en-US" dirty="0" err="1" smtClean="0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B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 smtClean="0">
              <a:solidFill>
                <a:srgbClr val="139DEB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69899" y="2438400"/>
            <a:ext cx="7594601" cy="3429000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tekst</a:t>
            </a:r>
          </a:p>
          <a:p>
            <a:pPr lvl="0"/>
            <a:endParaRPr lang="pl-PL" dirty="0" smtClean="0"/>
          </a:p>
          <a:p>
            <a:pPr lvl="0"/>
            <a:endParaRPr 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469900" y="1460500"/>
            <a:ext cx="5867399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tytuł</a:t>
            </a:r>
          </a:p>
        </p:txBody>
      </p:sp>
      <p:pic>
        <p:nvPicPr>
          <p:cNvPr id="9" name="Picture 8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68936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5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podtytuł</a:t>
            </a:r>
            <a:r>
              <a:rPr lang="en-US" dirty="0" smtClean="0"/>
              <a:t> </a:t>
            </a:r>
            <a:r>
              <a:rPr lang="en-US" dirty="0" err="1" smtClean="0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B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 smtClean="0">
              <a:solidFill>
                <a:srgbClr val="139DEB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469899" y="1460500"/>
            <a:ext cx="7594601" cy="4406900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tekst</a:t>
            </a:r>
          </a:p>
          <a:p>
            <a:pPr lvl="0"/>
            <a:endParaRPr lang="pl-PL" dirty="0" smtClean="0"/>
          </a:p>
          <a:p>
            <a:pPr lvl="0"/>
            <a:endParaRPr lang="en-US" dirty="0"/>
          </a:p>
        </p:txBody>
      </p:sp>
      <p:pic>
        <p:nvPicPr>
          <p:cNvPr id="9" name="Picture 8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68936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3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B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 smtClean="0">
              <a:solidFill>
                <a:srgbClr val="139DEB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5" name="Freeform 4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 aby dodać tytuł prezentacji</a:t>
            </a:r>
            <a:endParaRPr lang="en-US" dirty="0"/>
          </a:p>
        </p:txBody>
      </p:sp>
      <p:sp>
        <p:nvSpPr>
          <p:cNvPr id="8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podtytuł</a:t>
            </a:r>
            <a:r>
              <a:rPr lang="en-US" dirty="0" smtClean="0"/>
              <a:t> </a:t>
            </a:r>
            <a:r>
              <a:rPr lang="en-US" dirty="0" err="1" smtClean="0"/>
              <a:t>prezentacji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72866" y="1219201"/>
            <a:ext cx="7515434" cy="1587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tytuł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457845" y="2946403"/>
            <a:ext cx="3530455" cy="305127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tekst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544836" y="2946403"/>
            <a:ext cx="3454076" cy="30512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 smtClean="0"/>
              <a:t>Dodaj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pic>
        <p:nvPicPr>
          <p:cNvPr id="10" name="Picture 9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68936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podtytuł</a:t>
            </a:r>
            <a:r>
              <a:rPr lang="en-US" dirty="0" smtClean="0"/>
              <a:t> </a:t>
            </a:r>
            <a:r>
              <a:rPr lang="en-US" dirty="0" err="1" smtClean="0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B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 smtClean="0">
              <a:solidFill>
                <a:srgbClr val="139DEB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571491" y="1286142"/>
            <a:ext cx="4572509" cy="5142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 smtClean="0"/>
              <a:t>Dodaj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8636" y="1651000"/>
            <a:ext cx="3530455" cy="4389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tekst</a:t>
            </a:r>
            <a:endParaRPr lang="en-US" dirty="0"/>
          </a:p>
        </p:txBody>
      </p:sp>
      <p:pic>
        <p:nvPicPr>
          <p:cNvPr id="9" name="Picture 8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68936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4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podtytuł</a:t>
            </a:r>
            <a:r>
              <a:rPr lang="en-US" dirty="0" smtClean="0"/>
              <a:t> </a:t>
            </a:r>
            <a:r>
              <a:rPr lang="en-US" dirty="0" err="1" smtClean="0"/>
              <a:t>prezentacji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52575" y="1286141"/>
            <a:ext cx="8585200" cy="4715095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 smtClean="0"/>
              <a:t>Dodaj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B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 smtClean="0">
              <a:solidFill>
                <a:srgbClr val="139DEB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94037" y="5308601"/>
            <a:ext cx="3938264" cy="6921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podpis</a:t>
            </a:r>
            <a:endParaRPr lang="en-US" dirty="0"/>
          </a:p>
        </p:txBody>
      </p:sp>
      <p:pic>
        <p:nvPicPr>
          <p:cNvPr id="10" name="Picture 9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68936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9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25" hasCustomPrompt="1"/>
          </p:nvPr>
        </p:nvSpPr>
        <p:spPr>
          <a:xfrm>
            <a:off x="3430593" y="3643312"/>
            <a:ext cx="5713407" cy="2355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 smtClean="0"/>
              <a:t>Dodaj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1" y="3643312"/>
            <a:ext cx="3115688" cy="1928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 smtClean="0"/>
              <a:t>Dodaj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" y="1276350"/>
            <a:ext cx="5713407" cy="2144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 smtClean="0"/>
              <a:t>Dodaj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sp>
        <p:nvSpPr>
          <p:cNvPr id="3" name="Freeform 2"/>
          <p:cNvSpPr/>
          <p:nvPr userDrawn="1"/>
        </p:nvSpPr>
        <p:spPr>
          <a:xfrm>
            <a:off x="5" y="0"/>
            <a:ext cx="6719557" cy="642035"/>
          </a:xfrm>
          <a:custGeom>
            <a:avLst/>
            <a:gdLst>
              <a:gd name="connsiteX0" fmla="*/ 6523875 w 6719557"/>
              <a:gd name="connsiteY0" fmla="*/ 431800 h 642035"/>
              <a:gd name="connsiteX1" fmla="*/ 6719557 w 6719557"/>
              <a:gd name="connsiteY1" fmla="*/ 0 h 642035"/>
              <a:gd name="connsiteX2" fmla="*/ 0 w 6719557"/>
              <a:gd name="connsiteY2" fmla="*/ 0 h 642035"/>
              <a:gd name="connsiteX3" fmla="*/ 0 w 6719557"/>
              <a:gd name="connsiteY3" fmla="*/ 642035 h 642035"/>
              <a:gd name="connsiteX4" fmla="*/ 6563728 w 6719557"/>
              <a:gd name="connsiteY4" fmla="*/ 642035 h 642035"/>
              <a:gd name="connsiteX5" fmla="*/ 6523875 w 6719557"/>
              <a:gd name="connsiteY5" fmla="*/ 431800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719557" h="642035">
                <a:moveTo>
                  <a:pt x="6523875" y="431800"/>
                </a:moveTo>
                <a:cubicBezTo>
                  <a:pt x="6523875" y="259664"/>
                  <a:pt x="6599656" y="105321"/>
                  <a:pt x="6719557" y="0"/>
                </a:cubicBezTo>
                <a:lnTo>
                  <a:pt x="0" y="0"/>
                </a:lnTo>
                <a:lnTo>
                  <a:pt x="0" y="642035"/>
                </a:lnTo>
                <a:lnTo>
                  <a:pt x="6563728" y="642035"/>
                </a:lnTo>
                <a:cubicBezTo>
                  <a:pt x="6538099" y="576897"/>
                  <a:pt x="6523875" y="506031"/>
                  <a:pt x="6523875" y="431800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6" y="113132"/>
            <a:ext cx="5877133" cy="2580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Kliknij aby dodać tytuł prezentacji</a:t>
            </a:r>
            <a:endParaRPr lang="en-US" dirty="0"/>
          </a:p>
        </p:txBody>
      </p:sp>
      <p:sp>
        <p:nvSpPr>
          <p:cNvPr id="6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4" y="30940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 smtClean="0"/>
              <a:t>Kliknij</a:t>
            </a:r>
            <a:r>
              <a:rPr lang="en-US" dirty="0" smtClean="0"/>
              <a:t> </a:t>
            </a:r>
            <a:r>
              <a:rPr lang="en-US" dirty="0" err="1" smtClean="0"/>
              <a:t>aby</a:t>
            </a:r>
            <a:r>
              <a:rPr lang="en-US" dirty="0" smtClean="0"/>
              <a:t> </a:t>
            </a:r>
            <a:r>
              <a:rPr lang="en-US" dirty="0" err="1" smtClean="0"/>
              <a:t>dodać</a:t>
            </a:r>
            <a:r>
              <a:rPr lang="en-US" dirty="0" smtClean="0"/>
              <a:t> </a:t>
            </a:r>
            <a:r>
              <a:rPr lang="en-US" dirty="0" err="1" smtClean="0"/>
              <a:t>podtytuł</a:t>
            </a:r>
            <a:r>
              <a:rPr lang="en-US" dirty="0" smtClean="0"/>
              <a:t> </a:t>
            </a:r>
            <a:r>
              <a:rPr lang="en-US" dirty="0" err="1" smtClean="0"/>
              <a:t>prezentacji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44836" y="6077156"/>
            <a:ext cx="420364" cy="39754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139DEB"/>
                </a:solidFill>
                <a:latin typeface="Calibri" pitchFamily="18" charset="0"/>
                <a:cs typeface="Calibri" pitchFamily="18" charset="0"/>
              </a:rPr>
              <a:t>‹#›</a:t>
            </a:fld>
            <a:endParaRPr lang="en-US" sz="1200" dirty="0" err="1" smtClean="0">
              <a:solidFill>
                <a:srgbClr val="139DEB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6007838" y="1276351"/>
            <a:ext cx="3136162" cy="2144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 smtClean="0"/>
              <a:t>Dodaj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4" y="5640286"/>
            <a:ext cx="2854326" cy="45980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 smtClean="0"/>
              <a:t>Kliknij aby dodać podpis</a:t>
            </a:r>
            <a:endParaRPr lang="en-US" dirty="0"/>
          </a:p>
        </p:txBody>
      </p:sp>
      <p:pic>
        <p:nvPicPr>
          <p:cNvPr id="12" name="Picture 11" descr="wydzial hum PL 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68936"/>
            <a:ext cx="2029968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49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8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ject-syndicate.org/columnist/george-akerlo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hyperlink" Target="https://www.project-syndicate.org/columnist/elinor-ostrom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t96LNX6tk0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AshDonaldson/behaviour-design-predicting-irrational-decisions?from_action=sav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vH2VzgXlkqY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hmongbuy.net/video/IbiPQI0wMAk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im-09-tb.blogspot.com/2009/03/oxytocin-and-generosity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im-09-tb.blogspot.com/2009/03/oxytocin-and-generosity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valuewalk.com/2015/01/advising-behavioral-investor-lessons-real-world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t0uRjM6z90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newramblerreview.com/book-reviews/economics/the-mischievous-science-of-richard-thaler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7&amp;v=yzPahltelx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YNN2GNdn3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stor.org/sici?sici=0002-8282(198212)72:5%3c923:MSAAES%3e2.0.CO;2-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7" y="1763890"/>
            <a:ext cx="4882446" cy="3253250"/>
          </a:xfrm>
        </p:spPr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R. H. </a:t>
            </a:r>
            <a:r>
              <a:rPr lang="en-US" dirty="0" err="1" smtClean="0"/>
              <a:t>Thalera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 </a:t>
            </a:r>
            <a:r>
              <a:rPr lang="en-US" dirty="0" err="1" smtClean="0"/>
              <a:t>tworzenie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ekonomii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behawioralnej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5138" y="5017139"/>
            <a:ext cx="5320418" cy="886945"/>
          </a:xfrm>
        </p:spPr>
        <p:txBody>
          <a:bodyPr/>
          <a:lstStyle/>
          <a:p>
            <a:r>
              <a:rPr lang="en-US" dirty="0" err="1"/>
              <a:t>d</a:t>
            </a:r>
            <a:r>
              <a:rPr lang="en-US" dirty="0" err="1" smtClean="0"/>
              <a:t>r</a:t>
            </a:r>
            <a:r>
              <a:rPr lang="en-US" dirty="0" smtClean="0"/>
              <a:t> Ewelina Marek</a:t>
            </a:r>
          </a:p>
          <a:p>
            <a:r>
              <a:rPr lang="en-US" dirty="0" smtClean="0"/>
              <a:t>emarek@umk.pl, </a:t>
            </a:r>
            <a:r>
              <a:rPr lang="en-US" dirty="0" err="1" smtClean="0"/>
              <a:t>emarekan@gmail.com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60166" y="1741312"/>
            <a:ext cx="8570945" cy="4430290"/>
          </a:xfrm>
        </p:spPr>
        <p:txBody>
          <a:bodyPr/>
          <a:lstStyle/>
          <a:p>
            <a:r>
              <a:rPr lang="en-US" sz="2400" dirty="0" err="1"/>
              <a:t>Kahneman</a:t>
            </a:r>
            <a:r>
              <a:rPr lang="en-US" sz="2400" dirty="0"/>
              <a:t> (</a:t>
            </a:r>
            <a:r>
              <a:rPr lang="en-US" sz="2400" dirty="0" err="1"/>
              <a:t>psycholog</a:t>
            </a:r>
            <a:r>
              <a:rPr lang="en-US" sz="2400" dirty="0"/>
              <a:t>), </a:t>
            </a:r>
            <a:r>
              <a:rPr lang="en-US" sz="2400" dirty="0" err="1"/>
              <a:t>Thaler</a:t>
            </a:r>
            <a:r>
              <a:rPr lang="en-US" sz="2400" dirty="0"/>
              <a:t> (</a:t>
            </a:r>
            <a:r>
              <a:rPr lang="en-US" sz="2400" dirty="0" err="1"/>
              <a:t>ekonomista</a:t>
            </a:r>
            <a:r>
              <a:rPr lang="en-US" sz="2400" dirty="0"/>
              <a:t>)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Tversky</a:t>
            </a:r>
            <a:r>
              <a:rPr lang="en-US" sz="2400" dirty="0"/>
              <a:t> (</a:t>
            </a:r>
            <a:r>
              <a:rPr lang="en-US" sz="2400" dirty="0" err="1"/>
              <a:t>psycholog</a:t>
            </a:r>
            <a:r>
              <a:rPr lang="en-US" sz="2400" dirty="0"/>
              <a:t>) </a:t>
            </a:r>
            <a:r>
              <a:rPr lang="en-US" sz="2400" dirty="0" err="1"/>
              <a:t>uznawani</a:t>
            </a:r>
            <a:r>
              <a:rPr lang="en-US" sz="2400" dirty="0"/>
              <a:t> </a:t>
            </a:r>
            <a:r>
              <a:rPr lang="en-US" sz="2400" dirty="0" err="1"/>
              <a:t>są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twórców</a:t>
            </a:r>
            <a:r>
              <a:rPr lang="en-US" sz="2400" dirty="0"/>
              <a:t> </a:t>
            </a:r>
            <a:r>
              <a:rPr lang="en-US" sz="2400" dirty="0" err="1"/>
              <a:t>ekonomii</a:t>
            </a:r>
            <a:r>
              <a:rPr lang="en-US" sz="2400" dirty="0"/>
              <a:t> </a:t>
            </a:r>
            <a:r>
              <a:rPr lang="en-US" sz="2400" dirty="0" err="1" smtClean="0"/>
              <a:t>behawioralnej</a:t>
            </a:r>
            <a:r>
              <a:rPr lang="en-US" sz="2400" dirty="0" smtClean="0"/>
              <a:t>. </a:t>
            </a:r>
          </a:p>
          <a:p>
            <a:r>
              <a:rPr lang="en-US" sz="2400" dirty="0" err="1" smtClean="0"/>
              <a:t>Kahneman</a:t>
            </a:r>
            <a:r>
              <a:rPr lang="en-US" sz="2400" dirty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Tversky</a:t>
            </a:r>
            <a:r>
              <a:rPr lang="en-US" sz="2400" dirty="0" smtClean="0"/>
              <a:t> </a:t>
            </a:r>
            <a:r>
              <a:rPr lang="en-US" sz="2400" dirty="0" err="1" smtClean="0"/>
              <a:t>rozpoczęli</a:t>
            </a:r>
            <a:r>
              <a:rPr lang="en-US" sz="2400" dirty="0" smtClean="0"/>
              <a:t> </a:t>
            </a:r>
            <a:r>
              <a:rPr lang="en-US" sz="2400" dirty="0" err="1" smtClean="0"/>
              <a:t>współpracę</a:t>
            </a:r>
            <a:r>
              <a:rPr lang="en-US" sz="2400" dirty="0" smtClean="0"/>
              <a:t> pod </a:t>
            </a:r>
            <a:r>
              <a:rPr lang="en-US" sz="2400" dirty="0" err="1" smtClean="0"/>
              <a:t>koniec</a:t>
            </a:r>
            <a:r>
              <a:rPr lang="en-US" sz="2400" dirty="0" smtClean="0"/>
              <a:t> </a:t>
            </a:r>
            <a:r>
              <a:rPr lang="en-US" sz="2400" dirty="0" err="1" smtClean="0"/>
              <a:t>lat</a:t>
            </a:r>
            <a:r>
              <a:rPr lang="en-US" sz="2400" dirty="0" smtClean="0"/>
              <a:t> 50-tych. W 1977</a:t>
            </a:r>
            <a:r>
              <a:rPr lang="en-US" sz="2400" dirty="0"/>
              <a:t> </a:t>
            </a:r>
            <a:r>
              <a:rPr lang="en-US" sz="2400" dirty="0" err="1" smtClean="0"/>
              <a:t>dołączył</a:t>
            </a:r>
            <a:r>
              <a:rPr lang="en-US" sz="2400" dirty="0" smtClean="0"/>
              <a:t> do </a:t>
            </a:r>
            <a:r>
              <a:rPr lang="en-US" sz="2400" dirty="0" err="1" smtClean="0"/>
              <a:t>nich</a:t>
            </a:r>
            <a:r>
              <a:rPr lang="en-US" sz="2400" dirty="0" smtClean="0"/>
              <a:t> </a:t>
            </a:r>
            <a:r>
              <a:rPr lang="en-US" sz="2400" dirty="0" err="1" smtClean="0"/>
              <a:t>Thaler</a:t>
            </a:r>
            <a:r>
              <a:rPr lang="en-US" sz="2400" dirty="0" smtClean="0"/>
              <a:t>. </a:t>
            </a:r>
          </a:p>
          <a:p>
            <a:r>
              <a:rPr lang="en-US" sz="2400" dirty="0" err="1" smtClean="0"/>
              <a:t>Przyjmując</a:t>
            </a:r>
            <a:r>
              <a:rPr lang="en-US" sz="2400" dirty="0" smtClean="0"/>
              <a:t> </a:t>
            </a:r>
            <a:r>
              <a:rPr lang="en-US" sz="2400" dirty="0" err="1" smtClean="0"/>
              <a:t>nagrodę</a:t>
            </a:r>
            <a:r>
              <a:rPr lang="en-US" sz="2400" dirty="0" smtClean="0"/>
              <a:t> </a:t>
            </a:r>
            <a:r>
              <a:rPr lang="en-US" sz="2400" dirty="0" err="1" smtClean="0"/>
              <a:t>Nobla</a:t>
            </a:r>
            <a:r>
              <a:rPr lang="en-US" sz="2400" dirty="0" smtClean="0"/>
              <a:t>, </a:t>
            </a:r>
            <a:r>
              <a:rPr lang="en-US" sz="2400" dirty="0" err="1" smtClean="0"/>
              <a:t>Kahneman</a:t>
            </a:r>
            <a:r>
              <a:rPr lang="en-US" sz="2400" dirty="0" smtClean="0"/>
              <a:t> </a:t>
            </a:r>
            <a:r>
              <a:rPr lang="en-US" sz="2400" dirty="0" err="1" smtClean="0"/>
              <a:t>wyznał</a:t>
            </a:r>
            <a:r>
              <a:rPr lang="en-US" sz="2400" dirty="0" smtClean="0"/>
              <a:t>: </a:t>
            </a:r>
          </a:p>
          <a:p>
            <a:pPr lvl="1"/>
            <a:r>
              <a:rPr lang="en-US" sz="2000" dirty="0">
                <a:solidFill>
                  <a:srgbClr val="053A98"/>
                </a:solidFill>
              </a:rPr>
              <a:t>“</a:t>
            </a:r>
            <a:r>
              <a:rPr lang="en-US" sz="2000" dirty="0" err="1">
                <a:solidFill>
                  <a:srgbClr val="053A98"/>
                </a:solidFill>
              </a:rPr>
              <a:t>Chociaż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nie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chcę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zrzec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się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jakiegokolwiek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wkładu</a:t>
            </a:r>
            <a:r>
              <a:rPr lang="en-US" sz="2000" dirty="0">
                <a:solidFill>
                  <a:srgbClr val="053A98"/>
                </a:solidFill>
              </a:rPr>
              <a:t> z </a:t>
            </a:r>
            <a:r>
              <a:rPr lang="en-US" sz="2000" dirty="0" err="1">
                <a:solidFill>
                  <a:srgbClr val="053A98"/>
                </a:solidFill>
              </a:rPr>
              <a:t>mojej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strony</a:t>
            </a:r>
            <a:r>
              <a:rPr lang="en-US" sz="2000" dirty="0">
                <a:solidFill>
                  <a:srgbClr val="053A98"/>
                </a:solidFill>
              </a:rPr>
              <a:t> [do </a:t>
            </a:r>
            <a:r>
              <a:rPr lang="en-US" sz="2000" dirty="0" err="1">
                <a:solidFill>
                  <a:srgbClr val="053A98"/>
                </a:solidFill>
              </a:rPr>
              <a:t>tworzenia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ekonomii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behawioralnej</a:t>
            </a:r>
            <a:r>
              <a:rPr lang="en-US" sz="2000" dirty="0">
                <a:solidFill>
                  <a:srgbClr val="053A98"/>
                </a:solidFill>
              </a:rPr>
              <a:t>], </a:t>
            </a:r>
            <a:r>
              <a:rPr lang="en-US" sz="2000" dirty="0" err="1">
                <a:solidFill>
                  <a:srgbClr val="053A98"/>
                </a:solidFill>
              </a:rPr>
              <a:t>powinienem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powiedzieć</a:t>
            </a:r>
            <a:r>
              <a:rPr lang="en-US" sz="2000" dirty="0">
                <a:solidFill>
                  <a:srgbClr val="053A98"/>
                </a:solidFill>
              </a:rPr>
              <a:t>, </a:t>
            </a:r>
            <a:r>
              <a:rPr lang="en-US" sz="2000" dirty="0" err="1">
                <a:solidFill>
                  <a:srgbClr val="053A98"/>
                </a:solidFill>
              </a:rPr>
              <a:t>że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moim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zdaniem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praca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integracyjna</a:t>
            </a:r>
            <a:r>
              <a:rPr lang="en-US" sz="2000" dirty="0">
                <a:solidFill>
                  <a:srgbClr val="053A98"/>
                </a:solidFill>
              </a:rPr>
              <a:t> [</a:t>
            </a:r>
            <a:r>
              <a:rPr lang="en-US" sz="2000" dirty="0" err="1">
                <a:solidFill>
                  <a:srgbClr val="053A98"/>
                </a:solidFill>
              </a:rPr>
              <a:t>włączenia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psychologii</a:t>
            </a:r>
            <a:r>
              <a:rPr lang="en-US" sz="2000" dirty="0">
                <a:solidFill>
                  <a:srgbClr val="053A98"/>
                </a:solidFill>
              </a:rPr>
              <a:t> do </a:t>
            </a:r>
            <a:r>
              <a:rPr lang="en-US" sz="2000" dirty="0" err="1">
                <a:solidFill>
                  <a:srgbClr val="053A98"/>
                </a:solidFill>
              </a:rPr>
              <a:t>ekonomii</a:t>
            </a:r>
            <a:r>
              <a:rPr lang="en-US" sz="2000" dirty="0">
                <a:solidFill>
                  <a:srgbClr val="053A98"/>
                </a:solidFill>
              </a:rPr>
              <a:t>] </a:t>
            </a:r>
            <a:r>
              <a:rPr lang="en-US" sz="2000" dirty="0" err="1">
                <a:solidFill>
                  <a:srgbClr val="053A98"/>
                </a:solidFill>
              </a:rPr>
              <a:t>była</a:t>
            </a:r>
            <a:r>
              <a:rPr lang="en-US" sz="2000" dirty="0">
                <a:solidFill>
                  <a:srgbClr val="053A98"/>
                </a:solidFill>
              </a:rPr>
              <a:t> w </a:t>
            </a:r>
            <a:r>
              <a:rPr lang="en-US" sz="2000" dirty="0" err="1">
                <a:solidFill>
                  <a:srgbClr val="053A98"/>
                </a:solidFill>
              </a:rPr>
              <a:t>rzeczywistości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wykonywana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głównie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przez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Thaler’a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i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jego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grupę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młodych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ekonomistów</a:t>
            </a:r>
            <a:r>
              <a:rPr lang="en-US" sz="2000" dirty="0">
                <a:solidFill>
                  <a:srgbClr val="053A98"/>
                </a:solidFill>
              </a:rPr>
              <a:t>.</a:t>
            </a:r>
            <a:r>
              <a:rPr lang="en-US" sz="2000" dirty="0" smtClean="0">
                <a:solidFill>
                  <a:srgbClr val="053A98"/>
                </a:solidFill>
              </a:rPr>
              <a:t>”</a:t>
            </a:r>
          </a:p>
          <a:p>
            <a:pPr lvl="1"/>
            <a:r>
              <a:rPr lang="en-US" sz="2000" dirty="0" err="1" smtClean="0">
                <a:solidFill>
                  <a:srgbClr val="053A98"/>
                </a:solidFill>
              </a:rPr>
              <a:t>Kahneman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uważał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Thaler’a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za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osobę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bardzo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leniwą</a:t>
            </a:r>
            <a:r>
              <a:rPr lang="en-US" sz="2000" dirty="0" smtClean="0">
                <a:solidFill>
                  <a:srgbClr val="053A98"/>
                </a:solidFill>
              </a:rPr>
              <a:t>, co </a:t>
            </a:r>
            <a:r>
              <a:rPr lang="en-US" sz="2000" dirty="0" err="1" smtClean="0">
                <a:solidFill>
                  <a:srgbClr val="053A98"/>
                </a:solidFill>
              </a:rPr>
              <a:t>uznawał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za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jego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największą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zaletę</a:t>
            </a:r>
            <a:r>
              <a:rPr lang="en-US" sz="2000" dirty="0" smtClean="0">
                <a:solidFill>
                  <a:srgbClr val="053A98"/>
                </a:solidFill>
              </a:rPr>
              <a:t>: </a:t>
            </a:r>
            <a:r>
              <a:rPr lang="en-US" sz="2000" dirty="0">
                <a:solidFill>
                  <a:srgbClr val="053A98"/>
                </a:solidFill>
              </a:rPr>
              <a:t>„</a:t>
            </a:r>
            <a:r>
              <a:rPr lang="en-US" sz="2000" dirty="0" err="1">
                <a:solidFill>
                  <a:srgbClr val="053A98"/>
                </a:solidFill>
              </a:rPr>
              <a:t>pracuje</a:t>
            </a:r>
            <a:r>
              <a:rPr lang="en-US" sz="2000" dirty="0">
                <a:solidFill>
                  <a:srgbClr val="053A98"/>
                </a:solidFill>
              </a:rPr>
              <a:t> on </a:t>
            </a:r>
            <a:r>
              <a:rPr lang="en-US" sz="2000" dirty="0" err="1">
                <a:solidFill>
                  <a:srgbClr val="053A98"/>
                </a:solidFill>
              </a:rPr>
              <a:t>wyłącznie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nad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tymi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kwestiami</a:t>
            </a:r>
            <a:r>
              <a:rPr lang="en-US" sz="2000" dirty="0">
                <a:solidFill>
                  <a:srgbClr val="053A98"/>
                </a:solidFill>
              </a:rPr>
              <a:t>, </a:t>
            </a:r>
            <a:r>
              <a:rPr lang="en-US" sz="2000" dirty="0" err="1">
                <a:solidFill>
                  <a:srgbClr val="053A98"/>
                </a:solidFill>
              </a:rPr>
              <a:t>które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są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wystarczająco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intrygujące</a:t>
            </a:r>
            <a:r>
              <a:rPr lang="en-US" sz="2000" dirty="0">
                <a:solidFill>
                  <a:srgbClr val="053A98"/>
                </a:solidFill>
              </a:rPr>
              <a:t>, by </a:t>
            </a:r>
            <a:r>
              <a:rPr lang="en-US" sz="2000" dirty="0" err="1">
                <a:solidFill>
                  <a:srgbClr val="053A98"/>
                </a:solidFill>
              </a:rPr>
              <a:t>Thaler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mógł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przezwyciężyć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swą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skłonność</a:t>
            </a:r>
            <a:r>
              <a:rPr lang="en-US" sz="2000" dirty="0">
                <a:solidFill>
                  <a:srgbClr val="053A98"/>
                </a:solidFill>
              </a:rPr>
              <a:t> do </a:t>
            </a:r>
            <a:r>
              <a:rPr lang="en-US" sz="2000" dirty="0" err="1">
                <a:solidFill>
                  <a:srgbClr val="053A98"/>
                </a:solidFill>
              </a:rPr>
              <a:t>unikania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>
                <a:solidFill>
                  <a:srgbClr val="053A98"/>
                </a:solidFill>
              </a:rPr>
              <a:t>pracy</a:t>
            </a:r>
            <a:r>
              <a:rPr lang="en-US" sz="2000" dirty="0">
                <a:solidFill>
                  <a:srgbClr val="053A98"/>
                </a:solidFill>
              </a:rPr>
              <a:t>”</a:t>
            </a:r>
            <a:r>
              <a:rPr lang="en-US" sz="2000" dirty="0" smtClean="0">
                <a:solidFill>
                  <a:srgbClr val="053A98"/>
                </a:solidFill>
              </a:rPr>
              <a:t>. 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Współpraca</a:t>
            </a:r>
            <a:r>
              <a:rPr lang="en-US" dirty="0" smtClean="0"/>
              <a:t> </a:t>
            </a:r>
            <a:r>
              <a:rPr lang="en-US" dirty="0" err="1" smtClean="0"/>
              <a:t>Kahneman’a</a:t>
            </a:r>
            <a:r>
              <a:rPr lang="en-US" dirty="0" smtClean="0"/>
              <a:t> z </a:t>
            </a:r>
            <a:r>
              <a:rPr lang="en-US" dirty="0" err="1" smtClean="0"/>
              <a:t>Thaler’em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Tversky’im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60166" y="1741312"/>
            <a:ext cx="8570945" cy="4430290"/>
          </a:xfrm>
        </p:spPr>
        <p:txBody>
          <a:bodyPr/>
          <a:lstStyle/>
          <a:p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Stworzenie</a:t>
            </a:r>
            <a:r>
              <a:rPr lang="en-US" dirty="0" smtClean="0"/>
              <a:t> “</a:t>
            </a:r>
            <a:r>
              <a:rPr lang="en-US" dirty="0" err="1" smtClean="0"/>
              <a:t>teorii</a:t>
            </a:r>
            <a:r>
              <a:rPr lang="en-US" dirty="0" smtClean="0"/>
              <a:t> </a:t>
            </a:r>
            <a:r>
              <a:rPr lang="en-US" dirty="0" err="1" smtClean="0"/>
              <a:t>perspektyw</a:t>
            </a:r>
            <a:r>
              <a:rPr lang="en-US" dirty="0" smtClean="0"/>
              <a:t>” (prospect theory) </a:t>
            </a:r>
            <a:r>
              <a:rPr lang="en-US" dirty="0" err="1" smtClean="0"/>
              <a:t>przez</a:t>
            </a:r>
            <a:r>
              <a:rPr lang="en-US" dirty="0" smtClean="0"/>
              <a:t> </a:t>
            </a:r>
            <a:r>
              <a:rPr lang="en-US" dirty="0" err="1" smtClean="0"/>
              <a:t>Kahneman’a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Tversky’ego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4000" y="6171602"/>
            <a:ext cx="889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 smtClean="0">
                <a:solidFill>
                  <a:schemeClr val="tx2"/>
                </a:solidFill>
              </a:rPr>
              <a:t>Kahneman</a:t>
            </a:r>
            <a:r>
              <a:rPr lang="en-US" sz="1400" dirty="0" smtClean="0">
                <a:solidFill>
                  <a:schemeClr val="tx2"/>
                </a:solidFill>
              </a:rPr>
              <a:t>, D., </a:t>
            </a:r>
            <a:r>
              <a:rPr lang="en-US" sz="1400" dirty="0" err="1" smtClean="0">
                <a:solidFill>
                  <a:schemeClr val="tx2"/>
                </a:solidFill>
              </a:rPr>
              <a:t>Tversky</a:t>
            </a:r>
            <a:r>
              <a:rPr lang="en-US" sz="1400" dirty="0" smtClean="0">
                <a:solidFill>
                  <a:schemeClr val="tx2"/>
                </a:solidFill>
              </a:rPr>
              <a:t>. (1979) A. Prospect </a:t>
            </a:r>
            <a:r>
              <a:rPr lang="en-US" sz="1400" dirty="0">
                <a:solidFill>
                  <a:schemeClr val="tx2"/>
                </a:solidFill>
              </a:rPr>
              <a:t>theory: an analysis of decision under </a:t>
            </a:r>
            <a:r>
              <a:rPr lang="en-US" sz="1400" dirty="0" smtClean="0">
                <a:solidFill>
                  <a:schemeClr val="tx2"/>
                </a:solidFill>
              </a:rPr>
              <a:t>risk. </a:t>
            </a:r>
            <a:r>
              <a:rPr lang="en-US" sz="1400" i="1" dirty="0" err="1" smtClean="0">
                <a:solidFill>
                  <a:schemeClr val="tx2"/>
                </a:solidFill>
              </a:rPr>
              <a:t>Econometrica</a:t>
            </a:r>
            <a:r>
              <a:rPr lang="en-US" sz="1400" dirty="0" smtClean="0">
                <a:solidFill>
                  <a:schemeClr val="tx2"/>
                </a:solidFill>
              </a:rPr>
              <a:t> , </a:t>
            </a:r>
            <a:r>
              <a:rPr lang="en-US" sz="1400" dirty="0">
                <a:solidFill>
                  <a:schemeClr val="tx2"/>
                </a:solidFill>
              </a:rPr>
              <a:t>2 s.263-</a:t>
            </a:r>
            <a:r>
              <a:rPr lang="en-US" sz="1400" dirty="0" smtClean="0">
                <a:solidFill>
                  <a:schemeClr val="tx2"/>
                </a:solidFill>
              </a:rPr>
              <a:t>293</a:t>
            </a:r>
          </a:p>
          <a:p>
            <a:r>
              <a:rPr lang="en-US" sz="1400" dirty="0" err="1" smtClean="0">
                <a:solidFill>
                  <a:schemeClr val="tx2"/>
                </a:solidFill>
              </a:rPr>
              <a:t>Kahneman</a:t>
            </a:r>
            <a:r>
              <a:rPr lang="en-US" sz="1400" dirty="0" smtClean="0">
                <a:solidFill>
                  <a:schemeClr val="tx2"/>
                </a:solidFill>
              </a:rPr>
              <a:t>, D. (2011) </a:t>
            </a:r>
            <a:r>
              <a:rPr lang="en-US" sz="1400" i="1" dirty="0" smtClean="0">
                <a:solidFill>
                  <a:schemeClr val="tx2"/>
                </a:solidFill>
              </a:rPr>
              <a:t>Thinking</a:t>
            </a:r>
            <a:r>
              <a:rPr lang="en-US" sz="1400" i="1" dirty="0">
                <a:solidFill>
                  <a:schemeClr val="tx2"/>
                </a:solidFill>
              </a:rPr>
              <a:t>, Fast and </a:t>
            </a:r>
            <a:r>
              <a:rPr lang="en-US" sz="1400" i="1" dirty="0" smtClean="0">
                <a:solidFill>
                  <a:schemeClr val="tx2"/>
                </a:solidFill>
              </a:rPr>
              <a:t>Slow. </a:t>
            </a:r>
            <a:r>
              <a:rPr lang="en-US" sz="1400" dirty="0">
                <a:solidFill>
                  <a:schemeClr val="tx2"/>
                </a:solidFill>
              </a:rPr>
              <a:t>Farrar, Straus and </a:t>
            </a:r>
            <a:r>
              <a:rPr lang="en-US" sz="1400" dirty="0" smtClean="0">
                <a:solidFill>
                  <a:schemeClr val="tx2"/>
                </a:solidFill>
              </a:rPr>
              <a:t>Giroux Publishing.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7" name="Picture 6" descr="prospect-theory-fig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5" y="1741312"/>
            <a:ext cx="5489222" cy="44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-14111" y="1792111"/>
            <a:ext cx="9158111" cy="4591158"/>
          </a:xfrm>
        </p:spPr>
        <p:txBody>
          <a:bodyPr/>
          <a:lstStyle/>
          <a:p>
            <a:r>
              <a:rPr lang="en-US" sz="2200" dirty="0">
                <a:solidFill>
                  <a:srgbClr val="1F497D"/>
                </a:solidFill>
              </a:rPr>
              <a:t>(a) </a:t>
            </a:r>
            <a:r>
              <a:rPr lang="en-US" sz="2200" dirty="0" err="1">
                <a:solidFill>
                  <a:srgbClr val="1F497D"/>
                </a:solidFill>
              </a:rPr>
              <a:t>Załóżmy</a:t>
            </a:r>
            <a:r>
              <a:rPr lang="en-US" sz="2200" dirty="0">
                <a:solidFill>
                  <a:srgbClr val="1F497D"/>
                </a:solidFill>
              </a:rPr>
              <a:t>, </a:t>
            </a:r>
            <a:r>
              <a:rPr lang="en-US" sz="2200" dirty="0" err="1">
                <a:solidFill>
                  <a:srgbClr val="1F497D"/>
                </a:solidFill>
              </a:rPr>
              <a:t>że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byłeś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narażony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na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zakażenie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chorobą</a:t>
            </a:r>
            <a:r>
              <a:rPr lang="en-US" sz="2200" dirty="0" smtClean="0">
                <a:solidFill>
                  <a:srgbClr val="1F497D"/>
                </a:solidFill>
              </a:rPr>
              <a:t>, </a:t>
            </a:r>
            <a:r>
              <a:rPr lang="en-US" sz="2200" dirty="0" err="1" smtClean="0">
                <a:solidFill>
                  <a:srgbClr val="1F497D"/>
                </a:solidFill>
              </a:rPr>
              <a:t>która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prowadzi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>
                <a:solidFill>
                  <a:srgbClr val="1F497D"/>
                </a:solidFill>
              </a:rPr>
              <a:t>do </a:t>
            </a:r>
            <a:r>
              <a:rPr lang="en-US" sz="2200" dirty="0" err="1">
                <a:solidFill>
                  <a:srgbClr val="1F497D"/>
                </a:solidFill>
              </a:rPr>
              <a:t>szybkiej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i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bezbolesnej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śmierci</a:t>
            </a:r>
            <a:r>
              <a:rPr lang="en-US" sz="2200" dirty="0">
                <a:solidFill>
                  <a:srgbClr val="1F497D"/>
                </a:solidFill>
              </a:rPr>
              <a:t> w </a:t>
            </a:r>
            <a:r>
              <a:rPr lang="en-US" sz="2200" dirty="0" err="1">
                <a:solidFill>
                  <a:srgbClr val="1F497D"/>
                </a:solidFill>
              </a:rPr>
              <a:t>ciągu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tygodnia</a:t>
            </a:r>
            <a:r>
              <a:rPr lang="en-US" sz="2200" dirty="0">
                <a:solidFill>
                  <a:srgbClr val="1F497D"/>
                </a:solidFill>
              </a:rPr>
              <a:t>. </a:t>
            </a:r>
            <a:r>
              <a:rPr lang="en-US" sz="2200" dirty="0" err="1">
                <a:solidFill>
                  <a:srgbClr val="1F497D"/>
                </a:solidFill>
              </a:rPr>
              <a:t>Prawdopodobieństwo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wystąpienia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choroby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wynosi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smtClean="0">
                <a:solidFill>
                  <a:srgbClr val="1F497D"/>
                </a:solidFill>
              </a:rPr>
              <a:t>0,01%. </a:t>
            </a:r>
            <a:r>
              <a:rPr lang="en-US" sz="2200" dirty="0" err="1">
                <a:solidFill>
                  <a:srgbClr val="1F497D"/>
                </a:solidFill>
              </a:rPr>
              <a:t>Jaka</a:t>
            </a:r>
            <a:r>
              <a:rPr lang="en-US" sz="2200" dirty="0">
                <a:solidFill>
                  <a:srgbClr val="1F497D"/>
                </a:solidFill>
              </a:rPr>
              <a:t> jest </a:t>
            </a:r>
            <a:r>
              <a:rPr lang="en-US" sz="2200" dirty="0" err="1">
                <a:solidFill>
                  <a:srgbClr val="1F497D"/>
                </a:solidFill>
              </a:rPr>
              <a:t>maksymalna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kwota</a:t>
            </a:r>
            <a:r>
              <a:rPr lang="en-US" sz="2200" dirty="0">
                <a:solidFill>
                  <a:srgbClr val="1F497D"/>
                </a:solidFill>
              </a:rPr>
              <a:t>, </a:t>
            </a:r>
            <a:r>
              <a:rPr lang="en-US" sz="2200" dirty="0" err="1">
                <a:solidFill>
                  <a:srgbClr val="1F497D"/>
                </a:solidFill>
              </a:rPr>
              <a:t>jaką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chciałbyś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zapłacić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za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wyleczenie</a:t>
            </a:r>
            <a:r>
              <a:rPr lang="en-US" sz="2200" dirty="0" smtClean="0">
                <a:solidFill>
                  <a:srgbClr val="1F497D"/>
                </a:solidFill>
              </a:rPr>
              <a:t>? </a:t>
            </a:r>
          </a:p>
          <a:p>
            <a:pPr marL="457200" lvl="1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  <a:p>
            <a:pPr lvl="1"/>
            <a:endParaRPr lang="en-US" sz="1800" dirty="0" smtClean="0">
              <a:solidFill>
                <a:schemeClr val="tx2"/>
              </a:solidFill>
            </a:endParaRPr>
          </a:p>
          <a:p>
            <a:r>
              <a:rPr lang="en-US" sz="2200" dirty="0" smtClean="0">
                <a:solidFill>
                  <a:srgbClr val="1F497D"/>
                </a:solidFill>
              </a:rPr>
              <a:t>(b) </a:t>
            </a:r>
            <a:r>
              <a:rPr lang="en-US" sz="2200" dirty="0" err="1" smtClean="0">
                <a:solidFill>
                  <a:srgbClr val="1F497D"/>
                </a:solidFill>
              </a:rPr>
              <a:t>Załóżmy</a:t>
            </a:r>
            <a:r>
              <a:rPr lang="en-US" sz="2200" dirty="0" smtClean="0">
                <a:solidFill>
                  <a:srgbClr val="1F497D"/>
                </a:solidFill>
              </a:rPr>
              <a:t>, </a:t>
            </a:r>
            <a:r>
              <a:rPr lang="en-US" sz="2200" dirty="0" err="1" smtClean="0">
                <a:solidFill>
                  <a:srgbClr val="1F497D"/>
                </a:solidFill>
              </a:rPr>
              <a:t>że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wolontariusze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będą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potrzebni</a:t>
            </a:r>
            <a:r>
              <a:rPr lang="en-US" sz="2200" dirty="0" smtClean="0">
                <a:solidFill>
                  <a:srgbClr val="1F497D"/>
                </a:solidFill>
              </a:rPr>
              <a:t> do </a:t>
            </a:r>
            <a:r>
              <a:rPr lang="en-US" sz="2200" dirty="0" err="1" smtClean="0">
                <a:solidFill>
                  <a:srgbClr val="1F497D"/>
                </a:solidFill>
              </a:rPr>
              <a:t>badań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nad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powyższą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chorobą</a:t>
            </a:r>
            <a:r>
              <a:rPr lang="en-US" sz="2200" dirty="0" smtClean="0">
                <a:solidFill>
                  <a:srgbClr val="1F497D"/>
                </a:solidFill>
              </a:rPr>
              <a:t>. </a:t>
            </a:r>
            <a:r>
              <a:rPr lang="en-US" sz="2200" dirty="0" err="1" smtClean="0">
                <a:solidFill>
                  <a:srgbClr val="1F497D"/>
                </a:solidFill>
              </a:rPr>
              <a:t>Wszystko</a:t>
            </a:r>
            <a:r>
              <a:rPr lang="en-US" sz="2200" dirty="0" smtClean="0">
                <a:solidFill>
                  <a:srgbClr val="1F497D"/>
                </a:solidFill>
              </a:rPr>
              <a:t>, co </a:t>
            </a:r>
            <a:r>
              <a:rPr lang="en-US" sz="2200" dirty="0" err="1" smtClean="0">
                <a:solidFill>
                  <a:srgbClr val="1F497D"/>
                </a:solidFill>
              </a:rPr>
              <a:t>byłoby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wymagane</a:t>
            </a:r>
            <a:r>
              <a:rPr lang="en-US" sz="2200" dirty="0" smtClean="0">
                <a:solidFill>
                  <a:srgbClr val="1F497D"/>
                </a:solidFill>
              </a:rPr>
              <a:t>, to </a:t>
            </a:r>
            <a:r>
              <a:rPr lang="en-US" sz="2200" dirty="0" err="1" smtClean="0">
                <a:solidFill>
                  <a:srgbClr val="1F497D"/>
                </a:solidFill>
              </a:rPr>
              <a:t>wystawienie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się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na</a:t>
            </a:r>
            <a:r>
              <a:rPr lang="en-US" sz="2200" dirty="0" smtClean="0">
                <a:solidFill>
                  <a:srgbClr val="1F497D"/>
                </a:solidFill>
              </a:rPr>
              <a:t> 0,01% </a:t>
            </a:r>
            <a:r>
              <a:rPr lang="en-US" sz="2200" dirty="0" err="1" smtClean="0">
                <a:solidFill>
                  <a:srgbClr val="1F497D"/>
                </a:solidFill>
              </a:rPr>
              <a:t>szansy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na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zarażenie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się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tą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chorobą</a:t>
            </a:r>
            <a:r>
              <a:rPr lang="en-US" sz="2200" dirty="0" smtClean="0">
                <a:solidFill>
                  <a:srgbClr val="1F497D"/>
                </a:solidFill>
              </a:rPr>
              <a:t>. </a:t>
            </a:r>
            <a:r>
              <a:rPr lang="en-US" sz="2200" dirty="0" err="1" smtClean="0">
                <a:solidFill>
                  <a:srgbClr val="1F497D"/>
                </a:solidFill>
              </a:rPr>
              <a:t>Jaka</a:t>
            </a:r>
            <a:r>
              <a:rPr lang="en-US" sz="2200" dirty="0" smtClean="0">
                <a:solidFill>
                  <a:srgbClr val="1F497D"/>
                </a:solidFill>
              </a:rPr>
              <a:t> jest </a:t>
            </a:r>
            <a:r>
              <a:rPr lang="en-US" sz="2200" dirty="0" err="1" smtClean="0">
                <a:solidFill>
                  <a:srgbClr val="1F497D"/>
                </a:solidFill>
              </a:rPr>
              <a:t>minimalna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kwota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potrzebna</a:t>
            </a:r>
            <a:r>
              <a:rPr lang="en-US" sz="2200" dirty="0" smtClean="0">
                <a:solidFill>
                  <a:srgbClr val="1F497D"/>
                </a:solidFill>
              </a:rPr>
              <a:t> do </a:t>
            </a:r>
            <a:r>
              <a:rPr lang="en-US" sz="2200" dirty="0" err="1" smtClean="0">
                <a:solidFill>
                  <a:srgbClr val="1F497D"/>
                </a:solidFill>
              </a:rPr>
              <a:t>zgłoszenia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się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na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ochotnika</a:t>
            </a:r>
            <a:r>
              <a:rPr lang="en-US" sz="2200" dirty="0" smtClean="0">
                <a:solidFill>
                  <a:srgbClr val="1F497D"/>
                </a:solidFill>
              </a:rPr>
              <a:t> do </a:t>
            </a:r>
            <a:r>
              <a:rPr lang="en-US" sz="2200" dirty="0" err="1" smtClean="0">
                <a:solidFill>
                  <a:srgbClr val="1F497D"/>
                </a:solidFill>
              </a:rPr>
              <a:t>tego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programu</a:t>
            </a:r>
            <a:r>
              <a:rPr lang="en-US" sz="2200" dirty="0" smtClean="0">
                <a:solidFill>
                  <a:srgbClr val="1F497D"/>
                </a:solidFill>
              </a:rPr>
              <a:t>? (</a:t>
            </a:r>
            <a:r>
              <a:rPr lang="en-US" sz="2200" dirty="0" err="1" smtClean="0">
                <a:solidFill>
                  <a:srgbClr val="1F497D"/>
                </a:solidFill>
              </a:rPr>
              <a:t>Nie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pozwolono</a:t>
            </a:r>
            <a:r>
              <a:rPr lang="en-US" sz="2200" dirty="0" smtClean="0">
                <a:solidFill>
                  <a:srgbClr val="1F497D"/>
                </a:solidFill>
              </a:rPr>
              <a:t> by ci </a:t>
            </a:r>
            <a:r>
              <a:rPr lang="en-US" sz="2200" dirty="0" err="1" smtClean="0">
                <a:solidFill>
                  <a:srgbClr val="1F497D"/>
                </a:solidFill>
              </a:rPr>
              <a:t>kupić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lekarstwa</a:t>
            </a:r>
            <a:r>
              <a:rPr lang="en-US" sz="2200" dirty="0" smtClean="0">
                <a:solidFill>
                  <a:srgbClr val="1F497D"/>
                </a:solidFill>
              </a:rPr>
              <a:t>). </a:t>
            </a:r>
          </a:p>
          <a:p>
            <a:pPr lvl="1"/>
            <a:endParaRPr lang="en-US" sz="1800" dirty="0">
              <a:solidFill>
                <a:srgbClr val="1F497D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Stworzenie</a:t>
            </a:r>
            <a:r>
              <a:rPr lang="en-US" dirty="0" smtClean="0"/>
              <a:t> </a:t>
            </a:r>
            <a:r>
              <a:rPr lang="en-US" dirty="0" err="1" smtClean="0"/>
              <a:t>teorii</a:t>
            </a:r>
            <a:r>
              <a:rPr lang="en-US" dirty="0" smtClean="0"/>
              <a:t> “</a:t>
            </a:r>
            <a:r>
              <a:rPr lang="en-US" dirty="0" err="1" smtClean="0"/>
              <a:t>efektu</a:t>
            </a:r>
            <a:r>
              <a:rPr lang="en-US" dirty="0" smtClean="0"/>
              <a:t> </a:t>
            </a:r>
            <a:r>
              <a:rPr lang="en-US" dirty="0" err="1" smtClean="0"/>
              <a:t>posiadania</a:t>
            </a:r>
            <a:r>
              <a:rPr lang="en-US" dirty="0" smtClean="0"/>
              <a:t>” (endowment effect) </a:t>
            </a:r>
            <a:r>
              <a:rPr lang="en-US" dirty="0" err="1" smtClean="0"/>
              <a:t>przez</a:t>
            </a:r>
            <a:r>
              <a:rPr lang="en-US" dirty="0" smtClean="0"/>
              <a:t> </a:t>
            </a:r>
            <a:r>
              <a:rPr lang="en-US" dirty="0" err="1" smtClean="0"/>
              <a:t>Thaler’a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4111" y="6027003"/>
            <a:ext cx="9045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1F497D"/>
                </a:solidFill>
              </a:rPr>
              <a:t>Kahneman</a:t>
            </a:r>
            <a:r>
              <a:rPr lang="en-US" sz="1600" dirty="0">
                <a:solidFill>
                  <a:srgbClr val="1F497D"/>
                </a:solidFill>
              </a:rPr>
              <a:t>, Daniel; </a:t>
            </a:r>
            <a:r>
              <a:rPr lang="en-US" sz="1600" dirty="0" err="1">
                <a:solidFill>
                  <a:srgbClr val="1F497D"/>
                </a:solidFill>
              </a:rPr>
              <a:t>Knetsch</a:t>
            </a:r>
            <a:r>
              <a:rPr lang="en-US" sz="1600" dirty="0">
                <a:solidFill>
                  <a:srgbClr val="1F497D"/>
                </a:solidFill>
              </a:rPr>
              <a:t>, Jack L.; </a:t>
            </a:r>
            <a:r>
              <a:rPr lang="en-US" sz="1600" dirty="0" err="1">
                <a:solidFill>
                  <a:srgbClr val="1F497D"/>
                </a:solidFill>
              </a:rPr>
              <a:t>Thaler</a:t>
            </a:r>
            <a:r>
              <a:rPr lang="en-US" sz="1600" dirty="0">
                <a:solidFill>
                  <a:srgbClr val="1F497D"/>
                </a:solidFill>
              </a:rPr>
              <a:t>, Richard H. (1990). "Experimental Tests of the Endowment Effect and the </a:t>
            </a:r>
            <a:r>
              <a:rPr lang="en-US" sz="1600" dirty="0" err="1">
                <a:solidFill>
                  <a:srgbClr val="1F497D"/>
                </a:solidFill>
              </a:rPr>
              <a:t>Coase</a:t>
            </a:r>
            <a:r>
              <a:rPr lang="en-US" sz="1600" dirty="0">
                <a:solidFill>
                  <a:srgbClr val="1F497D"/>
                </a:solidFill>
              </a:rPr>
              <a:t> Theorem". </a:t>
            </a:r>
            <a:r>
              <a:rPr lang="en-US" sz="1600" i="1" dirty="0">
                <a:solidFill>
                  <a:srgbClr val="1F497D"/>
                </a:solidFill>
              </a:rPr>
              <a:t>Journal of Political Economy</a:t>
            </a:r>
            <a:r>
              <a:rPr lang="en-US" sz="1600" dirty="0">
                <a:solidFill>
                  <a:srgbClr val="1F497D"/>
                </a:solidFill>
              </a:rPr>
              <a:t>. 98 (6): 1325–1348. </a:t>
            </a:r>
            <a:r>
              <a:rPr lang="en-US" sz="1600" dirty="0" err="1" smtClean="0">
                <a:solidFill>
                  <a:srgbClr val="1F497D"/>
                </a:solidFill>
              </a:rPr>
              <a:t>Thaler</a:t>
            </a:r>
            <a:r>
              <a:rPr lang="en-US" sz="1600" dirty="0">
                <a:solidFill>
                  <a:srgbClr val="1F497D"/>
                </a:solidFill>
              </a:rPr>
              <a:t>, Richard (1980). "Toward a positive theory of consumer choice". </a:t>
            </a:r>
            <a:r>
              <a:rPr lang="en-US" sz="1600" i="1" dirty="0">
                <a:solidFill>
                  <a:srgbClr val="1F497D"/>
                </a:solidFill>
              </a:rPr>
              <a:t>Journal of Economic Behavior &amp; Organization</a:t>
            </a:r>
            <a:r>
              <a:rPr lang="en-US" sz="1600" dirty="0">
                <a:solidFill>
                  <a:srgbClr val="1F497D"/>
                </a:solidFill>
              </a:rPr>
              <a:t>. 1 (1): 39–60. </a:t>
            </a:r>
          </a:p>
        </p:txBody>
      </p:sp>
    </p:spTree>
    <p:extLst>
      <p:ext uri="{BB962C8B-B14F-4D97-AF65-F5344CB8AC3E}">
        <p14:creationId xmlns:p14="http://schemas.microsoft.com/office/powerpoint/2010/main" val="535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-14111" y="1792111"/>
            <a:ext cx="9158111" cy="4591158"/>
          </a:xfrm>
        </p:spPr>
        <p:txBody>
          <a:bodyPr/>
          <a:lstStyle/>
          <a:p>
            <a:r>
              <a:rPr lang="en-US" sz="2200" dirty="0">
                <a:solidFill>
                  <a:srgbClr val="1F497D"/>
                </a:solidFill>
              </a:rPr>
              <a:t>(a) </a:t>
            </a:r>
            <a:r>
              <a:rPr lang="en-US" sz="2200" dirty="0" err="1">
                <a:solidFill>
                  <a:srgbClr val="1F497D"/>
                </a:solidFill>
              </a:rPr>
              <a:t>Załóżmy</a:t>
            </a:r>
            <a:r>
              <a:rPr lang="en-US" sz="2200" dirty="0">
                <a:solidFill>
                  <a:srgbClr val="1F497D"/>
                </a:solidFill>
              </a:rPr>
              <a:t>, </a:t>
            </a:r>
            <a:r>
              <a:rPr lang="en-US" sz="2200" dirty="0" err="1">
                <a:solidFill>
                  <a:srgbClr val="1F497D"/>
                </a:solidFill>
              </a:rPr>
              <a:t>że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byłeś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narażony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na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zakażenie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chorobą</a:t>
            </a:r>
            <a:r>
              <a:rPr lang="en-US" sz="2200" dirty="0" smtClean="0">
                <a:solidFill>
                  <a:srgbClr val="1F497D"/>
                </a:solidFill>
              </a:rPr>
              <a:t>, </a:t>
            </a:r>
            <a:r>
              <a:rPr lang="en-US" sz="2200" dirty="0" err="1" smtClean="0">
                <a:solidFill>
                  <a:srgbClr val="1F497D"/>
                </a:solidFill>
              </a:rPr>
              <a:t>która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prowadzi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>
                <a:solidFill>
                  <a:srgbClr val="1F497D"/>
                </a:solidFill>
              </a:rPr>
              <a:t>do </a:t>
            </a:r>
            <a:r>
              <a:rPr lang="en-US" sz="2200" dirty="0" err="1">
                <a:solidFill>
                  <a:srgbClr val="1F497D"/>
                </a:solidFill>
              </a:rPr>
              <a:t>szybkiej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i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bezbolesnej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śmierci</a:t>
            </a:r>
            <a:r>
              <a:rPr lang="en-US" sz="2200" dirty="0">
                <a:solidFill>
                  <a:srgbClr val="1F497D"/>
                </a:solidFill>
              </a:rPr>
              <a:t> w </a:t>
            </a:r>
            <a:r>
              <a:rPr lang="en-US" sz="2200" dirty="0" err="1">
                <a:solidFill>
                  <a:srgbClr val="1F497D"/>
                </a:solidFill>
              </a:rPr>
              <a:t>ciągu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tygodnia</a:t>
            </a:r>
            <a:r>
              <a:rPr lang="en-US" sz="2200" dirty="0">
                <a:solidFill>
                  <a:srgbClr val="1F497D"/>
                </a:solidFill>
              </a:rPr>
              <a:t>. </a:t>
            </a:r>
            <a:r>
              <a:rPr lang="en-US" sz="2200" dirty="0" err="1">
                <a:solidFill>
                  <a:srgbClr val="1F497D"/>
                </a:solidFill>
              </a:rPr>
              <a:t>Prawdopodobieństwo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wystąpienia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choroby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wynosi</a:t>
            </a:r>
            <a:r>
              <a:rPr lang="en-US" sz="2200" dirty="0">
                <a:solidFill>
                  <a:srgbClr val="1F497D"/>
                </a:solidFill>
              </a:rPr>
              <a:t> 0,001. </a:t>
            </a:r>
            <a:r>
              <a:rPr lang="en-US" sz="2200" dirty="0" err="1">
                <a:solidFill>
                  <a:srgbClr val="1F497D"/>
                </a:solidFill>
              </a:rPr>
              <a:t>Jaka</a:t>
            </a:r>
            <a:r>
              <a:rPr lang="en-US" sz="2200" dirty="0">
                <a:solidFill>
                  <a:srgbClr val="1F497D"/>
                </a:solidFill>
              </a:rPr>
              <a:t> jest </a:t>
            </a:r>
            <a:r>
              <a:rPr lang="en-US" sz="2200" dirty="0" err="1">
                <a:solidFill>
                  <a:srgbClr val="1F497D"/>
                </a:solidFill>
              </a:rPr>
              <a:t>maksymalna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kwota</a:t>
            </a:r>
            <a:r>
              <a:rPr lang="en-US" sz="2200" dirty="0">
                <a:solidFill>
                  <a:srgbClr val="1F497D"/>
                </a:solidFill>
              </a:rPr>
              <a:t>, </a:t>
            </a:r>
            <a:r>
              <a:rPr lang="en-US" sz="2200" dirty="0" err="1">
                <a:solidFill>
                  <a:srgbClr val="1F497D"/>
                </a:solidFill>
              </a:rPr>
              <a:t>jaką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chciałbyś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zapłacić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za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wyleczenie</a:t>
            </a:r>
            <a:r>
              <a:rPr lang="en-US" sz="2200" dirty="0" smtClean="0">
                <a:solidFill>
                  <a:srgbClr val="1F497D"/>
                </a:solidFill>
              </a:rPr>
              <a:t>? </a:t>
            </a:r>
          </a:p>
          <a:p>
            <a:pPr lvl="1"/>
            <a:r>
              <a:rPr lang="en-US" sz="1800" dirty="0">
                <a:solidFill>
                  <a:srgbClr val="1F497D"/>
                </a:solidFill>
              </a:rPr>
              <a:t> </a:t>
            </a:r>
            <a:r>
              <a:rPr lang="en-US" sz="1800" dirty="0">
                <a:solidFill>
                  <a:schemeClr val="tx2"/>
                </a:solidFill>
              </a:rPr>
              <a:t>$</a:t>
            </a:r>
            <a:r>
              <a:rPr lang="en-US" sz="1800" dirty="0" smtClean="0">
                <a:solidFill>
                  <a:schemeClr val="tx2"/>
                </a:solidFill>
              </a:rPr>
              <a:t>200, </a:t>
            </a:r>
            <a:r>
              <a:rPr lang="en-US" sz="1800" dirty="0" smtClean="0">
                <a:solidFill>
                  <a:srgbClr val="1F497D"/>
                </a:solidFill>
              </a:rPr>
              <a:t>“</a:t>
            </a:r>
            <a:r>
              <a:rPr lang="en-US" sz="1800" dirty="0" err="1" smtClean="0">
                <a:solidFill>
                  <a:srgbClr val="1F497D"/>
                </a:solidFill>
              </a:rPr>
              <a:t>zakupienie</a:t>
            </a:r>
            <a:r>
              <a:rPr lang="en-US" sz="1800" dirty="0" smtClean="0">
                <a:solidFill>
                  <a:srgbClr val="1F497D"/>
                </a:solidFill>
              </a:rPr>
              <a:t> </a:t>
            </a:r>
            <a:r>
              <a:rPr lang="en-US" sz="1800" dirty="0" err="1" smtClean="0">
                <a:solidFill>
                  <a:srgbClr val="1F497D"/>
                </a:solidFill>
              </a:rPr>
              <a:t>zdrowia</a:t>
            </a:r>
            <a:r>
              <a:rPr lang="en-US" sz="1800" dirty="0" smtClean="0">
                <a:solidFill>
                  <a:srgbClr val="1F497D"/>
                </a:solidFill>
              </a:rPr>
              <a:t>”, Willingness to pay </a:t>
            </a:r>
          </a:p>
          <a:p>
            <a:pPr lvl="1"/>
            <a:endParaRPr lang="en-US" sz="1800" dirty="0" smtClean="0">
              <a:solidFill>
                <a:srgbClr val="1F497D"/>
              </a:solidFill>
            </a:endParaRPr>
          </a:p>
          <a:p>
            <a:r>
              <a:rPr lang="en-US" sz="2200" dirty="0" smtClean="0">
                <a:solidFill>
                  <a:srgbClr val="1F497D"/>
                </a:solidFill>
              </a:rPr>
              <a:t>(</a:t>
            </a:r>
            <a:r>
              <a:rPr lang="en-US" sz="2200" dirty="0">
                <a:solidFill>
                  <a:srgbClr val="1F497D"/>
                </a:solidFill>
              </a:rPr>
              <a:t>b) </a:t>
            </a:r>
            <a:r>
              <a:rPr lang="en-US" sz="2200" dirty="0" err="1">
                <a:solidFill>
                  <a:srgbClr val="1F497D"/>
                </a:solidFill>
              </a:rPr>
              <a:t>Załóżmy</a:t>
            </a:r>
            <a:r>
              <a:rPr lang="en-US" sz="2200" dirty="0">
                <a:solidFill>
                  <a:srgbClr val="1F497D"/>
                </a:solidFill>
              </a:rPr>
              <a:t>, </a:t>
            </a:r>
            <a:r>
              <a:rPr lang="en-US" sz="2200" dirty="0" err="1">
                <a:solidFill>
                  <a:srgbClr val="1F497D"/>
                </a:solidFill>
              </a:rPr>
              <a:t>że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wolontariusze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będą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potrzebni</a:t>
            </a:r>
            <a:r>
              <a:rPr lang="en-US" sz="2200" dirty="0">
                <a:solidFill>
                  <a:srgbClr val="1F497D"/>
                </a:solidFill>
              </a:rPr>
              <a:t> do </a:t>
            </a:r>
            <a:r>
              <a:rPr lang="en-US" sz="2200" dirty="0" err="1">
                <a:solidFill>
                  <a:srgbClr val="1F497D"/>
                </a:solidFill>
              </a:rPr>
              <a:t>badań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nad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powyższą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chorobą</a:t>
            </a:r>
            <a:r>
              <a:rPr lang="en-US" sz="2200" dirty="0">
                <a:solidFill>
                  <a:srgbClr val="1F497D"/>
                </a:solidFill>
              </a:rPr>
              <a:t>. </a:t>
            </a:r>
            <a:r>
              <a:rPr lang="en-US" sz="2200" dirty="0" err="1">
                <a:solidFill>
                  <a:srgbClr val="1F497D"/>
                </a:solidFill>
              </a:rPr>
              <a:t>Wszystko</a:t>
            </a:r>
            <a:r>
              <a:rPr lang="en-US" sz="2200" dirty="0">
                <a:solidFill>
                  <a:srgbClr val="1F497D"/>
                </a:solidFill>
              </a:rPr>
              <a:t>, co </a:t>
            </a:r>
            <a:r>
              <a:rPr lang="en-US" sz="2200" dirty="0" err="1">
                <a:solidFill>
                  <a:srgbClr val="1F497D"/>
                </a:solidFill>
              </a:rPr>
              <a:t>byłoby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wymagane</a:t>
            </a:r>
            <a:r>
              <a:rPr lang="en-US" sz="2200" dirty="0">
                <a:solidFill>
                  <a:srgbClr val="1F497D"/>
                </a:solidFill>
              </a:rPr>
              <a:t>, to </a:t>
            </a:r>
            <a:r>
              <a:rPr lang="en-US" sz="2200" dirty="0" err="1">
                <a:solidFill>
                  <a:srgbClr val="1F497D"/>
                </a:solidFill>
              </a:rPr>
              <a:t>wystawienie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się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na</a:t>
            </a:r>
            <a:r>
              <a:rPr lang="en-US" sz="2200" dirty="0">
                <a:solidFill>
                  <a:srgbClr val="1F497D"/>
                </a:solidFill>
              </a:rPr>
              <a:t> 0,001 </a:t>
            </a:r>
            <a:r>
              <a:rPr lang="en-US" sz="2200" dirty="0" err="1">
                <a:solidFill>
                  <a:srgbClr val="1F497D"/>
                </a:solidFill>
              </a:rPr>
              <a:t>szansę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na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zarażenie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się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tą</a:t>
            </a:r>
            <a:r>
              <a:rPr lang="en-US" sz="2200" dirty="0" smtClean="0">
                <a:solidFill>
                  <a:srgbClr val="1F497D"/>
                </a:solidFill>
              </a:rPr>
              <a:t> </a:t>
            </a:r>
            <a:r>
              <a:rPr lang="en-US" sz="2200" dirty="0" err="1" smtClean="0">
                <a:solidFill>
                  <a:srgbClr val="1F497D"/>
                </a:solidFill>
              </a:rPr>
              <a:t>chorobą</a:t>
            </a:r>
            <a:r>
              <a:rPr lang="en-US" sz="2200" dirty="0">
                <a:solidFill>
                  <a:srgbClr val="1F497D"/>
                </a:solidFill>
              </a:rPr>
              <a:t>. </a:t>
            </a:r>
            <a:r>
              <a:rPr lang="en-US" sz="2200" dirty="0" err="1">
                <a:solidFill>
                  <a:srgbClr val="1F497D"/>
                </a:solidFill>
              </a:rPr>
              <a:t>Jaka</a:t>
            </a:r>
            <a:r>
              <a:rPr lang="en-US" sz="2200" dirty="0">
                <a:solidFill>
                  <a:srgbClr val="1F497D"/>
                </a:solidFill>
              </a:rPr>
              <a:t> jest </a:t>
            </a:r>
            <a:r>
              <a:rPr lang="en-US" sz="2200" dirty="0" err="1">
                <a:solidFill>
                  <a:srgbClr val="1F497D"/>
                </a:solidFill>
              </a:rPr>
              <a:t>minimalna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kwota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potrzebna</a:t>
            </a:r>
            <a:r>
              <a:rPr lang="en-US" sz="2200" dirty="0">
                <a:solidFill>
                  <a:srgbClr val="1F497D"/>
                </a:solidFill>
              </a:rPr>
              <a:t> do </a:t>
            </a:r>
            <a:r>
              <a:rPr lang="en-US" sz="2200" dirty="0" err="1">
                <a:solidFill>
                  <a:srgbClr val="1F497D"/>
                </a:solidFill>
              </a:rPr>
              <a:t>zgłoszenia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się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na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ochotnika</a:t>
            </a:r>
            <a:r>
              <a:rPr lang="en-US" sz="2200" dirty="0">
                <a:solidFill>
                  <a:srgbClr val="1F497D"/>
                </a:solidFill>
              </a:rPr>
              <a:t> do </a:t>
            </a:r>
            <a:r>
              <a:rPr lang="en-US" sz="2200" dirty="0" err="1">
                <a:solidFill>
                  <a:srgbClr val="1F497D"/>
                </a:solidFill>
              </a:rPr>
              <a:t>tego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programu</a:t>
            </a:r>
            <a:r>
              <a:rPr lang="en-US" sz="2200" dirty="0">
                <a:solidFill>
                  <a:srgbClr val="1F497D"/>
                </a:solidFill>
              </a:rPr>
              <a:t>? (</a:t>
            </a:r>
            <a:r>
              <a:rPr lang="en-US" sz="2200" dirty="0" err="1">
                <a:solidFill>
                  <a:srgbClr val="1F497D"/>
                </a:solidFill>
              </a:rPr>
              <a:t>Nie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pozwolono</a:t>
            </a:r>
            <a:r>
              <a:rPr lang="en-US" sz="2200" dirty="0">
                <a:solidFill>
                  <a:srgbClr val="1F497D"/>
                </a:solidFill>
              </a:rPr>
              <a:t> by ci </a:t>
            </a:r>
            <a:r>
              <a:rPr lang="en-US" sz="2200" dirty="0" err="1">
                <a:solidFill>
                  <a:srgbClr val="1F497D"/>
                </a:solidFill>
              </a:rPr>
              <a:t>kupić</a:t>
            </a:r>
            <a:r>
              <a:rPr lang="en-US" sz="2200" dirty="0">
                <a:solidFill>
                  <a:srgbClr val="1F497D"/>
                </a:solidFill>
              </a:rPr>
              <a:t> </a:t>
            </a:r>
            <a:r>
              <a:rPr lang="en-US" sz="2200" dirty="0" err="1">
                <a:solidFill>
                  <a:srgbClr val="1F497D"/>
                </a:solidFill>
              </a:rPr>
              <a:t>lekarstwa</a:t>
            </a:r>
            <a:r>
              <a:rPr lang="en-US" sz="2200" dirty="0">
                <a:solidFill>
                  <a:srgbClr val="1F497D"/>
                </a:solidFill>
              </a:rPr>
              <a:t>)</a:t>
            </a:r>
            <a:r>
              <a:rPr lang="en-US" sz="2200" dirty="0" smtClean="0">
                <a:solidFill>
                  <a:srgbClr val="1F497D"/>
                </a:solidFill>
              </a:rPr>
              <a:t>. 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$10 </a:t>
            </a:r>
            <a:r>
              <a:rPr lang="en-US" sz="1800" dirty="0" smtClean="0">
                <a:solidFill>
                  <a:schemeClr val="tx2"/>
                </a:solidFill>
              </a:rPr>
              <a:t>000, </a:t>
            </a:r>
            <a:r>
              <a:rPr lang="en-US" sz="1800" dirty="0" smtClean="0">
                <a:solidFill>
                  <a:srgbClr val="1F497D"/>
                </a:solidFill>
              </a:rPr>
              <a:t>“</a:t>
            </a:r>
            <a:r>
              <a:rPr lang="en-US" sz="1800" dirty="0" err="1" smtClean="0">
                <a:solidFill>
                  <a:srgbClr val="1F497D"/>
                </a:solidFill>
              </a:rPr>
              <a:t>sprzedaż</a:t>
            </a:r>
            <a:r>
              <a:rPr lang="en-US" sz="1800" dirty="0" smtClean="0">
                <a:solidFill>
                  <a:srgbClr val="1F497D"/>
                </a:solidFill>
              </a:rPr>
              <a:t> </a:t>
            </a:r>
            <a:r>
              <a:rPr lang="en-US" sz="1800" dirty="0" err="1" smtClean="0">
                <a:solidFill>
                  <a:srgbClr val="1F497D"/>
                </a:solidFill>
              </a:rPr>
              <a:t>zdrowia</a:t>
            </a:r>
            <a:r>
              <a:rPr lang="en-US" sz="1800" dirty="0" smtClean="0">
                <a:solidFill>
                  <a:srgbClr val="1F497D"/>
                </a:solidFill>
              </a:rPr>
              <a:t>”, Willingness to accept</a:t>
            </a:r>
            <a:endParaRPr lang="en-US" sz="1800" dirty="0">
              <a:solidFill>
                <a:srgbClr val="1F497D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Stworzenie</a:t>
            </a:r>
            <a:r>
              <a:rPr lang="en-US" dirty="0" smtClean="0"/>
              <a:t> </a:t>
            </a:r>
            <a:r>
              <a:rPr lang="en-US" dirty="0" err="1" smtClean="0"/>
              <a:t>teorii</a:t>
            </a:r>
            <a:r>
              <a:rPr lang="en-US" dirty="0" smtClean="0"/>
              <a:t> “</a:t>
            </a:r>
            <a:r>
              <a:rPr lang="en-US" dirty="0" err="1" smtClean="0"/>
              <a:t>efektu</a:t>
            </a:r>
            <a:r>
              <a:rPr lang="en-US" dirty="0" smtClean="0"/>
              <a:t> </a:t>
            </a:r>
            <a:r>
              <a:rPr lang="en-US" dirty="0" err="1" smtClean="0"/>
              <a:t>posiadania</a:t>
            </a:r>
            <a:r>
              <a:rPr lang="en-US" dirty="0" smtClean="0"/>
              <a:t>” (endowment effect) </a:t>
            </a:r>
            <a:r>
              <a:rPr lang="en-US" dirty="0" err="1" smtClean="0"/>
              <a:t>przez</a:t>
            </a:r>
            <a:r>
              <a:rPr lang="en-US" dirty="0" smtClean="0"/>
              <a:t> </a:t>
            </a:r>
            <a:r>
              <a:rPr lang="en-US" dirty="0" err="1" smtClean="0"/>
              <a:t>Thaler’a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4111" y="6027003"/>
            <a:ext cx="9045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1F497D"/>
                </a:solidFill>
              </a:rPr>
              <a:t>Kahneman</a:t>
            </a:r>
            <a:r>
              <a:rPr lang="en-US" sz="1600" dirty="0">
                <a:solidFill>
                  <a:srgbClr val="1F497D"/>
                </a:solidFill>
              </a:rPr>
              <a:t>, Daniel; </a:t>
            </a:r>
            <a:r>
              <a:rPr lang="en-US" sz="1600" dirty="0" err="1">
                <a:solidFill>
                  <a:srgbClr val="1F497D"/>
                </a:solidFill>
              </a:rPr>
              <a:t>Knetsch</a:t>
            </a:r>
            <a:r>
              <a:rPr lang="en-US" sz="1600" dirty="0">
                <a:solidFill>
                  <a:srgbClr val="1F497D"/>
                </a:solidFill>
              </a:rPr>
              <a:t>, Jack L.; </a:t>
            </a:r>
            <a:r>
              <a:rPr lang="en-US" sz="1600" dirty="0" err="1">
                <a:solidFill>
                  <a:srgbClr val="1F497D"/>
                </a:solidFill>
              </a:rPr>
              <a:t>Thaler</a:t>
            </a:r>
            <a:r>
              <a:rPr lang="en-US" sz="1600" dirty="0">
                <a:solidFill>
                  <a:srgbClr val="1F497D"/>
                </a:solidFill>
              </a:rPr>
              <a:t>, Richard H. (1990). "Experimental Tests of the Endowment Effect and the </a:t>
            </a:r>
            <a:r>
              <a:rPr lang="en-US" sz="1600" dirty="0" err="1">
                <a:solidFill>
                  <a:srgbClr val="1F497D"/>
                </a:solidFill>
              </a:rPr>
              <a:t>Coase</a:t>
            </a:r>
            <a:r>
              <a:rPr lang="en-US" sz="1600" dirty="0">
                <a:solidFill>
                  <a:srgbClr val="1F497D"/>
                </a:solidFill>
              </a:rPr>
              <a:t> Theorem". </a:t>
            </a:r>
            <a:r>
              <a:rPr lang="en-US" sz="1600" i="1" dirty="0">
                <a:solidFill>
                  <a:srgbClr val="1F497D"/>
                </a:solidFill>
              </a:rPr>
              <a:t>Journal of Political Economy</a:t>
            </a:r>
            <a:r>
              <a:rPr lang="en-US" sz="1600" dirty="0">
                <a:solidFill>
                  <a:srgbClr val="1F497D"/>
                </a:solidFill>
              </a:rPr>
              <a:t>. 98 (6): 1325–1348. </a:t>
            </a:r>
            <a:r>
              <a:rPr lang="en-US" sz="1600" dirty="0" err="1" smtClean="0">
                <a:solidFill>
                  <a:srgbClr val="1F497D"/>
                </a:solidFill>
              </a:rPr>
              <a:t>Thaler</a:t>
            </a:r>
            <a:r>
              <a:rPr lang="en-US" sz="1600" dirty="0">
                <a:solidFill>
                  <a:srgbClr val="1F497D"/>
                </a:solidFill>
              </a:rPr>
              <a:t>, Richard (1980). "Toward a positive theory of consumer choice". </a:t>
            </a:r>
            <a:r>
              <a:rPr lang="en-US" sz="1600" i="1" dirty="0">
                <a:solidFill>
                  <a:srgbClr val="1F497D"/>
                </a:solidFill>
              </a:rPr>
              <a:t>Journal of Economic Behavior &amp; Organization</a:t>
            </a:r>
            <a:r>
              <a:rPr lang="en-US" sz="1600" dirty="0">
                <a:solidFill>
                  <a:srgbClr val="1F497D"/>
                </a:solidFill>
              </a:rPr>
              <a:t>. 1 (1): 39–60. </a:t>
            </a:r>
          </a:p>
        </p:txBody>
      </p:sp>
    </p:spTree>
    <p:extLst>
      <p:ext uri="{BB962C8B-B14F-4D97-AF65-F5344CB8AC3E}">
        <p14:creationId xmlns:p14="http://schemas.microsoft.com/office/powerpoint/2010/main" val="15516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Stworzenie</a:t>
            </a:r>
            <a:r>
              <a:rPr lang="en-US" dirty="0" smtClean="0"/>
              <a:t> </a:t>
            </a:r>
            <a:r>
              <a:rPr lang="en-US" dirty="0" err="1" smtClean="0"/>
              <a:t>teorii</a:t>
            </a:r>
            <a:r>
              <a:rPr lang="en-US" dirty="0" smtClean="0"/>
              <a:t> “</a:t>
            </a:r>
            <a:r>
              <a:rPr lang="en-US" dirty="0" err="1" smtClean="0"/>
              <a:t>efektu</a:t>
            </a:r>
            <a:r>
              <a:rPr lang="en-US" dirty="0" smtClean="0"/>
              <a:t> </a:t>
            </a:r>
            <a:r>
              <a:rPr lang="en-US" dirty="0" err="1" smtClean="0"/>
              <a:t>posiadania</a:t>
            </a:r>
            <a:r>
              <a:rPr lang="en-US" dirty="0" smtClean="0"/>
              <a:t>” (endowment effect) </a:t>
            </a:r>
            <a:r>
              <a:rPr lang="en-US" dirty="0" err="1" smtClean="0"/>
              <a:t>przez</a:t>
            </a:r>
            <a:r>
              <a:rPr lang="en-US" dirty="0" smtClean="0"/>
              <a:t> </a:t>
            </a:r>
            <a:r>
              <a:rPr lang="en-US" dirty="0" err="1" smtClean="0"/>
              <a:t>Thaler’a</a:t>
            </a:r>
            <a:endParaRPr lang="en-US" dirty="0"/>
          </a:p>
        </p:txBody>
      </p:sp>
      <p:pic>
        <p:nvPicPr>
          <p:cNvPr id="7" name="Picture 6" descr="Screenshot 2017-11-06 07.02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7" t="10741" r="17130" b="10494"/>
          <a:stretch/>
        </p:blipFill>
        <p:spPr>
          <a:xfrm>
            <a:off x="733778" y="1670156"/>
            <a:ext cx="7295444" cy="49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0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Stworzenie</a:t>
            </a:r>
            <a:r>
              <a:rPr lang="en-US" dirty="0" smtClean="0"/>
              <a:t> </a:t>
            </a:r>
            <a:r>
              <a:rPr lang="en-US" dirty="0" err="1" smtClean="0"/>
              <a:t>teorii</a:t>
            </a:r>
            <a:r>
              <a:rPr lang="en-US" dirty="0" smtClean="0"/>
              <a:t> “</a:t>
            </a:r>
            <a:r>
              <a:rPr lang="en-US" dirty="0" err="1" smtClean="0"/>
              <a:t>efektu</a:t>
            </a:r>
            <a:r>
              <a:rPr lang="en-US" dirty="0" smtClean="0"/>
              <a:t> </a:t>
            </a:r>
            <a:r>
              <a:rPr lang="en-US" dirty="0" err="1" smtClean="0"/>
              <a:t>posiadania</a:t>
            </a:r>
            <a:r>
              <a:rPr lang="en-US" dirty="0" smtClean="0"/>
              <a:t>” (endowment effect) </a:t>
            </a:r>
            <a:r>
              <a:rPr lang="en-US" dirty="0" err="1" smtClean="0"/>
              <a:t>przez</a:t>
            </a:r>
            <a:r>
              <a:rPr lang="en-US" dirty="0" smtClean="0"/>
              <a:t> </a:t>
            </a:r>
            <a:r>
              <a:rPr lang="en-US" dirty="0" err="1" smtClean="0"/>
              <a:t>Thaler’a</a:t>
            </a:r>
            <a:endParaRPr lang="en-US" dirty="0"/>
          </a:p>
        </p:txBody>
      </p:sp>
      <p:pic>
        <p:nvPicPr>
          <p:cNvPr id="4" name="Picture 3" descr="Screenshot 2017-11-06 08.27.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17477" r="22222" b="7284"/>
          <a:stretch/>
        </p:blipFill>
        <p:spPr>
          <a:xfrm>
            <a:off x="1698891" y="1697288"/>
            <a:ext cx="5824596" cy="48361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111" y="6533444"/>
            <a:ext cx="92851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083991"/>
                </a:solidFill>
              </a:rPr>
              <a:t>Jolls</a:t>
            </a:r>
            <a:r>
              <a:rPr lang="en-US" sz="1200" dirty="0">
                <a:solidFill>
                  <a:srgbClr val="083991"/>
                </a:solidFill>
              </a:rPr>
              <a:t>, C., C. </a:t>
            </a:r>
            <a:r>
              <a:rPr lang="en-US" sz="1200" dirty="0" err="1">
                <a:solidFill>
                  <a:srgbClr val="083991"/>
                </a:solidFill>
              </a:rPr>
              <a:t>Sunstein</a:t>
            </a:r>
            <a:r>
              <a:rPr lang="en-US" sz="1200" dirty="0">
                <a:solidFill>
                  <a:srgbClr val="083991"/>
                </a:solidFill>
              </a:rPr>
              <a:t>, and R.H. </a:t>
            </a:r>
            <a:r>
              <a:rPr lang="en-US" sz="1200" dirty="0" err="1">
                <a:solidFill>
                  <a:srgbClr val="083991"/>
                </a:solidFill>
              </a:rPr>
              <a:t>Thaler</a:t>
            </a:r>
            <a:r>
              <a:rPr lang="en-US" sz="1200" dirty="0">
                <a:solidFill>
                  <a:srgbClr val="083991"/>
                </a:solidFill>
              </a:rPr>
              <a:t>. 1998. A Behavioral Approach to Law </a:t>
            </a:r>
            <a:r>
              <a:rPr lang="en-US" sz="1200" dirty="0" smtClean="0">
                <a:solidFill>
                  <a:srgbClr val="083991"/>
                </a:solidFill>
              </a:rPr>
              <a:t>and Economics</a:t>
            </a:r>
            <a:r>
              <a:rPr lang="en-US" sz="1200" dirty="0">
                <a:solidFill>
                  <a:srgbClr val="083991"/>
                </a:solidFill>
              </a:rPr>
              <a:t>. </a:t>
            </a:r>
            <a:r>
              <a:rPr lang="en-US" sz="1200" i="1" dirty="0">
                <a:solidFill>
                  <a:srgbClr val="083991"/>
                </a:solidFill>
              </a:rPr>
              <a:t>Stanford Law Review</a:t>
            </a:r>
            <a:r>
              <a:rPr lang="en-US" sz="1200" dirty="0">
                <a:solidFill>
                  <a:srgbClr val="083991"/>
                </a:solidFill>
              </a:rPr>
              <a:t> 50, 1471-1550.</a:t>
            </a:r>
          </a:p>
        </p:txBody>
      </p:sp>
    </p:spTree>
    <p:extLst>
      <p:ext uri="{BB962C8B-B14F-4D97-AF65-F5344CB8AC3E}">
        <p14:creationId xmlns:p14="http://schemas.microsoft.com/office/powerpoint/2010/main" val="386366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60166" y="1741312"/>
            <a:ext cx="8570945" cy="4430290"/>
          </a:xfrm>
        </p:spPr>
        <p:txBody>
          <a:bodyPr/>
          <a:lstStyle/>
          <a:p>
            <a:r>
              <a:rPr lang="en-US" sz="2400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Początek</a:t>
            </a:r>
            <a:r>
              <a:rPr lang="en-US" dirty="0" smtClean="0"/>
              <a:t> </a:t>
            </a:r>
            <a:r>
              <a:rPr lang="en-US" dirty="0" err="1" smtClean="0"/>
              <a:t>ekonomii</a:t>
            </a:r>
            <a:r>
              <a:rPr lang="en-US" dirty="0" smtClean="0"/>
              <a:t> </a:t>
            </a:r>
            <a:r>
              <a:rPr lang="en-US" dirty="0" err="1" smtClean="0"/>
              <a:t>behawioralnej</a:t>
            </a:r>
            <a:endParaRPr lang="en-US" dirty="0"/>
          </a:p>
        </p:txBody>
      </p:sp>
      <p:pic>
        <p:nvPicPr>
          <p:cNvPr id="7" name="Picture 6" descr="Screenshot 2017-11-06 07.11.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20470" r="22993" b="5309"/>
          <a:stretch/>
        </p:blipFill>
        <p:spPr>
          <a:xfrm>
            <a:off x="606779" y="1570288"/>
            <a:ext cx="7789332" cy="51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zrozumieć</a:t>
            </a:r>
            <a:r>
              <a:rPr lang="en-US" dirty="0"/>
              <a:t> </a:t>
            </a:r>
            <a:r>
              <a:rPr lang="en-US" dirty="0" smtClean="0"/>
              <a:t>u-</a:t>
            </a:r>
            <a:r>
              <a:rPr lang="en-US" dirty="0"/>
              <a:t>ROI-</a:t>
            </a:r>
            <a:r>
              <a:rPr lang="en-US" dirty="0" err="1"/>
              <a:t>enia</a:t>
            </a:r>
            <a:r>
              <a:rPr lang="en-US" dirty="0"/>
              <a:t> </a:t>
            </a:r>
            <a:r>
              <a:rPr lang="en-US" dirty="0" err="1"/>
              <a:t>klientów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698244"/>
            <a:ext cx="8536478" cy="4169156"/>
          </a:xfrm>
        </p:spPr>
        <p:txBody>
          <a:bodyPr/>
          <a:lstStyle/>
          <a:p>
            <a:r>
              <a:rPr lang="en-US" sz="2400" dirty="0"/>
              <a:t>The economics Nobel has already been awarded to a number of people who can be classified as </a:t>
            </a:r>
            <a:r>
              <a:rPr lang="en-US" sz="2400" dirty="0" err="1"/>
              <a:t>behavioural</a:t>
            </a:r>
            <a:r>
              <a:rPr lang="en-US" sz="2400" dirty="0"/>
              <a:t> economists, including </a:t>
            </a:r>
            <a:r>
              <a:rPr lang="en-US" sz="2400" u="sng" dirty="0">
                <a:hlinkClick r:id="rId3"/>
              </a:rPr>
              <a:t>George Akerlof</a:t>
            </a:r>
            <a:r>
              <a:rPr lang="en-US" sz="2400" dirty="0"/>
              <a:t>, Robert </a:t>
            </a:r>
            <a:r>
              <a:rPr lang="en-US" sz="2400" dirty="0" err="1"/>
              <a:t>Fogel</a:t>
            </a:r>
            <a:r>
              <a:rPr lang="en-US" sz="2400" dirty="0"/>
              <a:t>, Daniel </a:t>
            </a:r>
            <a:r>
              <a:rPr lang="en-US" sz="2400" dirty="0" err="1"/>
              <a:t>Kahneman</a:t>
            </a:r>
            <a:r>
              <a:rPr lang="en-US" sz="2400" dirty="0"/>
              <a:t>, </a:t>
            </a:r>
            <a:r>
              <a:rPr lang="en-US" sz="2400" u="sng" dirty="0">
                <a:hlinkClick r:id="rId4"/>
              </a:rPr>
              <a:t>Elinor Ostrom</a:t>
            </a:r>
            <a:r>
              <a:rPr lang="en-US" sz="2400" dirty="0"/>
              <a:t>, and me. With the addition of </a:t>
            </a:r>
            <a:r>
              <a:rPr lang="en-US" sz="2400" dirty="0" err="1"/>
              <a:t>Thaler</a:t>
            </a:r>
            <a:r>
              <a:rPr lang="en-US" sz="2400" dirty="0"/>
              <a:t>, we now account for approximately 6% of all Nobel economics prizes ever awarded.</a:t>
            </a:r>
          </a:p>
          <a:p>
            <a:pPr lvl="0"/>
            <a:endParaRPr lang="en-US" sz="2400" dirty="0"/>
          </a:p>
          <a:p>
            <a:endParaRPr lang="en-US" sz="2400" b="1" dirty="0" smtClean="0"/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4" y="862764"/>
            <a:ext cx="7594600" cy="707524"/>
          </a:xfrm>
        </p:spPr>
        <p:txBody>
          <a:bodyPr/>
          <a:lstStyle/>
          <a:p>
            <a:r>
              <a:rPr lang="en-US" dirty="0" err="1" smtClean="0"/>
              <a:t>Kilka</a:t>
            </a:r>
            <a:r>
              <a:rPr lang="en-US" dirty="0" smtClean="0"/>
              <a:t> </a:t>
            </a:r>
            <a:r>
              <a:rPr lang="en-US" dirty="0" err="1" smtClean="0"/>
              <a:t>faktów</a:t>
            </a:r>
            <a:r>
              <a:rPr lang="en-US" dirty="0" smtClean="0"/>
              <a:t> o </a:t>
            </a:r>
            <a:r>
              <a:rPr lang="en-US" dirty="0" err="1" smtClean="0"/>
              <a:t>Richardzie</a:t>
            </a:r>
            <a:r>
              <a:rPr lang="en-US" dirty="0" smtClean="0"/>
              <a:t> H. </a:t>
            </a:r>
            <a:r>
              <a:rPr lang="en-US" dirty="0" err="1" smtClean="0"/>
              <a:t>Thaler</a:t>
            </a:r>
            <a:endParaRPr lang="en-US" dirty="0"/>
          </a:p>
        </p:txBody>
      </p:sp>
      <p:pic>
        <p:nvPicPr>
          <p:cNvPr id="7" name="Picture 6" descr="Screenshot 2017-11-01 08.33.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5308"/>
          <a:stretch/>
        </p:blipFill>
        <p:spPr>
          <a:xfrm>
            <a:off x="0" y="862764"/>
            <a:ext cx="9144000" cy="56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60166" y="1741312"/>
            <a:ext cx="8570945" cy="4430290"/>
          </a:xfrm>
        </p:spPr>
        <p:txBody>
          <a:bodyPr/>
          <a:lstStyle/>
          <a:p>
            <a:r>
              <a:rPr lang="en-US" sz="2400" dirty="0" err="1" smtClean="0"/>
              <a:t>Thaler</a:t>
            </a:r>
            <a:r>
              <a:rPr lang="en-US" sz="2400" dirty="0" smtClean="0"/>
              <a:t> </a:t>
            </a:r>
            <a:r>
              <a:rPr lang="en-US" sz="2400" dirty="0" err="1" smtClean="0"/>
              <a:t>otrzymał</a:t>
            </a:r>
            <a:r>
              <a:rPr lang="en-US" sz="2400" dirty="0"/>
              <a:t> </a:t>
            </a:r>
            <a:r>
              <a:rPr lang="en-US" sz="2400" dirty="0" err="1" smtClean="0"/>
              <a:t>Nagrodę</a:t>
            </a:r>
            <a:r>
              <a:rPr lang="en-US" sz="2400" dirty="0" smtClean="0"/>
              <a:t> </a:t>
            </a:r>
            <a:r>
              <a:rPr lang="en-US" sz="2400" dirty="0" err="1"/>
              <a:t>Banku</a:t>
            </a:r>
            <a:r>
              <a:rPr lang="en-US" sz="2400" dirty="0"/>
              <a:t> </a:t>
            </a:r>
            <a:r>
              <a:rPr lang="en-US" sz="2400" dirty="0" err="1"/>
              <a:t>Szwecji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. </a:t>
            </a:r>
            <a:r>
              <a:rPr lang="en-US" sz="2400" dirty="0" err="1"/>
              <a:t>Alfreda</a:t>
            </a:r>
            <a:r>
              <a:rPr lang="en-US" sz="2400" dirty="0"/>
              <a:t> </a:t>
            </a:r>
            <a:r>
              <a:rPr lang="en-US" sz="2400" dirty="0" err="1"/>
              <a:t>Nobla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smtClean="0"/>
              <a:t>“</a:t>
            </a:r>
            <a:r>
              <a:rPr lang="en-US" sz="2400" dirty="0" err="1" smtClean="0"/>
              <a:t>ciągłą</a:t>
            </a:r>
            <a:r>
              <a:rPr lang="en-US" sz="2400" dirty="0" smtClean="0"/>
              <a:t> </a:t>
            </a:r>
            <a:r>
              <a:rPr lang="en-US" sz="2400" dirty="0" err="1" smtClean="0"/>
              <a:t>dokumentację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analizę</a:t>
            </a:r>
            <a:r>
              <a:rPr lang="en-US" sz="2400" dirty="0" smtClean="0"/>
              <a:t> </a:t>
            </a:r>
            <a:r>
              <a:rPr lang="en-US" sz="2400" dirty="0" err="1" smtClean="0"/>
              <a:t>jak</a:t>
            </a:r>
            <a:r>
              <a:rPr lang="en-US" sz="2400" dirty="0" smtClean="0"/>
              <a:t> </a:t>
            </a:r>
            <a:r>
              <a:rPr lang="en-US" sz="2400" dirty="0" err="1" smtClean="0"/>
              <a:t>trzy</a:t>
            </a:r>
            <a:r>
              <a:rPr lang="en-US" sz="2400" dirty="0" smtClean="0"/>
              <a:t> </a:t>
            </a:r>
            <a:r>
              <a:rPr lang="en-US" sz="2400" dirty="0" err="1" smtClean="0"/>
              <a:t>czynniki</a:t>
            </a:r>
            <a:r>
              <a:rPr lang="en-US" sz="2400" dirty="0" smtClean="0"/>
              <a:t> </a:t>
            </a:r>
            <a:r>
              <a:rPr lang="en-US" sz="2400" dirty="0" err="1" smtClean="0"/>
              <a:t>ludzkiej</a:t>
            </a:r>
            <a:r>
              <a:rPr lang="en-US" sz="2400" dirty="0" smtClean="0"/>
              <a:t> </a:t>
            </a:r>
            <a:r>
              <a:rPr lang="en-US" sz="2400" dirty="0" err="1" smtClean="0"/>
              <a:t>psychologii</a:t>
            </a:r>
            <a:r>
              <a:rPr lang="en-US" sz="2400" dirty="0" smtClean="0"/>
              <a:t> </a:t>
            </a:r>
            <a:r>
              <a:rPr lang="en-US" sz="2400" dirty="0" err="1" smtClean="0"/>
              <a:t>wpływają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ekonomiczne</a:t>
            </a:r>
            <a:r>
              <a:rPr lang="en-US" sz="2400" dirty="0" smtClean="0"/>
              <a:t> </a:t>
            </a:r>
            <a:r>
              <a:rPr lang="en-US" sz="2400" dirty="0" err="1" smtClean="0"/>
              <a:t>decyzje</a:t>
            </a:r>
            <a:r>
              <a:rPr lang="en-US" sz="2400" dirty="0" smtClean="0"/>
              <a:t>: </a:t>
            </a:r>
          </a:p>
          <a:p>
            <a:pPr lvl="1"/>
            <a:r>
              <a:rPr lang="en-US" sz="2400" dirty="0" err="1">
                <a:solidFill>
                  <a:srgbClr val="053A98"/>
                </a:solidFill>
              </a:rPr>
              <a:t>O</a:t>
            </a:r>
            <a:r>
              <a:rPr lang="en-US" sz="2400" dirty="0" err="1" smtClean="0">
                <a:solidFill>
                  <a:srgbClr val="053A98"/>
                </a:solidFill>
              </a:rPr>
              <a:t>graniczenia</a:t>
            </a:r>
            <a:r>
              <a:rPr lang="en-US" sz="2400" dirty="0" smtClean="0">
                <a:solidFill>
                  <a:srgbClr val="053A98"/>
                </a:solidFill>
              </a:rPr>
              <a:t> </a:t>
            </a:r>
            <a:r>
              <a:rPr lang="en-US" sz="2400" dirty="0" err="1">
                <a:solidFill>
                  <a:srgbClr val="053A98"/>
                </a:solidFill>
              </a:rPr>
              <a:t>poznawcze</a:t>
            </a:r>
            <a:r>
              <a:rPr lang="en-US" sz="2400" dirty="0">
                <a:solidFill>
                  <a:srgbClr val="053A98"/>
                </a:solidFill>
              </a:rPr>
              <a:t> (</a:t>
            </a:r>
            <a:r>
              <a:rPr lang="en-US" sz="2400" dirty="0" err="1">
                <a:solidFill>
                  <a:srgbClr val="053A98"/>
                </a:solidFill>
              </a:rPr>
              <a:t>lub</a:t>
            </a:r>
            <a:r>
              <a:rPr lang="en-US" sz="2400" dirty="0">
                <a:solidFill>
                  <a:srgbClr val="053A98"/>
                </a:solidFill>
              </a:rPr>
              <a:t> </a:t>
            </a:r>
            <a:r>
              <a:rPr lang="en-US" sz="2400" dirty="0" err="1">
                <a:solidFill>
                  <a:srgbClr val="053A98"/>
                </a:solidFill>
              </a:rPr>
              <a:t>ograniczona</a:t>
            </a:r>
            <a:r>
              <a:rPr lang="en-US" sz="2400" dirty="0">
                <a:solidFill>
                  <a:srgbClr val="053A98"/>
                </a:solidFill>
              </a:rPr>
              <a:t> </a:t>
            </a:r>
            <a:r>
              <a:rPr lang="en-US" sz="2400" dirty="0" err="1">
                <a:solidFill>
                  <a:srgbClr val="053A98"/>
                </a:solidFill>
              </a:rPr>
              <a:t>racjonalność</a:t>
            </a:r>
            <a:r>
              <a:rPr lang="en-US" sz="2400" dirty="0" smtClean="0">
                <a:solidFill>
                  <a:srgbClr val="053A98"/>
                </a:solidFill>
              </a:rPr>
              <a:t>):</a:t>
            </a:r>
          </a:p>
          <a:p>
            <a:pPr lvl="2"/>
            <a:r>
              <a:rPr lang="en-US" sz="2000" dirty="0" err="1" smtClean="0">
                <a:solidFill>
                  <a:srgbClr val="053A98"/>
                </a:solidFill>
              </a:rPr>
              <a:t>Efekt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posiadania</a:t>
            </a:r>
            <a:r>
              <a:rPr lang="en-US" sz="2000" dirty="0">
                <a:solidFill>
                  <a:srgbClr val="053A98"/>
                </a:solidFill>
              </a:rPr>
              <a:t> </a:t>
            </a:r>
            <a:endParaRPr lang="en-US" sz="2000" dirty="0" smtClean="0">
              <a:solidFill>
                <a:srgbClr val="053A98"/>
              </a:solidFill>
            </a:endParaRPr>
          </a:p>
          <a:p>
            <a:pPr lvl="2"/>
            <a:r>
              <a:rPr lang="en-US" sz="2000" dirty="0" err="1">
                <a:solidFill>
                  <a:srgbClr val="053A98"/>
                </a:solidFill>
              </a:rPr>
              <a:t>R</a:t>
            </a:r>
            <a:r>
              <a:rPr lang="en-US" sz="2000" dirty="0" err="1" smtClean="0">
                <a:solidFill>
                  <a:srgbClr val="053A98"/>
                </a:solidFill>
              </a:rPr>
              <a:t>achunkowość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mentalna</a:t>
            </a:r>
            <a:endParaRPr lang="en-US" sz="2000" dirty="0">
              <a:solidFill>
                <a:srgbClr val="053A98"/>
              </a:solidFill>
            </a:endParaRPr>
          </a:p>
          <a:p>
            <a:pPr lvl="1"/>
            <a:r>
              <a:rPr lang="en-US" sz="2400" dirty="0">
                <a:solidFill>
                  <a:srgbClr val="053A98"/>
                </a:solidFill>
              </a:rPr>
              <a:t> </a:t>
            </a:r>
            <a:r>
              <a:rPr lang="en-US" sz="2400" dirty="0" err="1">
                <a:solidFill>
                  <a:srgbClr val="053A98"/>
                </a:solidFill>
              </a:rPr>
              <a:t>P</a:t>
            </a:r>
            <a:r>
              <a:rPr lang="en-US" sz="2400" dirty="0" err="1" smtClean="0">
                <a:solidFill>
                  <a:srgbClr val="053A98"/>
                </a:solidFill>
              </a:rPr>
              <a:t>roblemy</a:t>
            </a:r>
            <a:r>
              <a:rPr lang="en-US" sz="2400" dirty="0" smtClean="0">
                <a:solidFill>
                  <a:srgbClr val="053A98"/>
                </a:solidFill>
              </a:rPr>
              <a:t> </a:t>
            </a:r>
            <a:r>
              <a:rPr lang="en-US" sz="2400" dirty="0">
                <a:solidFill>
                  <a:srgbClr val="053A98"/>
                </a:solidFill>
              </a:rPr>
              <a:t>z </a:t>
            </a:r>
            <a:r>
              <a:rPr lang="en-US" sz="2400" dirty="0" err="1" smtClean="0">
                <a:solidFill>
                  <a:srgbClr val="053A98"/>
                </a:solidFill>
              </a:rPr>
              <a:t>samokontrolą</a:t>
            </a:r>
            <a:r>
              <a:rPr lang="en-US" sz="2400" dirty="0" smtClean="0">
                <a:solidFill>
                  <a:srgbClr val="053A98"/>
                </a:solidFill>
              </a:rPr>
              <a:t>:</a:t>
            </a:r>
          </a:p>
          <a:p>
            <a:pPr lvl="2"/>
            <a:r>
              <a:rPr lang="en-US" sz="2000" dirty="0" smtClean="0">
                <a:solidFill>
                  <a:srgbClr val="053A98"/>
                </a:solidFill>
              </a:rPr>
              <a:t>Model </a:t>
            </a:r>
            <a:r>
              <a:rPr lang="en-US" sz="2000" dirty="0" err="1" smtClean="0">
                <a:solidFill>
                  <a:srgbClr val="053A98"/>
                </a:solidFill>
              </a:rPr>
              <a:t>planisty-sprawcy</a:t>
            </a:r>
            <a:endParaRPr lang="en-US" sz="2000" dirty="0" smtClean="0">
              <a:solidFill>
                <a:srgbClr val="053A98"/>
              </a:solidFill>
            </a:endParaRPr>
          </a:p>
          <a:p>
            <a:pPr lvl="2"/>
            <a:r>
              <a:rPr lang="en-US" sz="2000" dirty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Libertariański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paternalizm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endParaRPr lang="en-US" sz="2000" dirty="0">
              <a:solidFill>
                <a:srgbClr val="053A98"/>
              </a:solidFill>
            </a:endParaRPr>
          </a:p>
          <a:p>
            <a:pPr lvl="1"/>
            <a:r>
              <a:rPr lang="en-US" sz="2400" dirty="0" err="1">
                <a:solidFill>
                  <a:srgbClr val="053A98"/>
                </a:solidFill>
              </a:rPr>
              <a:t>P</a:t>
            </a:r>
            <a:r>
              <a:rPr lang="en-US" sz="2400" dirty="0" err="1" smtClean="0">
                <a:solidFill>
                  <a:srgbClr val="053A98"/>
                </a:solidFill>
              </a:rPr>
              <a:t>referencje</a:t>
            </a:r>
            <a:r>
              <a:rPr lang="en-US" sz="2400" dirty="0" smtClean="0">
                <a:solidFill>
                  <a:srgbClr val="053A98"/>
                </a:solidFill>
              </a:rPr>
              <a:t> </a:t>
            </a:r>
            <a:r>
              <a:rPr lang="en-US" sz="2400" dirty="0" err="1" smtClean="0">
                <a:solidFill>
                  <a:srgbClr val="053A98"/>
                </a:solidFill>
              </a:rPr>
              <a:t>społeczne</a:t>
            </a:r>
            <a:r>
              <a:rPr lang="en-US" sz="2400" dirty="0" smtClean="0">
                <a:solidFill>
                  <a:srgbClr val="053A98"/>
                </a:solidFill>
              </a:rPr>
              <a:t>:</a:t>
            </a:r>
          </a:p>
          <a:p>
            <a:pPr lvl="2"/>
            <a:r>
              <a:rPr lang="en-US" sz="2000" dirty="0" err="1" smtClean="0">
                <a:solidFill>
                  <a:srgbClr val="053A98"/>
                </a:solidFill>
              </a:rPr>
              <a:t>Gra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  <a:r>
              <a:rPr lang="en-US" sz="2000" dirty="0" err="1" smtClean="0">
                <a:solidFill>
                  <a:srgbClr val="053A98"/>
                </a:solidFill>
              </a:rPr>
              <a:t>dyktatora</a:t>
            </a:r>
            <a:endParaRPr lang="en-US" sz="2000" dirty="0" smtClean="0">
              <a:solidFill>
                <a:srgbClr val="053A98"/>
              </a:solidFill>
            </a:endParaRPr>
          </a:p>
          <a:p>
            <a:pPr lvl="2"/>
            <a:r>
              <a:rPr lang="en-US" sz="2000" dirty="0" err="1" smtClean="0">
                <a:solidFill>
                  <a:srgbClr val="053A98"/>
                </a:solidFill>
              </a:rPr>
              <a:t>Uczciwość</a:t>
            </a:r>
            <a:r>
              <a:rPr lang="en-US" sz="2000" dirty="0" smtClean="0">
                <a:solidFill>
                  <a:srgbClr val="053A98"/>
                </a:solidFill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Wprowadzenie</a:t>
            </a:r>
            <a:r>
              <a:rPr lang="en-US" dirty="0" smtClean="0"/>
              <a:t> </a:t>
            </a:r>
            <a:r>
              <a:rPr lang="en-US" dirty="0" err="1" smtClean="0"/>
              <a:t>czynnika</a:t>
            </a:r>
            <a:r>
              <a:rPr lang="en-US" dirty="0" smtClean="0"/>
              <a:t> </a:t>
            </a:r>
            <a:r>
              <a:rPr lang="en-US" dirty="0" err="1" smtClean="0"/>
              <a:t>ludzkiego</a:t>
            </a:r>
            <a:r>
              <a:rPr lang="en-US" dirty="0" smtClean="0"/>
              <a:t> do </a:t>
            </a:r>
            <a:r>
              <a:rPr lang="en-US" dirty="0" err="1" smtClean="0"/>
              <a:t>analizy</a:t>
            </a:r>
            <a:r>
              <a:rPr lang="en-US" dirty="0" smtClean="0"/>
              <a:t> </a:t>
            </a:r>
            <a:r>
              <a:rPr lang="en-US" dirty="0" err="1" smtClean="0"/>
              <a:t>ekonomicznej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60166" y="1741312"/>
            <a:ext cx="4535167" cy="4430290"/>
          </a:xfrm>
        </p:spPr>
        <p:txBody>
          <a:bodyPr/>
          <a:lstStyle/>
          <a:p>
            <a:r>
              <a:rPr lang="en-US" sz="2200" dirty="0" err="1"/>
              <a:t>Thaler</a:t>
            </a:r>
            <a:r>
              <a:rPr lang="en-US" sz="2200" dirty="0"/>
              <a:t>, R.H. 1985. Mental Accounting and Consumer Choice. </a:t>
            </a:r>
            <a:r>
              <a:rPr lang="en-US" sz="2200" i="1" dirty="0"/>
              <a:t>Marketing Science </a:t>
            </a:r>
            <a:r>
              <a:rPr lang="en-US" sz="2200" dirty="0"/>
              <a:t>4, 199</a:t>
            </a:r>
            <a:r>
              <a:rPr lang="en-US" sz="2200" dirty="0" smtClean="0"/>
              <a:t>-</a:t>
            </a:r>
            <a:r>
              <a:rPr lang="hr-HR" sz="2200" dirty="0" smtClean="0"/>
              <a:t>214.</a:t>
            </a:r>
          </a:p>
          <a:p>
            <a:r>
              <a:rPr lang="en-US" sz="2200" dirty="0" err="1"/>
              <a:t>Thaler</a:t>
            </a:r>
            <a:r>
              <a:rPr lang="en-US" sz="2200" dirty="0"/>
              <a:t>, R.H. 1999. Mental Accounting Matters. </a:t>
            </a:r>
            <a:r>
              <a:rPr lang="en-US" sz="2200" i="1" dirty="0"/>
              <a:t>Journal of Behavioral Decision Making </a:t>
            </a:r>
            <a:r>
              <a:rPr lang="en-US" sz="2200" dirty="0" smtClean="0"/>
              <a:t>12, </a:t>
            </a:r>
            <a:r>
              <a:rPr lang="is-IS" sz="2200" dirty="0" smtClean="0"/>
              <a:t>183</a:t>
            </a:r>
            <a:r>
              <a:rPr lang="is-IS" sz="2200" dirty="0"/>
              <a:t>-206</a:t>
            </a:r>
            <a:r>
              <a:rPr lang="is-IS" sz="2200" dirty="0" smtClean="0"/>
              <a:t>.</a:t>
            </a:r>
          </a:p>
          <a:p>
            <a:r>
              <a:rPr lang="en-US" sz="2200" dirty="0"/>
              <a:t>Hastings, J.S. and J.M. Shapiro. 2013. Fungibility and Consumer Choice: Evidence </a:t>
            </a:r>
            <a:r>
              <a:rPr lang="en-US" sz="2200" dirty="0" smtClean="0"/>
              <a:t>from Commodity </a:t>
            </a:r>
            <a:r>
              <a:rPr lang="en-US" sz="2200" dirty="0"/>
              <a:t>Price Shocks. </a:t>
            </a:r>
            <a:r>
              <a:rPr lang="en-US" sz="2200" i="1" dirty="0"/>
              <a:t>Quarterly Journal of Economics </a:t>
            </a:r>
            <a:r>
              <a:rPr lang="en-US" sz="2200" dirty="0"/>
              <a:t>128, 1449-1498.</a:t>
            </a:r>
            <a:endParaRPr lang="is-IS" sz="22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Stworzenie</a:t>
            </a:r>
            <a:r>
              <a:rPr lang="en-US" dirty="0" smtClean="0"/>
              <a:t> “</a:t>
            </a:r>
            <a:r>
              <a:rPr lang="en-US" dirty="0" err="1" smtClean="0"/>
              <a:t>rachunkowości</a:t>
            </a:r>
            <a:r>
              <a:rPr lang="en-US" dirty="0" smtClean="0"/>
              <a:t> </a:t>
            </a:r>
            <a:r>
              <a:rPr lang="en-US" dirty="0" err="1" smtClean="0"/>
              <a:t>mentalnej</a:t>
            </a:r>
            <a:r>
              <a:rPr lang="en-US" dirty="0" smtClean="0"/>
              <a:t>” (mental accounting)</a:t>
            </a:r>
            <a:endParaRPr lang="en-US" dirty="0"/>
          </a:p>
        </p:txBody>
      </p:sp>
      <p:pic>
        <p:nvPicPr>
          <p:cNvPr id="6" name="Picture 5" descr="mental-accounting-Cov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4"/>
          <a:stretch/>
        </p:blipFill>
        <p:spPr>
          <a:xfrm>
            <a:off x="5108223" y="1570288"/>
            <a:ext cx="3774432" cy="48548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8223" y="6393002"/>
            <a:ext cx="3774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83991"/>
                </a:solidFill>
              </a:rPr>
              <a:t>http://</a:t>
            </a:r>
            <a:r>
              <a:rPr lang="en-US" sz="1200" dirty="0" err="1" smtClean="0">
                <a:solidFill>
                  <a:srgbClr val="083991"/>
                </a:solidFill>
              </a:rPr>
              <a:t>www.philstar.com</a:t>
            </a:r>
            <a:r>
              <a:rPr lang="en-US" sz="1200" dirty="0" smtClean="0">
                <a:solidFill>
                  <a:srgbClr val="083991"/>
                </a:solidFill>
              </a:rPr>
              <a:t>/health-and-family/2016/03/02/1558479/mental-accounting </a:t>
            </a:r>
            <a:endParaRPr lang="en-US" sz="1200" dirty="0">
              <a:solidFill>
                <a:srgbClr val="0839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2479347" y="765177"/>
            <a:ext cx="5758718" cy="42187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dirty="0" err="1" smtClean="0"/>
              <a:t>Kilka</a:t>
            </a:r>
            <a:r>
              <a:rPr lang="en-US" sz="2400" dirty="0" smtClean="0"/>
              <a:t> </a:t>
            </a:r>
            <a:r>
              <a:rPr lang="en-US" sz="2400" dirty="0" err="1" smtClean="0"/>
              <a:t>słów</a:t>
            </a:r>
            <a:r>
              <a:rPr lang="en-US" sz="2400" dirty="0" smtClean="0"/>
              <a:t> o </a:t>
            </a:r>
            <a:r>
              <a:rPr lang="en-US" sz="2400" dirty="0" err="1" smtClean="0"/>
              <a:t>Richardzie</a:t>
            </a:r>
            <a:r>
              <a:rPr lang="en-US" sz="2400" dirty="0" smtClean="0"/>
              <a:t> H. </a:t>
            </a:r>
            <a:r>
              <a:rPr lang="en-US" sz="2400" dirty="0" err="1" smtClean="0"/>
              <a:t>Thalerze</a:t>
            </a: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en-US" sz="2400" dirty="0" err="1"/>
              <a:t>C</a:t>
            </a:r>
            <a:r>
              <a:rPr lang="en-US" sz="2400" dirty="0" err="1" smtClean="0"/>
              <a:t>zym</a:t>
            </a:r>
            <a:r>
              <a:rPr lang="en-US" sz="2400" dirty="0" smtClean="0"/>
              <a:t> jest </a:t>
            </a:r>
            <a:r>
              <a:rPr lang="en-US" sz="2400" dirty="0" err="1" smtClean="0"/>
              <a:t>ekonomia</a:t>
            </a:r>
            <a:r>
              <a:rPr lang="en-US" sz="2400" dirty="0" smtClean="0"/>
              <a:t> </a:t>
            </a:r>
            <a:r>
              <a:rPr lang="en-US" sz="2400" dirty="0" err="1" smtClean="0"/>
              <a:t>behawioralna</a:t>
            </a:r>
            <a:r>
              <a:rPr lang="en-US" sz="2400" dirty="0" smtClean="0"/>
              <a:t>?</a:t>
            </a:r>
          </a:p>
          <a:p>
            <a:pPr>
              <a:lnSpc>
                <a:spcPct val="110000"/>
              </a:lnSpc>
            </a:pPr>
            <a:endParaRPr lang="en-US" sz="2400" dirty="0"/>
          </a:p>
        </p:txBody>
      </p:sp>
      <p:sp>
        <p:nvSpPr>
          <p:cNvPr id="27" name="Text Placeholder 19"/>
          <p:cNvSpPr txBox="1">
            <a:spLocks/>
          </p:cNvSpPr>
          <p:nvPr/>
        </p:nvSpPr>
        <p:spPr>
          <a:xfrm>
            <a:off x="2479346" y="4302934"/>
            <a:ext cx="6664653" cy="42187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kern="1200" baseline="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 err="1"/>
              <a:t>Przykłady</a:t>
            </a:r>
            <a:r>
              <a:rPr lang="en-US" sz="2400" dirty="0"/>
              <a:t> </a:t>
            </a:r>
            <a:r>
              <a:rPr lang="en-US" sz="2400" dirty="0" err="1"/>
              <a:t>rynkowe</a:t>
            </a:r>
            <a:r>
              <a:rPr lang="en-US" sz="2400" dirty="0"/>
              <a:t>: </a:t>
            </a:r>
            <a:r>
              <a:rPr lang="en-US" sz="2400" dirty="0" err="1" smtClean="0"/>
              <a:t>finanse</a:t>
            </a:r>
            <a:r>
              <a:rPr lang="en-US" sz="2400" dirty="0" smtClean="0"/>
              <a:t> </a:t>
            </a:r>
            <a:r>
              <a:rPr lang="en-US" sz="2400" dirty="0" err="1" smtClean="0"/>
              <a:t>behawioralne</a:t>
            </a:r>
            <a:endParaRPr lang="en-US" sz="2400" dirty="0" smtClean="0"/>
          </a:p>
          <a:p>
            <a:pPr>
              <a:lnSpc>
                <a:spcPct val="110000"/>
              </a:lnSpc>
            </a:pPr>
            <a:r>
              <a:rPr lang="en-US" sz="2400" dirty="0" err="1" smtClean="0"/>
              <a:t>Moje</a:t>
            </a:r>
            <a:r>
              <a:rPr lang="en-US" sz="2400" dirty="0" smtClean="0"/>
              <a:t> </a:t>
            </a:r>
            <a:r>
              <a:rPr lang="en-US" sz="2400" dirty="0" err="1" smtClean="0"/>
              <a:t>badania</a:t>
            </a:r>
            <a:r>
              <a:rPr lang="en-US" sz="2400" dirty="0" smtClean="0"/>
              <a:t> </a:t>
            </a:r>
            <a:r>
              <a:rPr lang="en-US" sz="2400" dirty="0" err="1" smtClean="0"/>
              <a:t>oparte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teoriach</a:t>
            </a:r>
            <a:r>
              <a:rPr lang="en-US" sz="2400" dirty="0" smtClean="0"/>
              <a:t> R. H. </a:t>
            </a:r>
            <a:r>
              <a:rPr lang="en-US" sz="2400" dirty="0" err="1" smtClean="0"/>
              <a:t>Thaler’a</a:t>
            </a:r>
            <a:endParaRPr lang="en-US" sz="2400" dirty="0" smtClean="0"/>
          </a:p>
          <a:p>
            <a:r>
              <a:rPr lang="en-US" sz="2400" dirty="0" err="1"/>
              <a:t>Podsumowanie</a:t>
            </a:r>
            <a:r>
              <a:rPr lang="en-US" sz="2400" dirty="0"/>
              <a:t>, </a:t>
            </a:r>
            <a:r>
              <a:rPr lang="en-US" sz="2400" dirty="0" err="1"/>
              <a:t>czyli</a:t>
            </a:r>
            <a:r>
              <a:rPr lang="en-US" sz="2400" dirty="0"/>
              <a:t> o </a:t>
            </a:r>
            <a:r>
              <a:rPr lang="en-US" sz="2400" dirty="0" err="1"/>
              <a:t>rewolucji</a:t>
            </a:r>
            <a:r>
              <a:rPr lang="en-US" sz="2400" dirty="0"/>
              <a:t> </a:t>
            </a:r>
            <a:r>
              <a:rPr lang="en-US" sz="2400" dirty="0" err="1"/>
              <a:t>behawioralnej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479347" y="1722626"/>
            <a:ext cx="5758718" cy="42187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400" dirty="0" err="1"/>
              <a:t>Nagroda</a:t>
            </a:r>
            <a:r>
              <a:rPr lang="en-US" sz="2400" dirty="0"/>
              <a:t> </a:t>
            </a:r>
            <a:r>
              <a:rPr lang="en-US" sz="2400" dirty="0" err="1"/>
              <a:t>Banku</a:t>
            </a:r>
            <a:r>
              <a:rPr lang="en-US" sz="2400" dirty="0"/>
              <a:t> </a:t>
            </a:r>
            <a:r>
              <a:rPr lang="en-US" sz="2400" dirty="0" err="1"/>
              <a:t>Szwecji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. A. </a:t>
            </a:r>
            <a:r>
              <a:rPr lang="en-US" sz="2400" dirty="0" err="1"/>
              <a:t>Nobla</a:t>
            </a:r>
            <a:r>
              <a:rPr lang="en-US" sz="2400" dirty="0"/>
              <a:t> </a:t>
            </a:r>
            <a:r>
              <a:rPr lang="en-US" sz="2400" dirty="0" err="1"/>
              <a:t>dla</a:t>
            </a:r>
            <a:r>
              <a:rPr lang="en-US" sz="2400" dirty="0"/>
              <a:t> R. H. </a:t>
            </a:r>
            <a:r>
              <a:rPr lang="en-US" sz="2400" dirty="0" err="1" smtClean="0"/>
              <a:t>Thaler’a</a:t>
            </a:r>
            <a:r>
              <a:rPr lang="en-US" sz="2400" dirty="0" smtClean="0"/>
              <a:t> I </a:t>
            </a:r>
            <a:r>
              <a:rPr lang="en-US" sz="2400" dirty="0" err="1" smtClean="0"/>
              <a:t>pozostali</a:t>
            </a:r>
            <a:r>
              <a:rPr lang="en-US" sz="2400" dirty="0" smtClean="0"/>
              <a:t> </a:t>
            </a:r>
            <a:r>
              <a:rPr lang="en-US" sz="2400" dirty="0" err="1" smtClean="0"/>
              <a:t>laureaci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479347" y="2472313"/>
            <a:ext cx="5758718" cy="421877"/>
          </a:xfrm>
        </p:spPr>
        <p:txBody>
          <a:bodyPr/>
          <a:lstStyle/>
          <a:p>
            <a:pPr marL="0" lvl="1" indent="0">
              <a:lnSpc>
                <a:spcPct val="110000"/>
              </a:lnSpc>
              <a:buNone/>
            </a:pPr>
            <a:r>
              <a:rPr lang="en-US" sz="2400" dirty="0" err="1" smtClean="0">
                <a:solidFill>
                  <a:srgbClr val="053A98"/>
                </a:solidFill>
              </a:rPr>
              <a:t>Omówienie</a:t>
            </a:r>
            <a:r>
              <a:rPr lang="en-US" sz="2400" dirty="0" smtClean="0">
                <a:solidFill>
                  <a:srgbClr val="053A98"/>
                </a:solidFill>
              </a:rPr>
              <a:t> </a:t>
            </a:r>
            <a:r>
              <a:rPr lang="en-US" sz="2400" dirty="0" err="1" smtClean="0">
                <a:solidFill>
                  <a:srgbClr val="053A98"/>
                </a:solidFill>
              </a:rPr>
              <a:t>dorobku</a:t>
            </a:r>
            <a:r>
              <a:rPr lang="en-US" sz="2400" dirty="0" smtClean="0">
                <a:solidFill>
                  <a:srgbClr val="053A98"/>
                </a:solidFill>
              </a:rPr>
              <a:t> </a:t>
            </a:r>
            <a:r>
              <a:rPr lang="en-US" sz="2400" dirty="0" err="1" smtClean="0">
                <a:solidFill>
                  <a:srgbClr val="053A98"/>
                </a:solidFill>
              </a:rPr>
              <a:t>Thaler’a</a:t>
            </a:r>
            <a:r>
              <a:rPr lang="en-US" sz="2400" dirty="0" smtClean="0">
                <a:solidFill>
                  <a:srgbClr val="053A98"/>
                </a:solidFill>
              </a:rPr>
              <a:t> </a:t>
            </a:r>
            <a:r>
              <a:rPr lang="en-US" sz="2400" dirty="0" err="1" smtClean="0">
                <a:solidFill>
                  <a:srgbClr val="053A98"/>
                </a:solidFill>
              </a:rPr>
              <a:t>wg</a:t>
            </a:r>
            <a:r>
              <a:rPr lang="en-US" sz="2400" dirty="0" smtClean="0">
                <a:solidFill>
                  <a:srgbClr val="053A98"/>
                </a:solidFill>
              </a:rPr>
              <a:t>:</a:t>
            </a:r>
          </a:p>
          <a:p>
            <a:pPr lvl="1">
              <a:lnSpc>
                <a:spcPct val="110000"/>
              </a:lnSpc>
            </a:pPr>
            <a:r>
              <a:rPr lang="en-US" sz="2400" dirty="0" err="1" smtClean="0">
                <a:solidFill>
                  <a:srgbClr val="053A98"/>
                </a:solidFill>
              </a:rPr>
              <a:t>Ograniczenia</a:t>
            </a:r>
            <a:r>
              <a:rPr lang="en-US" sz="2400" dirty="0" smtClean="0">
                <a:solidFill>
                  <a:srgbClr val="053A98"/>
                </a:solidFill>
              </a:rPr>
              <a:t> </a:t>
            </a:r>
            <a:r>
              <a:rPr lang="en-US" sz="2400" dirty="0" err="1">
                <a:solidFill>
                  <a:srgbClr val="053A98"/>
                </a:solidFill>
              </a:rPr>
              <a:t>poznawcze</a:t>
            </a:r>
            <a:r>
              <a:rPr lang="en-US" sz="2400" dirty="0">
                <a:solidFill>
                  <a:srgbClr val="053A98"/>
                </a:solidFill>
              </a:rPr>
              <a:t>  </a:t>
            </a:r>
            <a:endParaRPr lang="en-US" sz="2400" dirty="0" smtClean="0">
              <a:solidFill>
                <a:srgbClr val="053A98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400" dirty="0" err="1" smtClean="0">
                <a:solidFill>
                  <a:srgbClr val="053A98"/>
                </a:solidFill>
              </a:rPr>
              <a:t>Problemy</a:t>
            </a:r>
            <a:r>
              <a:rPr lang="en-US" sz="2400" dirty="0" smtClean="0">
                <a:solidFill>
                  <a:srgbClr val="053A98"/>
                </a:solidFill>
              </a:rPr>
              <a:t> </a:t>
            </a:r>
            <a:r>
              <a:rPr lang="en-US" sz="2400" dirty="0">
                <a:solidFill>
                  <a:srgbClr val="053A98"/>
                </a:solidFill>
              </a:rPr>
              <a:t>z </a:t>
            </a:r>
            <a:r>
              <a:rPr lang="en-US" sz="2400" dirty="0" err="1" smtClean="0">
                <a:solidFill>
                  <a:srgbClr val="053A98"/>
                </a:solidFill>
              </a:rPr>
              <a:t>samokontrolą</a:t>
            </a:r>
            <a:endParaRPr lang="en-US" sz="2400" dirty="0">
              <a:solidFill>
                <a:srgbClr val="053A98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400" dirty="0" err="1" smtClean="0">
                <a:solidFill>
                  <a:srgbClr val="053A98"/>
                </a:solidFill>
              </a:rPr>
              <a:t>Preferencje</a:t>
            </a:r>
            <a:r>
              <a:rPr lang="en-US" sz="2400" dirty="0" smtClean="0">
                <a:solidFill>
                  <a:srgbClr val="053A98"/>
                </a:solidFill>
              </a:rPr>
              <a:t> </a:t>
            </a:r>
            <a:r>
              <a:rPr lang="en-US" sz="2400" dirty="0" err="1" smtClean="0">
                <a:solidFill>
                  <a:srgbClr val="053A98"/>
                </a:solidFill>
              </a:rPr>
              <a:t>społeczne</a:t>
            </a:r>
            <a:endParaRPr lang="en-US" sz="2400" dirty="0">
              <a:solidFill>
                <a:srgbClr val="053A98"/>
              </a:solidFill>
            </a:endParaRPr>
          </a:p>
        </p:txBody>
      </p:sp>
      <p:pic>
        <p:nvPicPr>
          <p:cNvPr id="5" name="Picture 4" descr="11-01-17 Ewelina Marek  CV zdjec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" y="2044199"/>
            <a:ext cx="981224" cy="12615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3534013"/>
            <a:ext cx="24793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0090"/>
                </a:solidFill>
              </a:rPr>
              <a:t>Badania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nad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ekonomią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behawioralną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i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polityką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publiczną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na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>
                <a:solidFill>
                  <a:srgbClr val="000090"/>
                </a:solidFill>
              </a:rPr>
              <a:t>Uniwersytecie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err="1">
                <a:solidFill>
                  <a:srgbClr val="000090"/>
                </a:solidFill>
              </a:rPr>
              <a:t>Mikołaja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err="1">
                <a:solidFill>
                  <a:srgbClr val="000090"/>
                </a:solidFill>
              </a:rPr>
              <a:t>Kopernika</a:t>
            </a:r>
            <a:r>
              <a:rPr lang="en-US" sz="1400" dirty="0">
                <a:solidFill>
                  <a:srgbClr val="000090"/>
                </a:solidFill>
              </a:rPr>
              <a:t> w </a:t>
            </a:r>
            <a:r>
              <a:rPr lang="en-US" sz="1400" dirty="0" err="1" smtClean="0">
                <a:solidFill>
                  <a:srgbClr val="000090"/>
                </a:solidFill>
              </a:rPr>
              <a:t>Toruniu</a:t>
            </a:r>
            <a:r>
              <a:rPr lang="en-US" sz="1400" dirty="0" smtClean="0">
                <a:solidFill>
                  <a:srgbClr val="000090"/>
                </a:solidFill>
              </a:rPr>
              <a:t> (od 2017)</a:t>
            </a:r>
          </a:p>
          <a:p>
            <a:endParaRPr lang="en-US" sz="1400" dirty="0" smtClean="0">
              <a:solidFill>
                <a:srgbClr val="000090"/>
              </a:solidFill>
            </a:endParaRPr>
          </a:p>
          <a:p>
            <a:r>
              <a:rPr lang="en-US" sz="1400" dirty="0" err="1" smtClean="0">
                <a:solidFill>
                  <a:srgbClr val="000090"/>
                </a:solidFill>
              </a:rPr>
              <a:t>Doktorat</a:t>
            </a:r>
            <a:r>
              <a:rPr lang="en-US" sz="1400" dirty="0" smtClean="0">
                <a:solidFill>
                  <a:srgbClr val="000090"/>
                </a:solidFill>
              </a:rPr>
              <a:t> z </a:t>
            </a:r>
            <a:r>
              <a:rPr lang="en-US" sz="1400" dirty="0" err="1" smtClean="0">
                <a:solidFill>
                  <a:srgbClr val="000090"/>
                </a:solidFill>
              </a:rPr>
              <a:t>ekonomii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behawioralnej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na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>
                <a:solidFill>
                  <a:srgbClr val="000090"/>
                </a:solidFill>
              </a:rPr>
              <a:t>Uniwersytecie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90"/>
                </a:solidFill>
              </a:rPr>
              <a:t>Lyon (</a:t>
            </a:r>
            <a:r>
              <a:rPr lang="en-US" sz="1400" dirty="0" err="1" smtClean="0">
                <a:solidFill>
                  <a:srgbClr val="000090"/>
                </a:solidFill>
              </a:rPr>
              <a:t>laboratorium</a:t>
            </a:r>
            <a:r>
              <a:rPr lang="en-US" sz="1400" dirty="0" smtClean="0">
                <a:solidFill>
                  <a:srgbClr val="000090"/>
                </a:solidFill>
              </a:rPr>
              <a:t> CNRS) (2016)</a:t>
            </a:r>
          </a:p>
          <a:p>
            <a:endParaRPr lang="en-US" sz="1400" dirty="0" smtClean="0">
              <a:solidFill>
                <a:srgbClr val="000090"/>
              </a:solidFill>
            </a:endParaRPr>
          </a:p>
          <a:p>
            <a:r>
              <a:rPr lang="en-US" sz="1400" dirty="0" err="1" smtClean="0">
                <a:solidFill>
                  <a:srgbClr val="000090"/>
                </a:solidFill>
              </a:rPr>
              <a:t>Badacz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i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analityk</a:t>
            </a:r>
            <a:r>
              <a:rPr lang="en-US" sz="1400" dirty="0" smtClean="0">
                <a:solidFill>
                  <a:srgbClr val="000090"/>
                </a:solidFill>
              </a:rPr>
              <a:t> ds. </a:t>
            </a:r>
            <a:r>
              <a:rPr lang="en-US" sz="1400" dirty="0" err="1" smtClean="0">
                <a:solidFill>
                  <a:srgbClr val="000090"/>
                </a:solidFill>
              </a:rPr>
              <a:t>polityki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</a:rPr>
              <a:t>konsumenckej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err="1">
                <a:solidFill>
                  <a:srgbClr val="000090"/>
                </a:solidFill>
              </a:rPr>
              <a:t>dla</a:t>
            </a:r>
            <a:r>
              <a:rPr lang="en-US" sz="1400" dirty="0">
                <a:solidFill>
                  <a:srgbClr val="000090"/>
                </a:solidFill>
              </a:rPr>
              <a:t> OECD </a:t>
            </a:r>
            <a:r>
              <a:rPr lang="en-US" sz="1400" dirty="0" err="1">
                <a:solidFill>
                  <a:srgbClr val="000090"/>
                </a:solidFill>
              </a:rPr>
              <a:t>i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err="1">
                <a:solidFill>
                  <a:srgbClr val="000090"/>
                </a:solidFill>
              </a:rPr>
              <a:t>Komisji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err="1">
                <a:solidFill>
                  <a:srgbClr val="000090"/>
                </a:solidFill>
              </a:rPr>
              <a:t>Europejskiej</a:t>
            </a:r>
            <a:r>
              <a:rPr lang="en-US" sz="1400" dirty="0">
                <a:solidFill>
                  <a:srgbClr val="000090"/>
                </a:solidFill>
              </a:rPr>
              <a:t> (2008-2014)</a:t>
            </a:r>
          </a:p>
        </p:txBody>
      </p:sp>
    </p:spTree>
    <p:extLst>
      <p:ext uri="{BB962C8B-B14F-4D97-AF65-F5344CB8AC3E}">
        <p14:creationId xmlns:p14="http://schemas.microsoft.com/office/powerpoint/2010/main" val="13436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Rachunkowość</a:t>
            </a:r>
            <a:r>
              <a:rPr lang="en-US" dirty="0" smtClean="0"/>
              <a:t> </a:t>
            </a:r>
            <a:r>
              <a:rPr lang="en-US" dirty="0" err="1" smtClean="0"/>
              <a:t>mentalna</a:t>
            </a:r>
            <a:r>
              <a:rPr lang="en-US" dirty="0" smtClean="0"/>
              <a:t> </a:t>
            </a:r>
            <a:r>
              <a:rPr lang="en-US" dirty="0" err="1" smtClean="0"/>
              <a:t>Dustin’a</a:t>
            </a:r>
            <a:r>
              <a:rPr lang="en-US" dirty="0" smtClean="0"/>
              <a:t> </a:t>
            </a:r>
            <a:r>
              <a:rPr lang="en-US" dirty="0" err="1" smtClean="0"/>
              <a:t>Hoffmann’a</a:t>
            </a:r>
            <a:endParaRPr lang="en-US" dirty="0"/>
          </a:p>
        </p:txBody>
      </p:sp>
      <p:pic>
        <p:nvPicPr>
          <p:cNvPr id="6" name="Picture 5" descr="Screenshot 2017-11-06 11.24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11" y="1717783"/>
            <a:ext cx="7126111" cy="4453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0110" y="6356268"/>
            <a:ext cx="7126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</a:t>
            </a:r>
            <a:r>
              <a:rPr lang="en-US" dirty="0" smtClean="0">
                <a:hlinkClick r:id="rId4"/>
              </a:rPr>
              <a:t>t96LNX6tk0U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Efekt</a:t>
            </a:r>
            <a:r>
              <a:rPr lang="en-US" dirty="0" smtClean="0"/>
              <a:t> </a:t>
            </a:r>
            <a:r>
              <a:rPr lang="en-US" dirty="0" err="1" smtClean="0"/>
              <a:t>dom-pieniądze</a:t>
            </a:r>
            <a:r>
              <a:rPr lang="en-US" dirty="0" smtClean="0"/>
              <a:t> (house-money effect) </a:t>
            </a:r>
            <a:endParaRPr lang="en-US" dirty="0"/>
          </a:p>
        </p:txBody>
      </p:sp>
      <p:pic>
        <p:nvPicPr>
          <p:cNvPr id="7" name="Picture 6" descr="mental-accounting-Image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4" y="1330399"/>
            <a:ext cx="6942666" cy="47441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3110" y="5612889"/>
            <a:ext cx="3033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83991"/>
                </a:solidFill>
              </a:rPr>
              <a:t>http://</a:t>
            </a:r>
            <a:r>
              <a:rPr lang="en-US" sz="1200" dirty="0" err="1" smtClean="0">
                <a:solidFill>
                  <a:srgbClr val="083991"/>
                </a:solidFill>
              </a:rPr>
              <a:t>www.philstar.com</a:t>
            </a:r>
            <a:r>
              <a:rPr lang="en-US" sz="1200" dirty="0" smtClean="0">
                <a:solidFill>
                  <a:srgbClr val="083991"/>
                </a:solidFill>
              </a:rPr>
              <a:t>/health-and-family/2016/03/02/1558479/mental-accounting </a:t>
            </a:r>
            <a:endParaRPr lang="en-US" sz="1200" dirty="0">
              <a:solidFill>
                <a:srgbClr val="08399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898" y="6096668"/>
            <a:ext cx="8674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83991"/>
                </a:solidFill>
              </a:rPr>
              <a:t>Thaler</a:t>
            </a:r>
            <a:r>
              <a:rPr lang="en-US" dirty="0">
                <a:solidFill>
                  <a:srgbClr val="083991"/>
                </a:solidFill>
              </a:rPr>
              <a:t>, R.H. and E.J. Johnson. 1990. Gambling with the House Money and Trying to </a:t>
            </a:r>
            <a:r>
              <a:rPr lang="en-US" dirty="0" smtClean="0">
                <a:solidFill>
                  <a:srgbClr val="083991"/>
                </a:solidFill>
              </a:rPr>
              <a:t>Break Even</a:t>
            </a:r>
            <a:r>
              <a:rPr lang="en-US" dirty="0">
                <a:solidFill>
                  <a:srgbClr val="083991"/>
                </a:solidFill>
              </a:rPr>
              <a:t>: the Effects of Prior Outcomes on Risky Choice. </a:t>
            </a:r>
            <a:r>
              <a:rPr lang="en-US" i="1" dirty="0">
                <a:solidFill>
                  <a:srgbClr val="083991"/>
                </a:solidFill>
              </a:rPr>
              <a:t>Management Science </a:t>
            </a:r>
            <a:r>
              <a:rPr lang="en-US" dirty="0">
                <a:solidFill>
                  <a:srgbClr val="083991"/>
                </a:solidFill>
              </a:rPr>
              <a:t>36, 643-660.</a:t>
            </a:r>
          </a:p>
        </p:txBody>
      </p:sp>
    </p:spTree>
    <p:extLst>
      <p:ext uri="{BB962C8B-B14F-4D97-AF65-F5344CB8AC3E}">
        <p14:creationId xmlns:p14="http://schemas.microsoft.com/office/powerpoint/2010/main" val="11475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39889" y="1741312"/>
            <a:ext cx="8593667" cy="4430290"/>
          </a:xfrm>
        </p:spPr>
        <p:txBody>
          <a:bodyPr/>
          <a:lstStyle/>
          <a:p>
            <a:r>
              <a:rPr lang="en-GB" sz="2400" dirty="0" smtClean="0">
                <a:solidFill>
                  <a:srgbClr val="053A98"/>
                </a:solidFill>
              </a:rPr>
              <a:t>Marek</a:t>
            </a:r>
            <a:r>
              <a:rPr lang="en-GB" sz="2400" dirty="0">
                <a:solidFill>
                  <a:srgbClr val="053A98"/>
                </a:solidFill>
              </a:rPr>
              <a:t>, E. (2016) </a:t>
            </a:r>
            <a:r>
              <a:rPr lang="en-GB" sz="2400" i="1" dirty="0">
                <a:solidFill>
                  <a:srgbClr val="053A98"/>
                </a:solidFill>
              </a:rPr>
              <a:t>Essays on mental accounting of Personal Carbon </a:t>
            </a:r>
            <a:r>
              <a:rPr lang="en-GB" sz="2400" i="1" dirty="0" smtClean="0">
                <a:solidFill>
                  <a:srgbClr val="053A98"/>
                </a:solidFill>
              </a:rPr>
              <a:t>Allowances (PCA): </a:t>
            </a:r>
            <a:r>
              <a:rPr lang="en-GB" sz="2400" i="1" dirty="0">
                <a:solidFill>
                  <a:srgbClr val="053A98"/>
                </a:solidFill>
              </a:rPr>
              <a:t>Implications for transportation</a:t>
            </a:r>
            <a:r>
              <a:rPr lang="en-GB" sz="2400" dirty="0">
                <a:solidFill>
                  <a:srgbClr val="053A98"/>
                </a:solidFill>
              </a:rPr>
              <a:t>, </a:t>
            </a:r>
            <a:r>
              <a:rPr lang="en-GB" sz="2400" dirty="0" err="1" smtClean="0">
                <a:solidFill>
                  <a:srgbClr val="053A98"/>
                </a:solidFill>
              </a:rPr>
              <a:t>praca</a:t>
            </a:r>
            <a:r>
              <a:rPr lang="en-GB" sz="2400" dirty="0" smtClean="0">
                <a:solidFill>
                  <a:srgbClr val="053A98"/>
                </a:solidFill>
              </a:rPr>
              <a:t> </a:t>
            </a:r>
            <a:r>
              <a:rPr lang="en-GB" sz="2400" dirty="0" err="1">
                <a:solidFill>
                  <a:srgbClr val="053A98"/>
                </a:solidFill>
              </a:rPr>
              <a:t>doktorska</a:t>
            </a:r>
            <a:r>
              <a:rPr lang="en-GB" sz="2400" dirty="0">
                <a:solidFill>
                  <a:srgbClr val="053A98"/>
                </a:solidFill>
              </a:rPr>
              <a:t>, </a:t>
            </a:r>
            <a:r>
              <a:rPr lang="en-GB" sz="2400" dirty="0" err="1">
                <a:solidFill>
                  <a:srgbClr val="053A98"/>
                </a:solidFill>
              </a:rPr>
              <a:t>Universytet</a:t>
            </a:r>
            <a:r>
              <a:rPr lang="en-GB" sz="2400" dirty="0">
                <a:solidFill>
                  <a:srgbClr val="053A98"/>
                </a:solidFill>
              </a:rPr>
              <a:t> Lyon, </a:t>
            </a:r>
            <a:r>
              <a:rPr lang="en-GB" sz="2400" dirty="0" smtClean="0">
                <a:solidFill>
                  <a:srgbClr val="053A98"/>
                </a:solidFill>
              </a:rPr>
              <a:t>Centre National de la </a:t>
            </a:r>
            <a:r>
              <a:rPr lang="en-GB" sz="2400" dirty="0" err="1" smtClean="0">
                <a:solidFill>
                  <a:srgbClr val="053A98"/>
                </a:solidFill>
              </a:rPr>
              <a:t>Recherche</a:t>
            </a:r>
            <a:r>
              <a:rPr lang="en-GB" sz="2400" dirty="0" smtClean="0">
                <a:solidFill>
                  <a:srgbClr val="053A98"/>
                </a:solidFill>
              </a:rPr>
              <a:t> Scientific (CNRS </a:t>
            </a:r>
            <a:r>
              <a:rPr lang="mr-IN" sz="2400" dirty="0" smtClean="0">
                <a:solidFill>
                  <a:srgbClr val="053A98"/>
                </a:solidFill>
              </a:rPr>
              <a:t>–</a:t>
            </a:r>
            <a:r>
              <a:rPr lang="en-GB" sz="2400" dirty="0" smtClean="0">
                <a:solidFill>
                  <a:srgbClr val="053A98"/>
                </a:solidFill>
              </a:rPr>
              <a:t> </a:t>
            </a:r>
            <a:r>
              <a:rPr lang="en-GB" sz="2400" dirty="0" err="1" smtClean="0">
                <a:solidFill>
                  <a:srgbClr val="053A98"/>
                </a:solidFill>
              </a:rPr>
              <a:t>odpowiednik</a:t>
            </a:r>
            <a:r>
              <a:rPr lang="en-GB" sz="2400" dirty="0" smtClean="0">
                <a:solidFill>
                  <a:srgbClr val="053A98"/>
                </a:solidFill>
              </a:rPr>
              <a:t> PAN-u).</a:t>
            </a:r>
          </a:p>
          <a:p>
            <a:r>
              <a:rPr lang="en-GB" sz="2400" dirty="0" err="1" smtClean="0"/>
              <a:t>Opiekunowie</a:t>
            </a:r>
            <a:r>
              <a:rPr lang="en-GB" sz="2400" dirty="0" smtClean="0"/>
              <a:t> </a:t>
            </a:r>
            <a:r>
              <a:rPr lang="en-GB" sz="2400" dirty="0" err="1" smtClean="0"/>
              <a:t>naukowi</a:t>
            </a:r>
            <a:r>
              <a:rPr lang="en-GB" sz="2400" dirty="0" smtClean="0"/>
              <a:t>: prof. Charles </a:t>
            </a:r>
            <a:r>
              <a:rPr lang="en-GB" sz="2400" dirty="0" err="1" smtClean="0"/>
              <a:t>Raux</a:t>
            </a:r>
            <a:r>
              <a:rPr lang="en-GB" sz="2400" dirty="0" smtClean="0"/>
              <a:t>, prof. Dirk Engelmann</a:t>
            </a:r>
            <a:endParaRPr lang="en-GB" sz="2400" dirty="0">
              <a:solidFill>
                <a:srgbClr val="053A98"/>
              </a:solidFill>
            </a:endParaRPr>
          </a:p>
          <a:p>
            <a:r>
              <a:rPr lang="en-GB" sz="2400" dirty="0" err="1" smtClean="0"/>
              <a:t>Główny</a:t>
            </a:r>
            <a:r>
              <a:rPr lang="en-GB" sz="2400" dirty="0" smtClean="0"/>
              <a:t> </a:t>
            </a:r>
            <a:r>
              <a:rPr lang="en-GB" sz="2400" dirty="0" err="1" smtClean="0"/>
              <a:t>wynik</a:t>
            </a:r>
            <a:r>
              <a:rPr lang="en-GB" sz="2400" dirty="0" smtClean="0"/>
              <a:t>: </a:t>
            </a:r>
            <a:r>
              <a:rPr lang="en-GB" sz="2400" dirty="0" err="1" smtClean="0"/>
              <a:t>Częstszy</a:t>
            </a:r>
            <a:r>
              <a:rPr lang="en-GB" sz="2400" dirty="0" smtClean="0"/>
              <a:t> </a:t>
            </a:r>
            <a:r>
              <a:rPr lang="en-GB" sz="2400" dirty="0" err="1" smtClean="0"/>
              <a:t>wybór</a:t>
            </a:r>
            <a:r>
              <a:rPr lang="en-GB" sz="2400" dirty="0" smtClean="0"/>
              <a:t> </a:t>
            </a:r>
            <a:r>
              <a:rPr lang="en-GB" sz="2400" dirty="0" err="1" smtClean="0"/>
              <a:t>komunikacji</a:t>
            </a:r>
            <a:r>
              <a:rPr lang="en-GB" sz="2400" dirty="0" smtClean="0"/>
              <a:t> </a:t>
            </a:r>
            <a:r>
              <a:rPr lang="en-GB" sz="2400" dirty="0" err="1" smtClean="0"/>
              <a:t>publicznej</a:t>
            </a:r>
            <a:r>
              <a:rPr lang="en-GB" sz="2400" dirty="0"/>
              <a:t> </a:t>
            </a:r>
            <a:r>
              <a:rPr lang="en-GB" sz="2400" dirty="0" err="1" smtClean="0"/>
              <a:t>poprzez</a:t>
            </a:r>
            <a:r>
              <a:rPr lang="en-GB" sz="2400" dirty="0" smtClean="0"/>
              <a:t>:</a:t>
            </a:r>
          </a:p>
          <a:p>
            <a:r>
              <a:rPr lang="en-GB" sz="2400" dirty="0" err="1" smtClean="0"/>
              <a:t>etykietę</a:t>
            </a:r>
            <a:r>
              <a:rPr lang="en-GB" sz="2400" dirty="0" smtClean="0"/>
              <a:t> </a:t>
            </a:r>
            <a:r>
              <a:rPr lang="en-GB" sz="2400" dirty="0" err="1" smtClean="0"/>
              <a:t>budżetową</a:t>
            </a:r>
            <a:r>
              <a:rPr lang="en-GB" sz="2400" dirty="0" smtClean="0"/>
              <a:t> (</a:t>
            </a:r>
            <a:r>
              <a:rPr lang="en-GB" sz="2400" dirty="0" err="1" smtClean="0"/>
              <a:t>labeling</a:t>
            </a:r>
            <a:r>
              <a:rPr lang="en-GB" sz="2400" dirty="0" smtClean="0"/>
              <a:t> effect): </a:t>
            </a:r>
            <a:r>
              <a:rPr lang="en-GB" sz="1600" dirty="0" smtClean="0">
                <a:solidFill>
                  <a:srgbClr val="053A98"/>
                </a:solidFill>
              </a:rPr>
              <a:t>Personal </a:t>
            </a:r>
            <a:r>
              <a:rPr lang="en-GB" sz="1600" dirty="0">
                <a:solidFill>
                  <a:srgbClr val="053A98"/>
                </a:solidFill>
              </a:rPr>
              <a:t>Carbon Allowances: Can a budget label do the trick? </a:t>
            </a:r>
            <a:r>
              <a:rPr lang="en-GB" sz="1600" dirty="0" smtClean="0">
                <a:solidFill>
                  <a:srgbClr val="053A98"/>
                </a:solidFill>
              </a:rPr>
              <a:t>(</a:t>
            </a:r>
            <a:r>
              <a:rPr lang="en-GB" sz="1600" dirty="0">
                <a:solidFill>
                  <a:srgbClr val="053A98"/>
                </a:solidFill>
              </a:rPr>
              <a:t>to be sent for </a:t>
            </a:r>
            <a:r>
              <a:rPr lang="en-GB" sz="1600" dirty="0" smtClean="0">
                <a:solidFill>
                  <a:srgbClr val="053A98"/>
                </a:solidFill>
              </a:rPr>
              <a:t>review to </a:t>
            </a:r>
            <a:r>
              <a:rPr lang="en-GB" sz="1600" i="1" dirty="0"/>
              <a:t>Climate policy </a:t>
            </a:r>
            <a:r>
              <a:rPr lang="en-GB" sz="1600" dirty="0" smtClean="0">
                <a:solidFill>
                  <a:srgbClr val="053A98"/>
                </a:solidFill>
              </a:rPr>
              <a:t>)</a:t>
            </a:r>
            <a:endParaRPr lang="en-GB" sz="1600" dirty="0">
              <a:solidFill>
                <a:srgbClr val="053A98"/>
              </a:solidFill>
            </a:endParaRPr>
          </a:p>
          <a:p>
            <a:r>
              <a:rPr lang="en-GB" sz="2400" dirty="0" err="1" smtClean="0"/>
              <a:t>odłączenie</a:t>
            </a:r>
            <a:r>
              <a:rPr lang="en-GB" sz="2400" dirty="0" smtClean="0"/>
              <a:t> </a:t>
            </a:r>
            <a:r>
              <a:rPr lang="en-GB" sz="2400" dirty="0" err="1" smtClean="0"/>
              <a:t>momentu</a:t>
            </a:r>
            <a:r>
              <a:rPr lang="en-GB" sz="2400" dirty="0" smtClean="0"/>
              <a:t> </a:t>
            </a:r>
            <a:r>
              <a:rPr lang="en-GB" sz="2400" dirty="0" err="1" smtClean="0"/>
              <a:t>zakupu</a:t>
            </a:r>
            <a:r>
              <a:rPr lang="en-GB" sz="2400" dirty="0" smtClean="0"/>
              <a:t> PCA od </a:t>
            </a:r>
            <a:r>
              <a:rPr lang="en-GB" sz="2400" dirty="0" err="1" smtClean="0"/>
              <a:t>konsumpcji</a:t>
            </a:r>
            <a:r>
              <a:rPr lang="en-GB" sz="2400" dirty="0"/>
              <a:t> </a:t>
            </a:r>
            <a:r>
              <a:rPr lang="en-GB" sz="2400" dirty="0" smtClean="0"/>
              <a:t>(“double-entry mental </a:t>
            </a:r>
            <a:r>
              <a:rPr lang="en-GB" sz="2400" dirty="0" err="1" smtClean="0"/>
              <a:t>accoutning</a:t>
            </a:r>
            <a:r>
              <a:rPr lang="en-GB" sz="2400" dirty="0" smtClean="0"/>
              <a:t>”: decoupling effect): </a:t>
            </a:r>
            <a:r>
              <a:rPr lang="en-GB" sz="1600" dirty="0" smtClean="0">
                <a:solidFill>
                  <a:srgbClr val="053A98"/>
                </a:solidFill>
              </a:rPr>
              <a:t>Personal </a:t>
            </a:r>
            <a:r>
              <a:rPr lang="en-GB" sz="1600" dirty="0">
                <a:solidFill>
                  <a:srgbClr val="053A98"/>
                </a:solidFill>
              </a:rPr>
              <a:t>Carbon Allowances: Decoupling Receiving from </a:t>
            </a:r>
            <a:r>
              <a:rPr lang="en-GB" sz="1600" dirty="0" smtClean="0">
                <a:solidFill>
                  <a:srgbClr val="053A98"/>
                </a:solidFill>
              </a:rPr>
              <a:t>Spending. (</a:t>
            </a:r>
            <a:r>
              <a:rPr lang="en-GB" sz="1600" dirty="0">
                <a:solidFill>
                  <a:srgbClr val="053A98"/>
                </a:solidFill>
              </a:rPr>
              <a:t>to be sent for </a:t>
            </a:r>
            <a:r>
              <a:rPr lang="en-GB" sz="1600" dirty="0" smtClean="0">
                <a:solidFill>
                  <a:srgbClr val="053A98"/>
                </a:solidFill>
              </a:rPr>
              <a:t>review to </a:t>
            </a:r>
            <a:r>
              <a:rPr lang="en-GB" sz="1600" i="1" dirty="0" smtClean="0">
                <a:solidFill>
                  <a:srgbClr val="053A98"/>
                </a:solidFill>
              </a:rPr>
              <a:t>Journal </a:t>
            </a:r>
            <a:r>
              <a:rPr lang="en-GB" sz="1600" i="1" dirty="0">
                <a:solidFill>
                  <a:srgbClr val="053A98"/>
                </a:solidFill>
              </a:rPr>
              <a:t>of Consumer Research</a:t>
            </a:r>
            <a:r>
              <a:rPr lang="en-GB" sz="1600" dirty="0" smtClean="0">
                <a:solidFill>
                  <a:srgbClr val="053A98"/>
                </a:solidFill>
              </a:rPr>
              <a:t>)</a:t>
            </a:r>
            <a:endParaRPr lang="en-GB" sz="1600" dirty="0">
              <a:solidFill>
                <a:srgbClr val="053A98"/>
              </a:solidFill>
            </a:endParaRPr>
          </a:p>
          <a:p>
            <a:r>
              <a:rPr lang="en-GB" sz="2400" dirty="0" err="1"/>
              <a:t>s</a:t>
            </a:r>
            <a:r>
              <a:rPr lang="en-GB" sz="2400" dirty="0" err="1" smtClean="0"/>
              <a:t>połeczny</a:t>
            </a:r>
            <a:r>
              <a:rPr lang="en-GB" sz="2400" dirty="0" smtClean="0"/>
              <a:t> feedback (social feedback)</a:t>
            </a:r>
            <a:r>
              <a:rPr lang="en-GB" sz="1600" dirty="0" smtClean="0">
                <a:solidFill>
                  <a:srgbClr val="053A98"/>
                </a:solidFill>
              </a:rPr>
              <a:t> Exploring </a:t>
            </a:r>
            <a:r>
              <a:rPr lang="en-GB" sz="1600" dirty="0">
                <a:solidFill>
                  <a:srgbClr val="053A98"/>
                </a:solidFill>
              </a:rPr>
              <a:t>travellers behaviour in social </a:t>
            </a:r>
            <a:r>
              <a:rPr lang="en-GB" sz="1600" dirty="0" smtClean="0">
                <a:solidFill>
                  <a:srgbClr val="053A98"/>
                </a:solidFill>
              </a:rPr>
              <a:t>dilemmas. (</a:t>
            </a:r>
            <a:r>
              <a:rPr lang="en-GB" sz="1600" dirty="0">
                <a:solidFill>
                  <a:srgbClr val="053A98"/>
                </a:solidFill>
              </a:rPr>
              <a:t>to be sent for </a:t>
            </a:r>
            <a:r>
              <a:rPr lang="en-GB" sz="1600" dirty="0" smtClean="0">
                <a:solidFill>
                  <a:srgbClr val="053A98"/>
                </a:solidFill>
              </a:rPr>
              <a:t>review to </a:t>
            </a:r>
            <a:r>
              <a:rPr lang="en-GB" sz="1600" i="1" dirty="0"/>
              <a:t>Journal of Environmental Psychology</a:t>
            </a:r>
            <a:r>
              <a:rPr lang="en-GB" sz="1600" dirty="0" smtClean="0">
                <a:solidFill>
                  <a:srgbClr val="053A98"/>
                </a:solidFill>
              </a:rPr>
              <a:t>)</a:t>
            </a:r>
            <a:endParaRPr lang="en-GB" sz="1600" dirty="0">
              <a:solidFill>
                <a:srgbClr val="053A98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 err="1" smtClean="0"/>
              <a:t>Rachunkowość</a:t>
            </a:r>
            <a:r>
              <a:rPr lang="en-US" dirty="0" smtClean="0"/>
              <a:t> </a:t>
            </a:r>
            <a:r>
              <a:rPr lang="en-US" dirty="0" err="1" smtClean="0"/>
              <a:t>mentalna</a:t>
            </a:r>
            <a:r>
              <a:rPr lang="en-US" dirty="0" smtClean="0"/>
              <a:t> </a:t>
            </a:r>
            <a:r>
              <a:rPr lang="en-GB" dirty="0" err="1" smtClean="0"/>
              <a:t>indywidualnych</a:t>
            </a:r>
            <a:r>
              <a:rPr lang="en-GB" dirty="0" smtClean="0"/>
              <a:t> </a:t>
            </a:r>
            <a:r>
              <a:rPr lang="en-GB" dirty="0" err="1" smtClean="0"/>
              <a:t>uprawnień</a:t>
            </a:r>
            <a:r>
              <a:rPr lang="en-GB" dirty="0" smtClean="0"/>
              <a:t> </a:t>
            </a:r>
            <a:r>
              <a:rPr lang="en-GB" dirty="0"/>
              <a:t>do </a:t>
            </a:r>
            <a:r>
              <a:rPr lang="en-GB" dirty="0" err="1"/>
              <a:t>emisji</a:t>
            </a:r>
            <a:r>
              <a:rPr lang="en-GB" dirty="0"/>
              <a:t> </a:t>
            </a:r>
            <a:r>
              <a:rPr lang="en-GB" dirty="0" err="1"/>
              <a:t>dwutlenku</a:t>
            </a:r>
            <a:r>
              <a:rPr lang="en-GB" dirty="0"/>
              <a:t> </a:t>
            </a:r>
            <a:r>
              <a:rPr lang="en-GB" dirty="0" err="1"/>
              <a:t>węgla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39889" y="1570288"/>
            <a:ext cx="8763000" cy="4601314"/>
          </a:xfrm>
        </p:spPr>
        <p:txBody>
          <a:bodyPr/>
          <a:lstStyle/>
          <a:p>
            <a:r>
              <a:rPr lang="en-US" sz="2400" dirty="0" err="1"/>
              <a:t>Thaler</a:t>
            </a:r>
            <a:r>
              <a:rPr lang="en-US" sz="2400" dirty="0"/>
              <a:t> </a:t>
            </a:r>
            <a:r>
              <a:rPr lang="en-US" sz="2400" dirty="0" err="1" smtClean="0"/>
              <a:t>jako</a:t>
            </a:r>
            <a:r>
              <a:rPr lang="en-US" sz="2400" dirty="0" smtClean="0"/>
              <a:t> </a:t>
            </a:r>
            <a:r>
              <a:rPr lang="en-US" sz="2400" dirty="0" err="1" smtClean="0"/>
              <a:t>pierwszy</a:t>
            </a:r>
            <a:r>
              <a:rPr lang="en-US" sz="2400" dirty="0" smtClean="0"/>
              <a:t> </a:t>
            </a:r>
            <a:r>
              <a:rPr lang="en-US" sz="2400" dirty="0" err="1" smtClean="0"/>
              <a:t>przedstawił</a:t>
            </a:r>
            <a:r>
              <a:rPr lang="en-US" sz="2400" dirty="0" smtClean="0"/>
              <a:t> </a:t>
            </a:r>
            <a:r>
              <a:rPr lang="en-US" sz="2400" dirty="0" err="1" smtClean="0"/>
              <a:t>eksperymentalny</a:t>
            </a:r>
            <a:r>
              <a:rPr lang="en-US" sz="2400" dirty="0" smtClean="0"/>
              <a:t> </a:t>
            </a:r>
            <a:r>
              <a:rPr lang="en-US" sz="2400" dirty="0" err="1" smtClean="0"/>
              <a:t>dowód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/>
              <a:t>h</a:t>
            </a:r>
            <a:r>
              <a:rPr lang="en-US" sz="2400" dirty="0" err="1" smtClean="0"/>
              <a:t>iperboliczne</a:t>
            </a:r>
            <a:r>
              <a:rPr lang="en-US" sz="2400" dirty="0" smtClean="0"/>
              <a:t> </a:t>
            </a:r>
            <a:r>
              <a:rPr lang="en-US" sz="2400" dirty="0" err="1"/>
              <a:t>obniżenie</a:t>
            </a:r>
            <a:r>
              <a:rPr lang="en-US" sz="2400" dirty="0"/>
              <a:t> </a:t>
            </a:r>
            <a:r>
              <a:rPr lang="en-US" sz="2400" dirty="0" err="1"/>
              <a:t>wartości</a:t>
            </a:r>
            <a:r>
              <a:rPr lang="en-US" sz="2400" dirty="0"/>
              <a:t>. </a:t>
            </a:r>
            <a:endParaRPr lang="en-US" sz="2400" dirty="0" smtClean="0"/>
          </a:p>
          <a:p>
            <a:pPr lvl="1"/>
            <a:r>
              <a:rPr lang="en-US" sz="2000" dirty="0">
                <a:solidFill>
                  <a:srgbClr val="053A98"/>
                </a:solidFill>
              </a:rPr>
              <a:t>L</a:t>
            </a:r>
            <a:r>
              <a:rPr lang="nb-NO" sz="2000" dirty="0" err="1">
                <a:solidFill>
                  <a:srgbClr val="053A98"/>
                </a:solidFill>
              </a:rPr>
              <a:t>udzie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preferują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wcześniejsze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zyski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nad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późniejszymi</a:t>
            </a:r>
            <a:r>
              <a:rPr lang="nb-NO" sz="2000" dirty="0">
                <a:solidFill>
                  <a:srgbClr val="053A98"/>
                </a:solidFill>
              </a:rPr>
              <a:t>.</a:t>
            </a:r>
          </a:p>
          <a:p>
            <a:pPr lvl="1"/>
            <a:r>
              <a:rPr lang="nb-NO" sz="2000" dirty="0" err="1" smtClean="0">
                <a:solidFill>
                  <a:srgbClr val="053A98"/>
                </a:solidFill>
              </a:rPr>
              <a:t>Wartość</a:t>
            </a:r>
            <a:r>
              <a:rPr lang="nb-NO" sz="2000" dirty="0" smtClean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wypłaty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ludzie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oceniają</a:t>
            </a:r>
            <a:r>
              <a:rPr lang="nb-NO" sz="2000" dirty="0">
                <a:solidFill>
                  <a:srgbClr val="053A98"/>
                </a:solidFill>
              </a:rPr>
              <a:t> jako </a:t>
            </a:r>
            <a:r>
              <a:rPr lang="nb-NO" sz="2000" dirty="0" err="1">
                <a:solidFill>
                  <a:srgbClr val="053A98"/>
                </a:solidFill>
              </a:rPr>
              <a:t>odwrotnie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proporcjonalną</a:t>
            </a:r>
            <a:r>
              <a:rPr lang="nb-NO" sz="2000" dirty="0">
                <a:solidFill>
                  <a:srgbClr val="053A98"/>
                </a:solidFill>
              </a:rPr>
              <a:t> do </a:t>
            </a:r>
            <a:r>
              <a:rPr lang="nb-NO" sz="2000" dirty="0" err="1">
                <a:solidFill>
                  <a:srgbClr val="053A98"/>
                </a:solidFill>
              </a:rPr>
              <a:t>czasu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oczekiwania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>
                <a:solidFill>
                  <a:srgbClr val="053A98"/>
                </a:solidFill>
              </a:rPr>
              <a:t>na</a:t>
            </a:r>
            <a:r>
              <a:rPr lang="nb-NO" sz="2000" dirty="0">
                <a:solidFill>
                  <a:srgbClr val="053A98"/>
                </a:solidFill>
              </a:rPr>
              <a:t> </a:t>
            </a:r>
            <a:r>
              <a:rPr lang="nb-NO" sz="2000" dirty="0" err="1" smtClean="0">
                <a:solidFill>
                  <a:srgbClr val="053A98"/>
                </a:solidFill>
              </a:rPr>
              <a:t>nią</a:t>
            </a:r>
            <a:r>
              <a:rPr lang="nb-NO" sz="2000" dirty="0">
                <a:solidFill>
                  <a:srgbClr val="053A98"/>
                </a:solidFill>
              </a:rPr>
              <a:t>.</a:t>
            </a:r>
            <a:endParaRPr lang="en-US" sz="2000" dirty="0">
              <a:solidFill>
                <a:srgbClr val="053A98"/>
              </a:solidFill>
            </a:endParaRPr>
          </a:p>
          <a:p>
            <a:r>
              <a:rPr lang="nb-NO" sz="2400" dirty="0" err="1" smtClean="0"/>
              <a:t>Mając</a:t>
            </a:r>
            <a:r>
              <a:rPr lang="nb-NO" sz="2400" dirty="0" smtClean="0"/>
              <a:t> </a:t>
            </a:r>
            <a:r>
              <a:rPr lang="nb-NO" sz="2400" dirty="0"/>
              <a:t>do </a:t>
            </a:r>
            <a:r>
              <a:rPr lang="nb-NO" sz="2400" dirty="0" err="1"/>
              <a:t>wyboru</a:t>
            </a:r>
            <a:r>
              <a:rPr lang="nb-NO" sz="2400" dirty="0"/>
              <a:t> 50 </a:t>
            </a:r>
            <a:r>
              <a:rPr lang="nb-NO" sz="2400" dirty="0" err="1"/>
              <a:t>dolarów</a:t>
            </a:r>
            <a:r>
              <a:rPr lang="nb-NO" sz="2400" dirty="0"/>
              <a:t> </a:t>
            </a:r>
            <a:r>
              <a:rPr lang="nb-NO" sz="2400" dirty="0" err="1"/>
              <a:t>natychmiast</a:t>
            </a:r>
            <a:r>
              <a:rPr lang="nb-NO" sz="2400" dirty="0"/>
              <a:t> </a:t>
            </a:r>
            <a:r>
              <a:rPr lang="nb-NO" sz="2400" dirty="0" err="1"/>
              <a:t>bądź</a:t>
            </a:r>
            <a:r>
              <a:rPr lang="nb-NO" sz="2400" dirty="0"/>
              <a:t> </a:t>
            </a:r>
            <a:r>
              <a:rPr lang="nb-NO" sz="2400" dirty="0" err="1"/>
              <a:t>otrzymanie</a:t>
            </a:r>
            <a:r>
              <a:rPr lang="nb-NO" sz="2400" dirty="0"/>
              <a:t> 100 </a:t>
            </a:r>
            <a:r>
              <a:rPr lang="nb-NO" sz="2400" dirty="0" err="1"/>
              <a:t>dolarów</a:t>
            </a:r>
            <a:r>
              <a:rPr lang="nb-NO" sz="2400" dirty="0"/>
              <a:t> </a:t>
            </a:r>
            <a:r>
              <a:rPr lang="nb-NO" sz="2400" dirty="0" err="1"/>
              <a:t>za</a:t>
            </a:r>
            <a:r>
              <a:rPr lang="nb-NO" sz="2400" dirty="0"/>
              <a:t> </a:t>
            </a:r>
            <a:r>
              <a:rPr lang="nb-NO" sz="2400" dirty="0" err="1"/>
              <a:t>rok</a:t>
            </a:r>
            <a:r>
              <a:rPr lang="nb-NO" sz="2400" dirty="0"/>
              <a:t>, </a:t>
            </a:r>
            <a:r>
              <a:rPr lang="nb-NO" sz="2400" dirty="0" err="1"/>
              <a:t>większość</a:t>
            </a:r>
            <a:r>
              <a:rPr lang="nb-NO" sz="2400" dirty="0"/>
              <a:t> </a:t>
            </a:r>
            <a:r>
              <a:rPr lang="nb-NO" sz="2400" dirty="0" err="1"/>
              <a:t>ludzi</a:t>
            </a:r>
            <a:r>
              <a:rPr lang="nb-NO" sz="2400" dirty="0"/>
              <a:t> </a:t>
            </a:r>
            <a:r>
              <a:rPr lang="nb-NO" sz="2400" dirty="0" err="1"/>
              <a:t>wybierze</a:t>
            </a:r>
            <a:r>
              <a:rPr lang="nb-NO" sz="2400" dirty="0"/>
              <a:t> 50 </a:t>
            </a:r>
            <a:r>
              <a:rPr lang="nb-NO" sz="2400" dirty="0" err="1"/>
              <a:t>dolarów</a:t>
            </a:r>
            <a:r>
              <a:rPr lang="nb-NO" sz="2400" dirty="0"/>
              <a:t> </a:t>
            </a:r>
            <a:r>
              <a:rPr lang="nb-NO" sz="2400" dirty="0" err="1"/>
              <a:t>natychmiast</a:t>
            </a:r>
            <a:r>
              <a:rPr lang="nb-NO" sz="2400" dirty="0"/>
              <a:t>. </a:t>
            </a:r>
            <a:endParaRPr lang="nb-NO" sz="2400" dirty="0" smtClean="0"/>
          </a:p>
          <a:p>
            <a:r>
              <a:rPr lang="nb-NO" sz="2400" dirty="0" err="1" smtClean="0"/>
              <a:t>Jednak</a:t>
            </a:r>
            <a:r>
              <a:rPr lang="nb-NO" sz="2400" dirty="0" smtClean="0"/>
              <a:t> </a:t>
            </a:r>
            <a:r>
              <a:rPr lang="nb-NO" sz="2400" dirty="0" err="1"/>
              <a:t>mając</a:t>
            </a:r>
            <a:r>
              <a:rPr lang="nb-NO" sz="2400" dirty="0"/>
              <a:t> do </a:t>
            </a:r>
            <a:r>
              <a:rPr lang="nb-NO" sz="2400" dirty="0" err="1"/>
              <a:t>wyboru</a:t>
            </a:r>
            <a:r>
              <a:rPr lang="nb-NO" sz="2400" dirty="0"/>
              <a:t> 50 </a:t>
            </a:r>
            <a:r>
              <a:rPr lang="nb-NO" sz="2400" dirty="0" err="1"/>
              <a:t>dolarów</a:t>
            </a:r>
            <a:r>
              <a:rPr lang="nb-NO" sz="2400" dirty="0"/>
              <a:t> </a:t>
            </a:r>
            <a:r>
              <a:rPr lang="nb-NO" sz="2400" dirty="0" err="1"/>
              <a:t>za</a:t>
            </a:r>
            <a:r>
              <a:rPr lang="nb-NO" sz="2400" dirty="0"/>
              <a:t> 5 lat </a:t>
            </a:r>
            <a:r>
              <a:rPr lang="nb-NO" sz="2400" dirty="0" err="1"/>
              <a:t>albo</a:t>
            </a:r>
            <a:r>
              <a:rPr lang="nb-NO" sz="2400" dirty="0"/>
              <a:t> 100 </a:t>
            </a:r>
            <a:r>
              <a:rPr lang="nb-NO" sz="2400" dirty="0" err="1"/>
              <a:t>dolarów</a:t>
            </a:r>
            <a:r>
              <a:rPr lang="nb-NO" sz="2400" dirty="0"/>
              <a:t> </a:t>
            </a:r>
            <a:r>
              <a:rPr lang="nb-NO" sz="2400" dirty="0" err="1"/>
              <a:t>za</a:t>
            </a:r>
            <a:r>
              <a:rPr lang="nb-NO" sz="2400" dirty="0"/>
              <a:t> 6 lat, </a:t>
            </a:r>
            <a:r>
              <a:rPr lang="nb-NO" sz="2400" dirty="0" err="1"/>
              <a:t>większość</a:t>
            </a:r>
            <a:r>
              <a:rPr lang="nb-NO" sz="2400" dirty="0"/>
              <a:t> </a:t>
            </a:r>
            <a:r>
              <a:rPr lang="nb-NO" sz="2400" dirty="0" err="1"/>
              <a:t>ludzi</a:t>
            </a:r>
            <a:r>
              <a:rPr lang="nb-NO" sz="2400" dirty="0"/>
              <a:t> </a:t>
            </a:r>
            <a:r>
              <a:rPr lang="nb-NO" sz="2400" dirty="0" err="1"/>
              <a:t>wybierze</a:t>
            </a:r>
            <a:r>
              <a:rPr lang="nb-NO" sz="2400" dirty="0"/>
              <a:t> </a:t>
            </a:r>
            <a:r>
              <a:rPr lang="nb-NO" sz="2400" dirty="0" err="1"/>
              <a:t>tę</a:t>
            </a:r>
            <a:r>
              <a:rPr lang="nb-NO" sz="2400" dirty="0"/>
              <a:t> </a:t>
            </a:r>
            <a:r>
              <a:rPr lang="nb-NO" sz="2400" dirty="0" err="1"/>
              <a:t>drugą</a:t>
            </a:r>
            <a:r>
              <a:rPr lang="nb-NO" sz="2400" dirty="0"/>
              <a:t> </a:t>
            </a:r>
            <a:r>
              <a:rPr lang="nb-NO" sz="2400" dirty="0" err="1"/>
              <a:t>opcję</a:t>
            </a:r>
            <a:r>
              <a:rPr lang="nb-NO" sz="2400" dirty="0"/>
              <a:t>.</a:t>
            </a:r>
          </a:p>
          <a:p>
            <a:endParaRPr lang="en-US" sz="2400" dirty="0" smtClean="0"/>
          </a:p>
          <a:p>
            <a:r>
              <a:rPr lang="en-US" sz="2000" dirty="0" err="1"/>
              <a:t>Thaler</a:t>
            </a:r>
            <a:r>
              <a:rPr lang="en-US" sz="2000" dirty="0"/>
              <a:t>, R.H. 1981. Some Empirical Evidence on Dynamic Inconsistency. </a:t>
            </a:r>
            <a:r>
              <a:rPr lang="en-US" sz="2000" i="1" dirty="0"/>
              <a:t>Economics </a:t>
            </a:r>
            <a:r>
              <a:rPr lang="nb-NO" sz="2000" i="1" dirty="0"/>
              <a:t>Letters </a:t>
            </a:r>
            <a:r>
              <a:rPr lang="nb-NO" sz="2000" dirty="0"/>
              <a:t>8, 201-207</a:t>
            </a:r>
            <a:r>
              <a:rPr lang="nb-NO" sz="2000" dirty="0" smtClean="0"/>
              <a:t>.</a:t>
            </a:r>
          </a:p>
          <a:p>
            <a:r>
              <a:rPr lang="en-US" sz="2000" dirty="0"/>
              <a:t>Frederick, S., G. </a:t>
            </a:r>
            <a:r>
              <a:rPr lang="en-US" sz="2000" dirty="0" err="1"/>
              <a:t>Loewenstein</a:t>
            </a:r>
            <a:r>
              <a:rPr lang="en-US" sz="2000" dirty="0"/>
              <a:t>, and T. </a:t>
            </a:r>
            <a:r>
              <a:rPr lang="en-US" sz="2000" dirty="0" err="1"/>
              <a:t>OÅLDonoghue</a:t>
            </a:r>
            <a:r>
              <a:rPr lang="en-US" sz="2000" dirty="0"/>
              <a:t>. 2002. Time Discounting and </a:t>
            </a:r>
            <a:r>
              <a:rPr lang="en-US" sz="2000" dirty="0" smtClean="0"/>
              <a:t>Time Preference</a:t>
            </a:r>
            <a:r>
              <a:rPr lang="en-US" sz="2000" dirty="0"/>
              <a:t>: A Critical Review. </a:t>
            </a:r>
            <a:r>
              <a:rPr lang="en-US" sz="2000" i="1" dirty="0"/>
              <a:t>Journal of Economic Literature </a:t>
            </a:r>
            <a:r>
              <a:rPr lang="en-US" sz="2000" dirty="0"/>
              <a:t>40, 351-401</a:t>
            </a:r>
            <a:r>
              <a:rPr lang="en-US" sz="2000" dirty="0" smtClean="0"/>
              <a:t>.</a:t>
            </a:r>
            <a:endParaRPr lang="nb-NO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smtClean="0"/>
              <a:t>Problemy z samokontrolą: </a:t>
            </a:r>
            <a:r>
              <a:rPr lang="en-US" dirty="0" err="1" smtClean="0"/>
              <a:t>Hiperboliczne</a:t>
            </a:r>
            <a:r>
              <a:rPr lang="en-US" dirty="0" smtClean="0"/>
              <a:t> </a:t>
            </a:r>
            <a:r>
              <a:rPr lang="en-US" dirty="0" err="1"/>
              <a:t>obniżenie</a:t>
            </a:r>
            <a:r>
              <a:rPr lang="en-US" dirty="0"/>
              <a:t> </a:t>
            </a:r>
            <a:r>
              <a:rPr lang="en-US" dirty="0" err="1"/>
              <a:t>wartości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0" y="6032501"/>
            <a:ext cx="9144000" cy="4675823"/>
          </a:xfrm>
        </p:spPr>
        <p:txBody>
          <a:bodyPr/>
          <a:lstStyle/>
          <a:p>
            <a:r>
              <a:rPr lang="en-US" dirty="0" err="1" smtClean="0"/>
              <a:t>Thaler</a:t>
            </a:r>
            <a:r>
              <a:rPr lang="en-US" dirty="0"/>
              <a:t>, R.H. and H.M. </a:t>
            </a:r>
            <a:r>
              <a:rPr lang="en-US" dirty="0" err="1"/>
              <a:t>Shefrin</a:t>
            </a:r>
            <a:r>
              <a:rPr lang="en-US" dirty="0"/>
              <a:t>. 1981. An Economic Theory of Self-Control</a:t>
            </a:r>
            <a:r>
              <a:rPr lang="en-US" i="1" dirty="0"/>
              <a:t>. Journal </a:t>
            </a:r>
            <a:r>
              <a:rPr lang="en-US" i="1" dirty="0" smtClean="0"/>
              <a:t>of Political </a:t>
            </a:r>
            <a:r>
              <a:rPr lang="en-US" i="1" dirty="0"/>
              <a:t>Economy </a:t>
            </a:r>
            <a:r>
              <a:rPr lang="en-US" dirty="0"/>
              <a:t>89, 392-406</a:t>
            </a:r>
            <a:r>
              <a:rPr lang="en-US" dirty="0" smtClean="0"/>
              <a:t>.</a:t>
            </a:r>
          </a:p>
          <a:p>
            <a:r>
              <a:rPr lang="en-US" dirty="0" err="1"/>
              <a:t>Shefrin</a:t>
            </a:r>
            <a:r>
              <a:rPr lang="en-US" dirty="0"/>
              <a:t>, H.M. and R.H. </a:t>
            </a:r>
            <a:r>
              <a:rPr lang="en-US" dirty="0" err="1"/>
              <a:t>Thaler</a:t>
            </a:r>
            <a:r>
              <a:rPr lang="en-US" dirty="0"/>
              <a:t>. 1988. The Behavioral Life-Cycle Hypothesis. </a:t>
            </a:r>
            <a:r>
              <a:rPr lang="en-US" i="1" dirty="0" smtClean="0"/>
              <a:t>Economic Inquiry </a:t>
            </a:r>
            <a:r>
              <a:rPr lang="en-US" dirty="0"/>
              <a:t>26, 609-</a:t>
            </a:r>
            <a:r>
              <a:rPr lang="en-US" dirty="0" smtClean="0"/>
              <a:t>643.</a:t>
            </a:r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smtClean="0"/>
              <a:t>Problemy z samokontrolą: Model planisty-wykonawcy (</a:t>
            </a:r>
            <a:r>
              <a:rPr lang="pl-PL" dirty="0" err="1" smtClean="0"/>
              <a:t>planner-doer</a:t>
            </a:r>
            <a:r>
              <a:rPr lang="pl-PL" dirty="0" smtClean="0"/>
              <a:t> model)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fig_ek_17_odysseu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22" y="1793000"/>
            <a:ext cx="6152445" cy="42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zrozumieć</a:t>
            </a:r>
            <a:r>
              <a:rPr lang="en-US" dirty="0"/>
              <a:t> </a:t>
            </a:r>
            <a:r>
              <a:rPr lang="en-US" dirty="0" smtClean="0"/>
              <a:t>u-</a:t>
            </a:r>
            <a:r>
              <a:rPr lang="en-US" dirty="0"/>
              <a:t>ROI-</a:t>
            </a:r>
            <a:r>
              <a:rPr lang="en-US" dirty="0" err="1"/>
              <a:t>enia</a:t>
            </a:r>
            <a:r>
              <a:rPr lang="en-US" dirty="0"/>
              <a:t> </a:t>
            </a:r>
            <a:r>
              <a:rPr lang="en-US" dirty="0" err="1"/>
              <a:t>klientów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166" y="1216526"/>
            <a:ext cx="7594600" cy="707524"/>
          </a:xfrm>
        </p:spPr>
        <p:txBody>
          <a:bodyPr/>
          <a:lstStyle/>
          <a:p>
            <a:r>
              <a:rPr lang="pl-PL" dirty="0"/>
              <a:t>Model planisty-wykonawcy </a:t>
            </a:r>
            <a:r>
              <a:rPr lang="pl-PL" dirty="0" smtClean="0"/>
              <a:t> a p</a:t>
            </a:r>
            <a:r>
              <a:rPr lang="en-US" dirty="0" err="1" smtClean="0"/>
              <a:t>odwójny</a:t>
            </a:r>
            <a:r>
              <a:rPr lang="en-US" dirty="0" smtClean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 smtClean="0"/>
              <a:t>myślowy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522712"/>
              </p:ext>
            </p:extLst>
          </p:nvPr>
        </p:nvGraphicFramePr>
        <p:xfrm>
          <a:off x="457199" y="1924050"/>
          <a:ext cx="8381895" cy="440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08"/>
                <a:gridCol w="435858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System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System 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476"/>
                        </a:spcBef>
                      </a:pPr>
                      <a:r>
                        <a:rPr lang="en-US" sz="2400" b="1" kern="1200" dirty="0" err="1" smtClean="0">
                          <a:solidFill>
                            <a:srgbClr val="053A98"/>
                          </a:solidFill>
                          <a:latin typeface="Calibri"/>
                          <a:ea typeface="+mn-ea"/>
                          <a:cs typeface="Calibri"/>
                          <a:sym typeface="Precious Sans-Book" charset="0"/>
                        </a:rPr>
                        <a:t>Szybko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Calibri"/>
                          <a:ea typeface="ＭＳ Ｐゴシック" charset="0"/>
                          <a:cs typeface="Calibri"/>
                          <a:sym typeface="Precious Sans-Book" charset="0"/>
                        </a:rPr>
                        <a:t>  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476"/>
                        </a:spcBef>
                      </a:pP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Calibri"/>
                          <a:ea typeface="ＭＳ Ｐゴシック" charset="0"/>
                          <a:cs typeface="Calibri"/>
                          <a:sym typeface="Precious Sans-Book" charset="0"/>
                        </a:rPr>
                        <a:t>Automatycznie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Calibri"/>
                          <a:ea typeface="ＭＳ Ｐゴシック" charset="0"/>
                          <a:cs typeface="Calibri"/>
                          <a:sym typeface="Precious Sans-Book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476"/>
                        </a:spcBef>
                      </a:pP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Calibri"/>
                          <a:ea typeface="ＭＳ Ｐゴシック" charset="0"/>
                          <a:cs typeface="Calibri"/>
                          <a:sym typeface="Precious Sans-Book" charset="0"/>
                        </a:rPr>
                        <a:t>Emocjonalnie</a:t>
                      </a:r>
                      <a:endParaRPr lang="en-US" sz="2400" b="1" dirty="0" smtClean="0">
                        <a:solidFill>
                          <a:schemeClr val="tx2"/>
                        </a:solidFill>
                        <a:latin typeface="Calibri"/>
                        <a:ea typeface="ＭＳ Ｐゴシック" charset="0"/>
                        <a:cs typeface="Calibri"/>
                        <a:sym typeface="Precious Sans-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476"/>
                        </a:spcBef>
                      </a:pPr>
                      <a:r>
                        <a:rPr lang="en-US" sz="2400" b="1" kern="1200" dirty="0" err="1" smtClean="0">
                          <a:solidFill>
                            <a:schemeClr val="tx2"/>
                          </a:solidFill>
                          <a:latin typeface="Calibri"/>
                          <a:ea typeface="ＭＳ Ｐゴシック" charset="0"/>
                          <a:cs typeface="Calibri"/>
                          <a:sym typeface="Precious Sans-Book" charset="0"/>
                        </a:rPr>
                        <a:t>Powolnie</a:t>
                      </a:r>
                      <a:r>
                        <a:rPr lang="en-US" sz="1800" dirty="0" smtClean="0">
                          <a:latin typeface="Precious Sans-Book" charset="0"/>
                          <a:ea typeface="ＭＳ Ｐゴシック" charset="0"/>
                          <a:sym typeface="Precious Sans-Book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476"/>
                        </a:spcBef>
                      </a:pPr>
                      <a:r>
                        <a:rPr lang="en-US" sz="2400" b="1" kern="1200" dirty="0" err="1" smtClean="0">
                          <a:solidFill>
                            <a:schemeClr val="tx2"/>
                          </a:solidFill>
                          <a:latin typeface="Calibri"/>
                          <a:ea typeface="ＭＳ Ｐゴシック" charset="0"/>
                          <a:cs typeface="Calibri"/>
                          <a:sym typeface="Precious Sans-Book" charset="0"/>
                        </a:rPr>
                        <a:t>Skutecznie</a:t>
                      </a:r>
                      <a:endParaRPr lang="en-US" sz="1800" baseline="0" dirty="0" smtClean="0">
                        <a:latin typeface="Precious Sans-Book" charset="0"/>
                        <a:ea typeface="ＭＳ Ｐゴシック" charset="0"/>
                        <a:sym typeface="Precious Sans-Book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1476"/>
                        </a:spcBef>
                      </a:pPr>
                      <a:r>
                        <a:rPr lang="en-US" sz="2400" b="1" kern="1200" dirty="0" err="1" smtClean="0">
                          <a:solidFill>
                            <a:schemeClr val="tx2"/>
                          </a:solidFill>
                          <a:latin typeface="Calibri"/>
                          <a:ea typeface="ＭＳ Ｐゴシック" charset="0"/>
                          <a:cs typeface="Calibri"/>
                          <a:sym typeface="Precious Sans-Book" charset="0"/>
                        </a:rPr>
                        <a:t>Logicznie</a:t>
                      </a:r>
                      <a:endParaRPr lang="en-US" sz="2400" b="1" kern="1200" dirty="0" smtClean="0">
                        <a:solidFill>
                          <a:schemeClr val="tx2"/>
                        </a:solidFill>
                        <a:latin typeface="Calibri"/>
                        <a:ea typeface="ＭＳ Ｐゴシック" charset="0"/>
                        <a:cs typeface="Calibri"/>
                        <a:sym typeface="Precious Sans-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1476"/>
                        </a:spcBef>
                        <a:buFont typeface="Arial"/>
                        <a:buChar char="•"/>
                      </a:pPr>
                      <a:r>
                        <a:rPr lang="en-US" sz="2400" kern="1200" dirty="0" err="1" smtClean="0">
                          <a:solidFill>
                            <a:srgbClr val="1F497D"/>
                          </a:solidFill>
                          <a:latin typeface="Calibri"/>
                          <a:ea typeface="+mn-ea"/>
                          <a:cs typeface="Calibri"/>
                          <a:sym typeface="Precious Sans-Book" charset="0"/>
                        </a:rPr>
                        <a:t>Impulsy</a:t>
                      </a:r>
                      <a:r>
                        <a:rPr lang="en-US" sz="2400" dirty="0" smtClean="0">
                          <a:solidFill>
                            <a:srgbClr val="1F497D"/>
                          </a:solidFill>
                          <a:latin typeface="Calibri"/>
                          <a:ea typeface="ＭＳ Ｐゴシック" charset="0"/>
                          <a:cs typeface="Calibri"/>
                          <a:sym typeface="Precious Sans-Book" charset="0"/>
                        </a:rPr>
                        <a:t> / </a:t>
                      </a:r>
                      <a:r>
                        <a:rPr lang="en-US" sz="2400" kern="1200" dirty="0" err="1" smtClean="0">
                          <a:solidFill>
                            <a:srgbClr val="1F497D"/>
                          </a:solidFill>
                          <a:latin typeface="Calibri"/>
                          <a:ea typeface="+mn-ea"/>
                          <a:cs typeface="Calibri"/>
                          <a:sym typeface="Precious Sans-Book" charset="0"/>
                        </a:rPr>
                        <a:t>Napędy</a:t>
                      </a:r>
                      <a:endParaRPr lang="en-US" sz="2400" kern="1200" dirty="0" smtClean="0">
                        <a:solidFill>
                          <a:srgbClr val="1F497D"/>
                        </a:solidFill>
                        <a:latin typeface="Calibri"/>
                        <a:ea typeface="+mn-ea"/>
                        <a:cs typeface="Calibri"/>
                        <a:sym typeface="Precious Sans-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476"/>
                        </a:spcBef>
                        <a:buFont typeface="Arial"/>
                        <a:buChar char="•"/>
                      </a:pPr>
                      <a:r>
                        <a:rPr lang="en-US" sz="2400" dirty="0" err="1" smtClean="0">
                          <a:solidFill>
                            <a:srgbClr val="1F497D"/>
                          </a:solidFill>
                          <a:latin typeface="Calibri"/>
                          <a:ea typeface="ＭＳ Ｐゴシック" charset="0"/>
                          <a:cs typeface="Calibri"/>
                          <a:sym typeface="Precious Sans-Book" charset="0"/>
                        </a:rPr>
                        <a:t>Refleksja</a:t>
                      </a:r>
                      <a:endParaRPr lang="en-US" sz="2400" dirty="0" smtClean="0">
                        <a:solidFill>
                          <a:srgbClr val="1F497D"/>
                        </a:solidFill>
                        <a:latin typeface="Calibri"/>
                        <a:ea typeface="ＭＳ Ｐゴシック" charset="0"/>
                        <a:cs typeface="Calibri"/>
                        <a:sym typeface="Precious Sans-Book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Bef>
                          <a:spcPts val="1476"/>
                        </a:spcBef>
                        <a:buFont typeface="Arial"/>
                        <a:buChar char="•"/>
                      </a:pPr>
                      <a:r>
                        <a:rPr lang="en-US" sz="2400" kern="1200" dirty="0" err="1" smtClean="0">
                          <a:solidFill>
                            <a:srgbClr val="053A98"/>
                          </a:solidFill>
                          <a:latin typeface="+mn-lt"/>
                          <a:ea typeface="+mn-ea"/>
                          <a:cs typeface="+mn-cs"/>
                          <a:sym typeface="Precious Sans-Book" charset="0"/>
                        </a:rPr>
                        <a:t>Zwyczaje</a:t>
                      </a:r>
                      <a:endParaRPr lang="en-US" sz="2400" kern="1200" dirty="0" smtClean="0">
                        <a:solidFill>
                          <a:srgbClr val="053A98"/>
                        </a:solidFill>
                        <a:latin typeface="+mn-lt"/>
                        <a:ea typeface="+mn-ea"/>
                        <a:cs typeface="+mn-cs"/>
                        <a:sym typeface="Precious Sans-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spcBef>
                          <a:spcPts val="1476"/>
                        </a:spcBef>
                        <a:buFont typeface="Arial"/>
                        <a:buChar char="•"/>
                      </a:pPr>
                      <a:r>
                        <a:rPr lang="en-US" sz="2400" kern="1200" dirty="0" err="1" smtClean="0">
                          <a:solidFill>
                            <a:srgbClr val="053A98"/>
                          </a:solidFill>
                          <a:latin typeface="+mn-lt"/>
                          <a:ea typeface="+mn-ea"/>
                          <a:cs typeface="+mn-cs"/>
                          <a:sym typeface="Precious Sans-Book" charset="0"/>
                        </a:rPr>
                        <a:t>Planowanie</a:t>
                      </a:r>
                      <a:endParaRPr lang="en-US" sz="2400" kern="1200" dirty="0" smtClean="0">
                        <a:solidFill>
                          <a:srgbClr val="053A98"/>
                        </a:solidFill>
                        <a:latin typeface="+mn-lt"/>
                        <a:ea typeface="+mn-ea"/>
                        <a:cs typeface="+mn-cs"/>
                        <a:sym typeface="Precious Sans-Book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1476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rgbClr val="053A98"/>
                          </a:solidFill>
                          <a:latin typeface="+mn-lt"/>
                          <a:ea typeface="+mn-ea"/>
                          <a:cs typeface="+mn-cs"/>
                          <a:sym typeface="Precious Sans-Book" charset="0"/>
                        </a:rPr>
                        <a:t>Przekonania</a:t>
                      </a:r>
                      <a:endParaRPr lang="en-US" sz="2400" kern="1200" dirty="0" smtClean="0">
                        <a:solidFill>
                          <a:srgbClr val="053A98"/>
                        </a:solidFill>
                        <a:latin typeface="+mn-lt"/>
                        <a:ea typeface="+mn-ea"/>
                        <a:cs typeface="+mn-cs"/>
                        <a:sym typeface="Precious Sans-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400" kern="1200" dirty="0" err="1" smtClean="0">
                          <a:solidFill>
                            <a:srgbClr val="053A98"/>
                          </a:solidFill>
                          <a:latin typeface="+mn-lt"/>
                          <a:ea typeface="+mn-ea"/>
                          <a:cs typeface="+mn-cs"/>
                          <a:sym typeface="Precious Sans-Book" charset="0"/>
                        </a:rPr>
                        <a:t>Rozwiązanie</a:t>
                      </a:r>
                      <a:r>
                        <a:rPr lang="en-US" sz="2400" dirty="0" smtClean="0">
                          <a:solidFill>
                            <a:srgbClr val="1F497D"/>
                          </a:solidFill>
                          <a:latin typeface="+mn-lt"/>
                          <a:ea typeface="ＭＳ Ｐゴシック" charset="0"/>
                          <a:cs typeface="Calibri"/>
                          <a:sym typeface="Precious Sans-Book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rgbClr val="053A98"/>
                          </a:solidFill>
                          <a:latin typeface="+mn-lt"/>
                          <a:ea typeface="+mn-ea"/>
                          <a:cs typeface="+mn-cs"/>
                          <a:sym typeface="Precious Sans-Book" charset="0"/>
                        </a:rPr>
                        <a:t>problemu</a:t>
                      </a:r>
                      <a:endParaRPr lang="en-US" sz="2400" kern="1200" dirty="0" smtClean="0">
                        <a:solidFill>
                          <a:srgbClr val="053A98"/>
                        </a:solidFill>
                        <a:latin typeface="+mn-lt"/>
                        <a:ea typeface="+mn-ea"/>
                        <a:cs typeface="+mn-cs"/>
                        <a:sym typeface="Precious Sans-Book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" y="64770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3"/>
              </a:rPr>
              <a:t>https://www.slideshare.net/AshDonaldson/behaviour-design-predicting-irrational-decisions?from_action=save</a:t>
            </a:r>
            <a:endParaRPr lang="en-US" sz="900" dirty="0"/>
          </a:p>
          <a:p>
            <a:r>
              <a:rPr lang="en-US" sz="900" dirty="0"/>
              <a:t>https://</a:t>
            </a:r>
            <a:r>
              <a:rPr lang="en-US" sz="900" dirty="0" err="1"/>
              <a:t>njoo.deviantart.com</a:t>
            </a:r>
            <a:r>
              <a:rPr lang="en-US" sz="900" dirty="0"/>
              <a:t>/art/Homer-So-Long-Looosers-75965780</a:t>
            </a:r>
          </a:p>
        </p:txBody>
      </p:sp>
      <p:pic>
        <p:nvPicPr>
          <p:cNvPr id="10" name="Picture 9" descr="homer__so_long_looosers_by_leerobert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1765" r="33786" b="3009"/>
          <a:stretch/>
        </p:blipFill>
        <p:spPr>
          <a:xfrm>
            <a:off x="3118201" y="2595035"/>
            <a:ext cx="1131606" cy="1503184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9" t="3714" r="26271" b="50096"/>
          <a:stretch/>
        </p:blipFill>
        <p:spPr bwMode="auto">
          <a:xfrm>
            <a:off x="7181041" y="2595035"/>
            <a:ext cx="1204654" cy="150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728426" y="2477242"/>
            <a:ext cx="5961308" cy="1301496"/>
            <a:chOff x="2728426" y="2477242"/>
            <a:chExt cx="5961308" cy="1301496"/>
          </a:xfrm>
        </p:grpSpPr>
        <p:sp>
          <p:nvSpPr>
            <p:cNvPr id="13" name="Oval 12"/>
            <p:cNvSpPr/>
            <p:nvPr/>
          </p:nvSpPr>
          <p:spPr>
            <a:xfrm>
              <a:off x="2728426" y="2477242"/>
              <a:ext cx="1068739" cy="867664"/>
            </a:xfrm>
            <a:prstGeom prst="ellipse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620995" y="2911074"/>
              <a:ext cx="1068739" cy="867664"/>
            </a:xfrm>
            <a:prstGeom prst="ellipse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460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0" y="6032501"/>
            <a:ext cx="9144000" cy="46758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McClure, S. M. (2004). Separate Neural Systems Value Immediate and Delayed Monetary Rewards. </a:t>
            </a:r>
            <a:r>
              <a:rPr lang="en-US" i="1" dirty="0"/>
              <a:t>Science</a:t>
            </a:r>
            <a:r>
              <a:rPr lang="en-US" dirty="0"/>
              <a:t>, 306(5695), 503–507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/>
              <a:t>Camerer</a:t>
            </a:r>
            <a:r>
              <a:rPr lang="en-US" dirty="0"/>
              <a:t>, C.F. 2007. </a:t>
            </a:r>
            <a:r>
              <a:rPr lang="en-US" dirty="0" err="1"/>
              <a:t>Neuroeconomics</a:t>
            </a:r>
            <a:r>
              <a:rPr lang="en-US" dirty="0"/>
              <a:t>: Using Neuroscience to Make </a:t>
            </a:r>
            <a:r>
              <a:rPr lang="en-US" dirty="0" smtClean="0"/>
              <a:t>Economic Predictions</a:t>
            </a:r>
            <a:r>
              <a:rPr lang="en-US" dirty="0"/>
              <a:t>. </a:t>
            </a:r>
            <a:r>
              <a:rPr lang="en-US" i="1" dirty="0"/>
              <a:t>Economic Journal </a:t>
            </a:r>
            <a:r>
              <a:rPr lang="en-US" dirty="0"/>
              <a:t>117, C26-C42.</a:t>
            </a:r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smtClean="0"/>
              <a:t>Model planisty-wykonawcy (</a:t>
            </a:r>
            <a:r>
              <a:rPr lang="pl-PL" dirty="0" err="1" smtClean="0"/>
              <a:t>planner-doer</a:t>
            </a:r>
            <a:r>
              <a:rPr lang="pl-PL" dirty="0" smtClean="0"/>
              <a:t> model)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Brain structu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" y="1383416"/>
            <a:ext cx="6759222" cy="47614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2445" y="5306763"/>
            <a:ext cx="2333834" cy="81304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sz="2400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Natychmiastowe</a:t>
            </a:r>
            <a:r>
              <a:rPr lang="en-US" sz="2400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sz="2400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nagrody</a:t>
            </a:r>
            <a:endParaRPr lang="en-US" sz="2400" dirty="0" smtClean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556" y="1740297"/>
            <a:ext cx="2254777" cy="813043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sz="2400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Opóźnione</a:t>
            </a:r>
            <a:r>
              <a:rPr lang="en-US" sz="2400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sz="2400" dirty="0" err="1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nagrody</a:t>
            </a:r>
            <a:endParaRPr lang="en-US" sz="2400" dirty="0" smtClean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35332" y="4907040"/>
            <a:ext cx="1721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53A98"/>
                </a:solidFill>
              </a:rPr>
              <a:t>https://</a:t>
            </a:r>
            <a:r>
              <a:rPr lang="en-US" sz="1200" dirty="0" err="1">
                <a:solidFill>
                  <a:srgbClr val="053A98"/>
                </a:solidFill>
              </a:rPr>
              <a:t>www.linkedin.com</a:t>
            </a:r>
            <a:r>
              <a:rPr lang="en-US" sz="1200" dirty="0">
                <a:solidFill>
                  <a:srgbClr val="053A98"/>
                </a:solidFill>
              </a:rPr>
              <a:t>/pulse/did-you-know-we-have-more-than-one-brain-</a:t>
            </a:r>
            <a:r>
              <a:rPr lang="en-US" sz="1200" dirty="0" err="1">
                <a:solidFill>
                  <a:srgbClr val="053A98"/>
                </a:solidFill>
              </a:rPr>
              <a:t>davidene</a:t>
            </a:r>
            <a:r>
              <a:rPr lang="en-US" sz="1200" dirty="0">
                <a:solidFill>
                  <a:srgbClr val="053A98"/>
                </a:solidFill>
              </a:rPr>
              <a:t>-bender-main</a:t>
            </a:r>
          </a:p>
        </p:txBody>
      </p:sp>
    </p:spTree>
    <p:extLst>
      <p:ext uri="{BB962C8B-B14F-4D97-AF65-F5344CB8AC3E}">
        <p14:creationId xmlns:p14="http://schemas.microsoft.com/office/powerpoint/2010/main" val="21806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0" y="6032501"/>
            <a:ext cx="9144000" cy="4675823"/>
          </a:xfrm>
        </p:spPr>
        <p:txBody>
          <a:bodyPr/>
          <a:lstStyle/>
          <a:p>
            <a:r>
              <a:rPr lang="en-US" dirty="0" err="1"/>
              <a:t>Thaler</a:t>
            </a:r>
            <a:r>
              <a:rPr lang="en-US" dirty="0"/>
              <a:t>, R.H. and S. </a:t>
            </a:r>
            <a:r>
              <a:rPr lang="en-US" dirty="0" err="1"/>
              <a:t>Benartzi</a:t>
            </a:r>
            <a:r>
              <a:rPr lang="en-US" dirty="0"/>
              <a:t>. 2004. Save More </a:t>
            </a:r>
            <a:r>
              <a:rPr lang="en-US" dirty="0" err="1"/>
              <a:t>TomorrowTM</a:t>
            </a:r>
            <a:r>
              <a:rPr lang="en-US" dirty="0"/>
              <a:t>: Using Behavioral </a:t>
            </a:r>
            <a:r>
              <a:rPr lang="en-US" dirty="0" smtClean="0"/>
              <a:t>Economics to </a:t>
            </a:r>
            <a:r>
              <a:rPr lang="en-US" dirty="0"/>
              <a:t>Increase Employee Saving. </a:t>
            </a:r>
            <a:r>
              <a:rPr lang="en-US" i="1" dirty="0"/>
              <a:t>Journal of Political Economy</a:t>
            </a:r>
            <a:r>
              <a:rPr lang="en-US" dirty="0"/>
              <a:t> 112, S164-S187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Benartzi</a:t>
            </a:r>
            <a:r>
              <a:rPr lang="en-US" dirty="0"/>
              <a:t>, S. and R.H. </a:t>
            </a:r>
            <a:r>
              <a:rPr lang="en-US" dirty="0" err="1"/>
              <a:t>Thaler</a:t>
            </a:r>
            <a:r>
              <a:rPr lang="en-US" dirty="0"/>
              <a:t>. 2013. Behavioral Economics and the Retirement </a:t>
            </a:r>
            <a:r>
              <a:rPr lang="en-US" dirty="0" smtClean="0"/>
              <a:t>Savings </a:t>
            </a:r>
            <a:r>
              <a:rPr lang="cs-CZ" dirty="0" err="1" smtClean="0"/>
              <a:t>Crises</a:t>
            </a:r>
            <a:r>
              <a:rPr lang="cs-CZ" dirty="0"/>
              <a:t>. </a:t>
            </a:r>
            <a:r>
              <a:rPr lang="cs-CZ" i="1" dirty="0"/>
              <a:t>Science </a:t>
            </a:r>
            <a:r>
              <a:rPr lang="cs-CZ" dirty="0"/>
              <a:t>339, 1152-1153.</a:t>
            </a:r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err="1" smtClean="0"/>
              <a:t>Save</a:t>
            </a:r>
            <a:r>
              <a:rPr lang="pl-PL" dirty="0" smtClean="0"/>
              <a:t> </a:t>
            </a:r>
            <a:r>
              <a:rPr lang="pl-PL" dirty="0" err="1" smtClean="0"/>
              <a:t>More</a:t>
            </a:r>
            <a:r>
              <a:rPr lang="pl-PL" dirty="0" smtClean="0"/>
              <a:t> </a:t>
            </a:r>
            <a:r>
              <a:rPr lang="pl-PL" dirty="0" err="1" smtClean="0"/>
              <a:t>Tomorrow</a:t>
            </a:r>
            <a:r>
              <a:rPr lang="pl-PL" dirty="0" smtClean="0"/>
              <a:t> (</a:t>
            </a:r>
            <a:r>
              <a:rPr lang="pl-PL" dirty="0" err="1" smtClean="0"/>
              <a:t>SMarT</a:t>
            </a:r>
            <a:r>
              <a:rPr lang="pl-PL" dirty="0" smtClean="0"/>
              <a:t>)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fig_ek_en_17_limitedrational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4" y="1384299"/>
            <a:ext cx="8730266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0" y="5700889"/>
            <a:ext cx="9144000" cy="5007435"/>
          </a:xfrm>
        </p:spPr>
        <p:txBody>
          <a:bodyPr/>
          <a:lstStyle/>
          <a:p>
            <a:r>
              <a:rPr lang="en-US" dirty="0" err="1"/>
              <a:t>Thaler</a:t>
            </a:r>
            <a:r>
              <a:rPr lang="en-US" dirty="0"/>
              <a:t>, R.H. and C.R. </a:t>
            </a:r>
            <a:r>
              <a:rPr lang="en-US" dirty="0" err="1"/>
              <a:t>Sunstein</a:t>
            </a:r>
            <a:r>
              <a:rPr lang="en-US" dirty="0"/>
              <a:t>. 2008. </a:t>
            </a:r>
            <a:r>
              <a:rPr lang="en-US" i="1" dirty="0"/>
              <a:t>Nudge: Improving Decisions about Health, Wealth, and Happiness</a:t>
            </a:r>
            <a:r>
              <a:rPr lang="en-US" dirty="0"/>
              <a:t>. New Haven: Yale University Press.</a:t>
            </a:r>
            <a:endParaRPr lang="en-US" sz="2400" dirty="0"/>
          </a:p>
          <a:p>
            <a:r>
              <a:rPr lang="en-US" dirty="0" err="1" smtClean="0"/>
              <a:t>Thaler</a:t>
            </a:r>
            <a:r>
              <a:rPr lang="en-US" dirty="0"/>
              <a:t>, R.H. and C.R. </a:t>
            </a:r>
            <a:r>
              <a:rPr lang="en-US" dirty="0" err="1"/>
              <a:t>Sunstein</a:t>
            </a:r>
            <a:r>
              <a:rPr lang="en-US" dirty="0"/>
              <a:t>. 2003. Libertarian Paternalism. </a:t>
            </a:r>
            <a:r>
              <a:rPr lang="en-US" i="1" dirty="0"/>
              <a:t>American </a:t>
            </a:r>
            <a:r>
              <a:rPr lang="en-US" i="1" dirty="0" smtClean="0"/>
              <a:t>Economic Review </a:t>
            </a:r>
            <a:r>
              <a:rPr lang="en-US" i="1" dirty="0"/>
              <a:t>Papers and Proceedings </a:t>
            </a:r>
            <a:r>
              <a:rPr lang="en-US" dirty="0"/>
              <a:t>93, 175-179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smtClean="0"/>
              <a:t>Wolnościowy paternalizm (Libertarian paternalizm)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shot 2017-11-08 13.00.3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 t="19382" r="38117" b="13211"/>
          <a:stretch/>
        </p:blipFill>
        <p:spPr>
          <a:xfrm>
            <a:off x="296334" y="1679222"/>
            <a:ext cx="2525890" cy="3852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7444" y="1683224"/>
            <a:ext cx="55597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83991"/>
                </a:solidFill>
              </a:rPr>
              <a:t>nudging = </a:t>
            </a:r>
            <a:r>
              <a:rPr lang="en-US" sz="2400" dirty="0" err="1" smtClean="0">
                <a:solidFill>
                  <a:srgbClr val="083991"/>
                </a:solidFill>
              </a:rPr>
              <a:t>impuls</a:t>
            </a:r>
            <a:r>
              <a:rPr lang="en-US" sz="2400" dirty="0" smtClean="0">
                <a:solidFill>
                  <a:srgbClr val="083991"/>
                </a:solidFill>
              </a:rPr>
              <a:t> = </a:t>
            </a:r>
            <a:r>
              <a:rPr lang="en-US" sz="2400" dirty="0" err="1" smtClean="0">
                <a:solidFill>
                  <a:srgbClr val="083991"/>
                </a:solidFill>
              </a:rPr>
              <a:t>minimalnie</a:t>
            </a:r>
            <a:r>
              <a:rPr lang="en-US" sz="2400" dirty="0" smtClean="0">
                <a:solidFill>
                  <a:srgbClr val="083991"/>
                </a:solidFill>
              </a:rPr>
              <a:t> </a:t>
            </a:r>
            <a:r>
              <a:rPr lang="en-US" sz="2400" dirty="0" err="1">
                <a:solidFill>
                  <a:srgbClr val="083991"/>
                </a:solidFill>
              </a:rPr>
              <a:t>inwazyjne</a:t>
            </a:r>
            <a:r>
              <a:rPr lang="en-US" sz="2400" dirty="0">
                <a:solidFill>
                  <a:srgbClr val="083991"/>
                </a:solidFill>
              </a:rPr>
              <a:t> </a:t>
            </a:r>
            <a:r>
              <a:rPr lang="en-US" sz="2400" dirty="0" err="1" smtClean="0">
                <a:solidFill>
                  <a:srgbClr val="083991"/>
                </a:solidFill>
              </a:rPr>
              <a:t>działania</a:t>
            </a:r>
            <a:r>
              <a:rPr lang="en-US" sz="2400" dirty="0" smtClean="0">
                <a:solidFill>
                  <a:srgbClr val="083991"/>
                </a:solidFill>
              </a:rPr>
              <a:t>, </a:t>
            </a:r>
            <a:r>
              <a:rPr lang="en-US" sz="2400" dirty="0" err="1">
                <a:solidFill>
                  <a:srgbClr val="083991"/>
                </a:solidFill>
              </a:rPr>
              <a:t>które</a:t>
            </a:r>
            <a:r>
              <a:rPr lang="en-US" sz="2400" dirty="0">
                <a:solidFill>
                  <a:srgbClr val="083991"/>
                </a:solidFill>
              </a:rPr>
              <a:t> "</a:t>
            </a:r>
            <a:r>
              <a:rPr lang="en-US" sz="2400" dirty="0" err="1">
                <a:solidFill>
                  <a:srgbClr val="083991"/>
                </a:solidFill>
              </a:rPr>
              <a:t>zachęcają</a:t>
            </a:r>
            <a:r>
              <a:rPr lang="en-US" sz="2400" dirty="0">
                <a:solidFill>
                  <a:srgbClr val="083991"/>
                </a:solidFill>
              </a:rPr>
              <a:t>" </a:t>
            </a:r>
            <a:r>
              <a:rPr lang="en-US" sz="2400" dirty="0" err="1">
                <a:solidFill>
                  <a:srgbClr val="083991"/>
                </a:solidFill>
              </a:rPr>
              <a:t>ludzi</a:t>
            </a:r>
            <a:r>
              <a:rPr lang="en-US" sz="2400" dirty="0">
                <a:solidFill>
                  <a:srgbClr val="083991"/>
                </a:solidFill>
              </a:rPr>
              <a:t> do </a:t>
            </a:r>
            <a:r>
              <a:rPr lang="en-US" sz="2400" dirty="0" err="1">
                <a:solidFill>
                  <a:srgbClr val="083991"/>
                </a:solidFill>
              </a:rPr>
              <a:t>podejmowania</a:t>
            </a:r>
            <a:r>
              <a:rPr lang="en-US" sz="2400" dirty="0">
                <a:solidFill>
                  <a:srgbClr val="083991"/>
                </a:solidFill>
              </a:rPr>
              <a:t> </a:t>
            </a:r>
            <a:r>
              <a:rPr lang="en-US" sz="2400" dirty="0" err="1">
                <a:solidFill>
                  <a:srgbClr val="083991"/>
                </a:solidFill>
              </a:rPr>
              <a:t>lepszych</a:t>
            </a:r>
            <a:r>
              <a:rPr lang="en-US" sz="2400" dirty="0">
                <a:solidFill>
                  <a:srgbClr val="083991"/>
                </a:solidFill>
              </a:rPr>
              <a:t> </a:t>
            </a:r>
            <a:r>
              <a:rPr lang="en-US" sz="2400" dirty="0" err="1">
                <a:solidFill>
                  <a:srgbClr val="083991"/>
                </a:solidFill>
              </a:rPr>
              <a:t>decyzji</a:t>
            </a:r>
            <a:r>
              <a:rPr lang="en-US" sz="2400" dirty="0">
                <a:solidFill>
                  <a:srgbClr val="083991"/>
                </a:solidFill>
              </a:rPr>
              <a:t> </a:t>
            </a:r>
            <a:r>
              <a:rPr lang="en-US" sz="2400" dirty="0" err="1" smtClean="0">
                <a:solidFill>
                  <a:srgbClr val="083991"/>
                </a:solidFill>
              </a:rPr>
              <a:t>ekonomicznych</a:t>
            </a:r>
            <a:r>
              <a:rPr lang="en-US" sz="2400" dirty="0" smtClean="0">
                <a:solidFill>
                  <a:srgbClr val="083991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083991"/>
                </a:solidFill>
              </a:rPr>
              <a:t>Architektura</a:t>
            </a:r>
            <a:r>
              <a:rPr lang="en-US" sz="2400" dirty="0" smtClean="0">
                <a:solidFill>
                  <a:srgbClr val="083991"/>
                </a:solidFill>
              </a:rPr>
              <a:t> </a:t>
            </a:r>
            <a:r>
              <a:rPr lang="en-US" sz="2400" dirty="0" err="1" smtClean="0">
                <a:solidFill>
                  <a:srgbClr val="083991"/>
                </a:solidFill>
              </a:rPr>
              <a:t>wyboru</a:t>
            </a:r>
            <a:r>
              <a:rPr lang="en-US" sz="2400" dirty="0" smtClean="0">
                <a:solidFill>
                  <a:srgbClr val="083991"/>
                </a:solidFill>
              </a:rPr>
              <a:t> (choice architecture)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083991"/>
                </a:solidFill>
              </a:rPr>
              <a:t>Domyślne</a:t>
            </a:r>
            <a:r>
              <a:rPr lang="en-US" sz="2400" dirty="0" smtClean="0">
                <a:solidFill>
                  <a:srgbClr val="083991"/>
                </a:solidFill>
              </a:rPr>
              <a:t> </a:t>
            </a:r>
            <a:r>
              <a:rPr lang="en-US" sz="2400" dirty="0" err="1" smtClean="0">
                <a:solidFill>
                  <a:srgbClr val="083991"/>
                </a:solidFill>
              </a:rPr>
              <a:t>opcje</a:t>
            </a:r>
            <a:r>
              <a:rPr lang="en-US" sz="2400" dirty="0" smtClean="0">
                <a:solidFill>
                  <a:srgbClr val="083991"/>
                </a:solidFill>
              </a:rPr>
              <a:t> (default options)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rgbClr val="083991"/>
                </a:solidFill>
              </a:rPr>
              <a:t>Tworzenie</a:t>
            </a:r>
            <a:r>
              <a:rPr lang="en-US" sz="2400" dirty="0" smtClean="0">
                <a:solidFill>
                  <a:srgbClr val="083991"/>
                </a:solidFill>
              </a:rPr>
              <a:t> </a:t>
            </a:r>
            <a:r>
              <a:rPr lang="en-US" sz="2400" dirty="0" err="1" smtClean="0">
                <a:solidFill>
                  <a:srgbClr val="083991"/>
                </a:solidFill>
              </a:rPr>
              <a:t>polityki</a:t>
            </a:r>
            <a:r>
              <a:rPr lang="en-US" sz="2400" dirty="0" smtClean="0">
                <a:solidFill>
                  <a:srgbClr val="083991"/>
                </a:solidFill>
              </a:rPr>
              <a:t> </a:t>
            </a:r>
            <a:r>
              <a:rPr lang="en-US" sz="2400" dirty="0" err="1" smtClean="0">
                <a:solidFill>
                  <a:srgbClr val="083991"/>
                </a:solidFill>
              </a:rPr>
              <a:t>opartej</a:t>
            </a:r>
            <a:r>
              <a:rPr lang="en-US" sz="2400" dirty="0" smtClean="0">
                <a:solidFill>
                  <a:srgbClr val="083991"/>
                </a:solidFill>
              </a:rPr>
              <a:t> </a:t>
            </a:r>
            <a:r>
              <a:rPr lang="en-US" sz="2400" dirty="0" err="1" smtClean="0">
                <a:solidFill>
                  <a:srgbClr val="083991"/>
                </a:solidFill>
              </a:rPr>
              <a:t>na</a:t>
            </a:r>
            <a:r>
              <a:rPr lang="en-US" sz="2400" dirty="0" smtClean="0">
                <a:solidFill>
                  <a:srgbClr val="083991"/>
                </a:solidFill>
              </a:rPr>
              <a:t> </a:t>
            </a:r>
            <a:r>
              <a:rPr lang="en-US" sz="2400" dirty="0" err="1" smtClean="0">
                <a:solidFill>
                  <a:srgbClr val="083991"/>
                </a:solidFill>
              </a:rPr>
              <a:t>faktach</a:t>
            </a:r>
            <a:r>
              <a:rPr lang="en-US" sz="2400" dirty="0" smtClean="0">
                <a:solidFill>
                  <a:srgbClr val="083991"/>
                </a:solidFill>
              </a:rPr>
              <a:t> (evidence-based policy making)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839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smtClean="0"/>
              <a:t>Jednostki rządowe do NUDGE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 descr="Screenshot 2017-11-08 13.15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1936" r="33024" b="50109"/>
          <a:stretch/>
        </p:blipFill>
        <p:spPr>
          <a:xfrm>
            <a:off x="469899" y="3482622"/>
            <a:ext cx="5235222" cy="20270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0166" y="5867400"/>
            <a:ext cx="8297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83991"/>
                </a:solidFill>
              </a:rPr>
              <a:t>Whitehead, M., R. Jones, R. Howell, R. Lilley, and J. </a:t>
            </a:r>
            <a:r>
              <a:rPr lang="en-US" dirty="0" err="1">
                <a:solidFill>
                  <a:srgbClr val="083991"/>
                </a:solidFill>
              </a:rPr>
              <a:t>Pykett</a:t>
            </a:r>
            <a:r>
              <a:rPr lang="en-US" dirty="0">
                <a:solidFill>
                  <a:srgbClr val="083991"/>
                </a:solidFill>
              </a:rPr>
              <a:t>. 2014. </a:t>
            </a:r>
            <a:r>
              <a:rPr lang="en-US" i="1" dirty="0">
                <a:solidFill>
                  <a:srgbClr val="083991"/>
                </a:solidFill>
              </a:rPr>
              <a:t>Nudging All Over the</a:t>
            </a:r>
          </a:p>
          <a:p>
            <a:r>
              <a:rPr lang="en-US" i="1" dirty="0">
                <a:solidFill>
                  <a:srgbClr val="083991"/>
                </a:solidFill>
              </a:rPr>
              <a:t>World: Assessing the Global Impact of the Behavioral Sciences on Public Policy.</a:t>
            </a:r>
          </a:p>
          <a:p>
            <a:r>
              <a:rPr lang="en-US" dirty="0">
                <a:solidFill>
                  <a:srgbClr val="083991"/>
                </a:solidFill>
              </a:rPr>
              <a:t>Economic and Social Research Council, UK.</a:t>
            </a:r>
          </a:p>
        </p:txBody>
      </p:sp>
      <p:pic>
        <p:nvPicPr>
          <p:cNvPr id="13" name="Picture 12" descr="Screenshot 2017-11-08 13.22.5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17477" r="27932" b="18642"/>
          <a:stretch/>
        </p:blipFill>
        <p:spPr>
          <a:xfrm>
            <a:off x="4935373" y="2186377"/>
            <a:ext cx="2803852" cy="2790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8" y="1919110"/>
            <a:ext cx="5302129" cy="132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698244"/>
            <a:ext cx="4797033" cy="4169156"/>
          </a:xfrm>
        </p:spPr>
        <p:txBody>
          <a:bodyPr/>
          <a:lstStyle/>
          <a:p>
            <a:r>
              <a:rPr lang="en-US" sz="2400" dirty="0" err="1"/>
              <a:t>ur</a:t>
            </a:r>
            <a:r>
              <a:rPr lang="en-US" sz="2400" dirty="0"/>
              <a:t>. </a:t>
            </a:r>
            <a:r>
              <a:rPr lang="en-US" sz="2400" dirty="0" smtClean="0"/>
              <a:t>12 </a:t>
            </a:r>
            <a:r>
              <a:rPr lang="en-US" sz="2400" dirty="0"/>
              <a:t>września 1945 w East </a:t>
            </a:r>
            <a:r>
              <a:rPr lang="en-US" sz="2400" dirty="0" smtClean="0"/>
              <a:t>Orange, New Jersey, USA (72 l.)</a:t>
            </a:r>
            <a:endParaRPr lang="en-US" sz="2400" b="1" dirty="0" smtClean="0"/>
          </a:p>
          <a:p>
            <a:r>
              <a:rPr lang="en-US" sz="2400" dirty="0"/>
              <a:t> Case Western Reserve University (BA)</a:t>
            </a:r>
          </a:p>
          <a:p>
            <a:r>
              <a:rPr lang="en-US" sz="2400" dirty="0"/>
              <a:t>University of Rochester (MA, PhD)</a:t>
            </a:r>
          </a:p>
          <a:p>
            <a:r>
              <a:rPr lang="en-US" sz="2400" dirty="0" err="1" smtClean="0"/>
              <a:t>Praca</a:t>
            </a:r>
            <a:r>
              <a:rPr lang="en-US" sz="2400" dirty="0" smtClean="0"/>
              <a:t> </a:t>
            </a:r>
            <a:r>
              <a:rPr lang="en-US" sz="2400" dirty="0" err="1" smtClean="0"/>
              <a:t>doktorska</a:t>
            </a:r>
            <a:r>
              <a:rPr lang="en-US" sz="2400" dirty="0" smtClean="0"/>
              <a:t>: "</a:t>
            </a:r>
            <a:r>
              <a:rPr lang="en-US" sz="2400" i="1" dirty="0"/>
              <a:t>The Value of Saving A Life: A Market Estimate</a:t>
            </a:r>
            <a:r>
              <a:rPr lang="en-US" sz="2400" dirty="0"/>
              <a:t>" </a:t>
            </a:r>
            <a:r>
              <a:rPr lang="en-US" sz="2400" dirty="0" smtClean="0"/>
              <a:t>(</a:t>
            </a:r>
            <a:r>
              <a:rPr lang="en-US" sz="2400" dirty="0" err="1" smtClean="0"/>
              <a:t>opiekun</a:t>
            </a:r>
            <a:r>
              <a:rPr lang="en-US" sz="2400" dirty="0" smtClean="0"/>
              <a:t> </a:t>
            </a:r>
            <a:r>
              <a:rPr lang="en-US" sz="2400" dirty="0" err="1" smtClean="0"/>
              <a:t>naukowy</a:t>
            </a:r>
            <a:r>
              <a:rPr lang="en-US" sz="2400" dirty="0"/>
              <a:t> Sherwin </a:t>
            </a:r>
            <a:r>
              <a:rPr lang="en-US" sz="2400" dirty="0" smtClean="0"/>
              <a:t>Rosen)</a:t>
            </a:r>
          </a:p>
          <a:p>
            <a:endParaRPr lang="en-US" sz="2400" b="1" dirty="0" smtClean="0"/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4" y="862764"/>
            <a:ext cx="7594600" cy="707524"/>
          </a:xfrm>
        </p:spPr>
        <p:txBody>
          <a:bodyPr/>
          <a:lstStyle/>
          <a:p>
            <a:r>
              <a:rPr lang="en-US" dirty="0" err="1" smtClean="0"/>
              <a:t>Kilka</a:t>
            </a:r>
            <a:r>
              <a:rPr lang="en-US" dirty="0" smtClean="0"/>
              <a:t> </a:t>
            </a:r>
            <a:r>
              <a:rPr lang="en-US" dirty="0" err="1" smtClean="0"/>
              <a:t>faktów</a:t>
            </a:r>
            <a:r>
              <a:rPr lang="en-US" dirty="0" smtClean="0"/>
              <a:t> o </a:t>
            </a:r>
            <a:r>
              <a:rPr lang="en-US" dirty="0" err="1" smtClean="0"/>
              <a:t>Richardzie</a:t>
            </a:r>
            <a:r>
              <a:rPr lang="en-US" dirty="0" smtClean="0"/>
              <a:t> H. </a:t>
            </a:r>
            <a:r>
              <a:rPr lang="en-US" dirty="0" err="1" smtClean="0"/>
              <a:t>Thaler</a:t>
            </a:r>
            <a:endParaRPr lang="en-US" dirty="0"/>
          </a:p>
        </p:txBody>
      </p:sp>
      <p:pic>
        <p:nvPicPr>
          <p:cNvPr id="7" name="Picture 6" descr="richard-thaler-zdjec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66" y="1698244"/>
            <a:ext cx="3810000" cy="317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37666" y="4891357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83991"/>
                </a:solidFill>
              </a:rPr>
              <a:t>http://</a:t>
            </a:r>
            <a:r>
              <a:rPr lang="en-US" sz="1000" dirty="0" err="1">
                <a:solidFill>
                  <a:srgbClr val="083991"/>
                </a:solidFill>
              </a:rPr>
              <a:t>www.chicagotribune.com</a:t>
            </a:r>
            <a:r>
              <a:rPr lang="en-US" sz="1000" dirty="0">
                <a:solidFill>
                  <a:srgbClr val="083991"/>
                </a:solidFill>
              </a:rPr>
              <a:t>/business/ct-nobel-prize-economics-richard-thaler-20171009-story.html</a:t>
            </a:r>
          </a:p>
        </p:txBody>
      </p:sp>
    </p:spTree>
    <p:extLst>
      <p:ext uri="{BB962C8B-B14F-4D97-AF65-F5344CB8AC3E}">
        <p14:creationId xmlns:p14="http://schemas.microsoft.com/office/powerpoint/2010/main" val="4977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smtClean="0"/>
              <a:t>Wpływ ekonomii behawioralnej na politykę publiczną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9899" y="6180670"/>
            <a:ext cx="8297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83991"/>
                </a:solidFill>
              </a:rPr>
              <a:t>OECD (2010) </a:t>
            </a:r>
            <a:r>
              <a:rPr lang="en-US" i="1" dirty="0" smtClean="0">
                <a:solidFill>
                  <a:srgbClr val="083991"/>
                </a:solidFill>
              </a:rPr>
              <a:t>Consumer Policy Toolkit</a:t>
            </a:r>
            <a:r>
              <a:rPr lang="en-US" dirty="0" smtClean="0">
                <a:solidFill>
                  <a:srgbClr val="083991"/>
                </a:solidFill>
              </a:rPr>
              <a:t>. OECD Publishing.</a:t>
            </a:r>
            <a:endParaRPr lang="en-US" dirty="0">
              <a:solidFill>
                <a:srgbClr val="083991"/>
              </a:solidFill>
            </a:endParaRPr>
          </a:p>
        </p:txBody>
      </p:sp>
      <p:pic>
        <p:nvPicPr>
          <p:cNvPr id="4" name="Picture 3" descr="Screenshot 2017-11-08 13.27.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11975" r="39043" b="5556"/>
          <a:stretch/>
        </p:blipFill>
        <p:spPr>
          <a:xfrm>
            <a:off x="3922890" y="1453445"/>
            <a:ext cx="4531076" cy="4713112"/>
          </a:xfrm>
          <a:prstGeom prst="rect">
            <a:avLst/>
          </a:prstGeom>
        </p:spPr>
      </p:pic>
      <p:pic>
        <p:nvPicPr>
          <p:cNvPr id="12" name="Picture 11" descr="Screenshot 2017-11-08 13.58.5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21605" r="46759" b="11483"/>
          <a:stretch/>
        </p:blipFill>
        <p:spPr>
          <a:xfrm>
            <a:off x="460166" y="2043289"/>
            <a:ext cx="3070576" cy="38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6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smtClean="0"/>
              <a:t>Wpływ ekonomii behawioralnej na politykę publiczną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shot 2017-11-08 13.51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1710090"/>
            <a:ext cx="6836833" cy="42730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8087" y="6113776"/>
            <a:ext cx="7318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</a:t>
            </a:r>
            <a:r>
              <a:rPr lang="en-US" dirty="0" smtClean="0">
                <a:hlinkClick r:id="rId4"/>
              </a:rPr>
              <a:t>vH2VzgXlkqY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smtClean="0"/>
              <a:t>Wpływ ekonomii behawioralnej na politykę publiczną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shot 2017-11-09 16.28.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36666" r="10031" b="45803"/>
          <a:stretch/>
        </p:blipFill>
        <p:spPr>
          <a:xfrm>
            <a:off x="5006476" y="5856112"/>
            <a:ext cx="4137524" cy="584024"/>
          </a:xfrm>
          <a:prstGeom prst="rect">
            <a:avLst/>
          </a:prstGeom>
        </p:spPr>
      </p:pic>
      <p:pic>
        <p:nvPicPr>
          <p:cNvPr id="9" name="Picture 8" descr="Screenshot 2017-11-09 16.30.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4" t="9506" r="30695" b="7334"/>
          <a:stretch/>
        </p:blipFill>
        <p:spPr>
          <a:xfrm>
            <a:off x="5153232" y="1284112"/>
            <a:ext cx="3613855" cy="4752622"/>
          </a:xfrm>
          <a:prstGeom prst="rect">
            <a:avLst/>
          </a:prstGeom>
        </p:spPr>
      </p:pic>
      <p:pic>
        <p:nvPicPr>
          <p:cNvPr id="10" name="Picture 9" descr="Screenshot 2017-11-09 16.35.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t="12538" r="32098" b="7333"/>
          <a:stretch/>
        </p:blipFill>
        <p:spPr>
          <a:xfrm>
            <a:off x="606778" y="1284111"/>
            <a:ext cx="3792338" cy="52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39889" y="1741312"/>
            <a:ext cx="8763000" cy="443029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Kahneman</a:t>
            </a:r>
            <a:r>
              <a:rPr lang="en-US" sz="2000" dirty="0"/>
              <a:t>, D., J.L. </a:t>
            </a:r>
            <a:r>
              <a:rPr lang="en-US" sz="2000" dirty="0" err="1"/>
              <a:t>Knetsch</a:t>
            </a:r>
            <a:r>
              <a:rPr lang="en-US" sz="2000" dirty="0"/>
              <a:t>, and R.H. </a:t>
            </a:r>
            <a:r>
              <a:rPr lang="en-US" sz="2000" dirty="0" err="1"/>
              <a:t>Thaler</a:t>
            </a:r>
            <a:r>
              <a:rPr lang="en-US" sz="2000" dirty="0"/>
              <a:t>. </a:t>
            </a:r>
            <a:r>
              <a:rPr lang="en-US" sz="2000" dirty="0" smtClean="0"/>
              <a:t>1986. </a:t>
            </a:r>
            <a:r>
              <a:rPr lang="en-US" sz="2000" dirty="0"/>
              <a:t>Fairness and the Assumptions </a:t>
            </a:r>
            <a:r>
              <a:rPr lang="en-US" sz="2000" dirty="0" smtClean="0"/>
              <a:t>of Economics</a:t>
            </a:r>
            <a:r>
              <a:rPr lang="en-US" sz="2000" dirty="0"/>
              <a:t>. </a:t>
            </a:r>
            <a:r>
              <a:rPr lang="en-US" sz="2000" i="1" dirty="0"/>
              <a:t>Journal of Business</a:t>
            </a:r>
            <a:r>
              <a:rPr lang="en-US" sz="2000" dirty="0"/>
              <a:t> 59, S285-S300.</a:t>
            </a:r>
          </a:p>
          <a:p>
            <a:r>
              <a:rPr lang="en-US" sz="2000" dirty="0" err="1"/>
              <a:t>Kahneman</a:t>
            </a:r>
            <a:r>
              <a:rPr lang="en-US" sz="2000" dirty="0"/>
              <a:t>, D., J.L. </a:t>
            </a:r>
            <a:r>
              <a:rPr lang="en-US" sz="2000" dirty="0" err="1"/>
              <a:t>Knetsch</a:t>
            </a:r>
            <a:r>
              <a:rPr lang="en-US" sz="2000" dirty="0"/>
              <a:t>, and R.H. </a:t>
            </a:r>
            <a:r>
              <a:rPr lang="en-US" sz="2000" dirty="0" err="1"/>
              <a:t>Thaler</a:t>
            </a:r>
            <a:r>
              <a:rPr lang="en-US" sz="2000" dirty="0"/>
              <a:t>. </a:t>
            </a:r>
            <a:r>
              <a:rPr lang="en-US" sz="2000" dirty="0" smtClean="0"/>
              <a:t>1986. </a:t>
            </a:r>
            <a:r>
              <a:rPr lang="en-US" sz="2000" dirty="0"/>
              <a:t>Fairness as a Constraint on </a:t>
            </a:r>
            <a:r>
              <a:rPr lang="en-US" sz="2000" dirty="0" smtClean="0"/>
              <a:t>Profit Seeking</a:t>
            </a:r>
            <a:r>
              <a:rPr lang="en-US" sz="2000" dirty="0"/>
              <a:t>. </a:t>
            </a:r>
            <a:r>
              <a:rPr lang="en-US" sz="2000" i="1" dirty="0"/>
              <a:t>American Economic Review</a:t>
            </a:r>
            <a:r>
              <a:rPr lang="en-US" sz="2000" dirty="0"/>
              <a:t> 76, 728-741.</a:t>
            </a:r>
            <a:endParaRPr lang="nb-NO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 smtClean="0"/>
              <a:t>Preferencje społeczne: uczciwość w odniesieniu do zysków 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fig_ek_17_fai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333500"/>
            <a:ext cx="584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2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0" y="1741311"/>
            <a:ext cx="9144000" cy="4693355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Fehr</a:t>
            </a:r>
            <a:r>
              <a:rPr lang="en-US" sz="1600" dirty="0"/>
              <a:t>, E. and J.R. </a:t>
            </a:r>
            <a:r>
              <a:rPr lang="en-US" sz="1600" dirty="0" err="1"/>
              <a:t>Tyran</a:t>
            </a:r>
            <a:r>
              <a:rPr lang="en-US" sz="1600" dirty="0"/>
              <a:t>. 2001. Does Money Illusion Matter?</a:t>
            </a:r>
            <a:r>
              <a:rPr lang="en-US" sz="1600" i="1" dirty="0"/>
              <a:t> American Economic </a:t>
            </a:r>
            <a:r>
              <a:rPr lang="en-US" sz="1600" i="1" dirty="0" smtClean="0"/>
              <a:t>Review </a:t>
            </a:r>
            <a:r>
              <a:rPr lang="is-IS" sz="1600" dirty="0" smtClean="0"/>
              <a:t>91</a:t>
            </a:r>
            <a:r>
              <a:rPr lang="is-IS" sz="1600" dirty="0"/>
              <a:t>, 1239-1262</a:t>
            </a:r>
            <a:r>
              <a:rPr lang="is-IS" sz="1600" dirty="0" smtClean="0"/>
              <a:t>.</a:t>
            </a:r>
          </a:p>
          <a:p>
            <a:r>
              <a:rPr lang="en-US" sz="1600" dirty="0" err="1" smtClean="0"/>
              <a:t>Kahneman</a:t>
            </a:r>
            <a:r>
              <a:rPr lang="en-US" sz="1600" dirty="0"/>
              <a:t>, D., J.L. </a:t>
            </a:r>
            <a:r>
              <a:rPr lang="en-US" sz="1600" dirty="0" err="1"/>
              <a:t>Knetsch</a:t>
            </a:r>
            <a:r>
              <a:rPr lang="en-US" sz="1600" dirty="0"/>
              <a:t>, and R.H. </a:t>
            </a:r>
            <a:r>
              <a:rPr lang="en-US" sz="1600" dirty="0" err="1"/>
              <a:t>Thaler</a:t>
            </a:r>
            <a:r>
              <a:rPr lang="en-US" sz="1600" dirty="0"/>
              <a:t>. </a:t>
            </a:r>
            <a:r>
              <a:rPr lang="en-US" sz="1600" dirty="0" smtClean="0"/>
              <a:t>1986. </a:t>
            </a:r>
            <a:r>
              <a:rPr lang="en-US" sz="1600" dirty="0"/>
              <a:t>Fairness as a Constraint on </a:t>
            </a:r>
            <a:r>
              <a:rPr lang="en-US" sz="1600" dirty="0" smtClean="0"/>
              <a:t>Profit Seeking</a:t>
            </a:r>
            <a:r>
              <a:rPr lang="en-US" sz="1600" dirty="0"/>
              <a:t>. </a:t>
            </a:r>
            <a:r>
              <a:rPr lang="en-US" sz="1600" i="1" dirty="0"/>
              <a:t>American Economic Review</a:t>
            </a:r>
            <a:r>
              <a:rPr lang="en-US" sz="1600" dirty="0"/>
              <a:t> 76, 728-741.</a:t>
            </a:r>
            <a:endParaRPr lang="nb-NO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pl-PL" dirty="0"/>
              <a:t>Preferencje społeczne: </a:t>
            </a:r>
            <a:r>
              <a:rPr lang="pl-PL" dirty="0" smtClean="0"/>
              <a:t>uczciwość w odniesieniu </a:t>
            </a:r>
            <a:r>
              <a:rPr lang="pl-PL" dirty="0"/>
              <a:t>do zarobków </a:t>
            </a:r>
            <a:r>
              <a:rPr lang="pl-PL" dirty="0" smtClean="0"/>
              <a:t>(</a:t>
            </a:r>
            <a:r>
              <a:rPr lang="pl-PL" dirty="0" err="1" smtClean="0"/>
              <a:t>sticky</a:t>
            </a:r>
            <a:r>
              <a:rPr lang="pl-PL" dirty="0" smtClean="0"/>
              <a:t> </a:t>
            </a:r>
            <a:r>
              <a:rPr lang="pl-PL" dirty="0" err="1" smtClean="0"/>
              <a:t>wages</a:t>
            </a:r>
            <a:r>
              <a:rPr lang="pl-PL" dirty="0" smtClean="0"/>
              <a:t> &amp; </a:t>
            </a:r>
            <a:r>
              <a:rPr lang="pl-PL" dirty="0" err="1" smtClean="0"/>
              <a:t>money</a:t>
            </a:r>
            <a:r>
              <a:rPr lang="pl-PL" dirty="0" smtClean="0"/>
              <a:t> </a:t>
            </a:r>
            <a:r>
              <a:rPr lang="pl-PL" dirty="0" err="1" smtClean="0"/>
              <a:t>illusion</a:t>
            </a:r>
            <a:r>
              <a:rPr lang="pl-PL" dirty="0" smtClean="0"/>
              <a:t>) </a:t>
            </a:r>
            <a:endParaRPr lang="en-GB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Screenshot 2017-11-11 08.48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 b="8025"/>
          <a:stretch/>
        </p:blipFill>
        <p:spPr>
          <a:xfrm>
            <a:off x="931332" y="1741312"/>
            <a:ext cx="7464777" cy="3743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14705" y="5485220"/>
            <a:ext cx="3281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http://hmongbuy.net/video/</a:t>
            </a:r>
            <a:r>
              <a:rPr lang="en-US" sz="1400" dirty="0" smtClean="0">
                <a:hlinkClick r:id="rId4"/>
              </a:rPr>
              <a:t>IbiPQI0wMAk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07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39889" y="1741312"/>
            <a:ext cx="8763000" cy="443029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Kahneman</a:t>
            </a:r>
            <a:r>
              <a:rPr lang="en-US" sz="2000" dirty="0"/>
              <a:t>, D., J.L. </a:t>
            </a:r>
            <a:r>
              <a:rPr lang="en-US" sz="2000" dirty="0" err="1"/>
              <a:t>Knetsch</a:t>
            </a:r>
            <a:r>
              <a:rPr lang="en-US" sz="2000" dirty="0"/>
              <a:t>, and R.H. </a:t>
            </a:r>
            <a:r>
              <a:rPr lang="en-US" sz="2000" dirty="0" err="1"/>
              <a:t>Thaler</a:t>
            </a:r>
            <a:r>
              <a:rPr lang="en-US" sz="2000" dirty="0"/>
              <a:t>. </a:t>
            </a:r>
            <a:r>
              <a:rPr lang="en-US" sz="2000" dirty="0" smtClean="0"/>
              <a:t>1986. </a:t>
            </a:r>
            <a:r>
              <a:rPr lang="en-US" sz="2000" dirty="0"/>
              <a:t>Fairness and the Assumptions </a:t>
            </a:r>
            <a:r>
              <a:rPr lang="en-US" sz="2000" dirty="0" smtClean="0"/>
              <a:t>of Economics</a:t>
            </a:r>
            <a:r>
              <a:rPr lang="en-US" sz="2000" dirty="0"/>
              <a:t>. </a:t>
            </a:r>
            <a:r>
              <a:rPr lang="en-US" sz="2000" i="1" dirty="0"/>
              <a:t>Journal of Business</a:t>
            </a:r>
            <a:r>
              <a:rPr lang="en-US" sz="2000" dirty="0"/>
              <a:t> 59, S285-S300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Engel, C. 2011. Dictator Games: A Meta Study. </a:t>
            </a:r>
            <a:r>
              <a:rPr lang="en-US" sz="2000" i="1" dirty="0"/>
              <a:t>Experimental Economics </a:t>
            </a:r>
            <a:r>
              <a:rPr lang="en-US" sz="2000" dirty="0"/>
              <a:t>14: 583–610.</a:t>
            </a:r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878548"/>
          </a:xfrm>
        </p:spPr>
        <p:txBody>
          <a:bodyPr/>
          <a:lstStyle/>
          <a:p>
            <a:r>
              <a:rPr lang="pl-PL" dirty="0"/>
              <a:t>Preferencje społeczne</a:t>
            </a:r>
            <a:r>
              <a:rPr lang="pl-PL" dirty="0" smtClean="0"/>
              <a:t>: uczciwość w grze dyktator</a:t>
            </a:r>
            <a:endParaRPr lang="en-US" dirty="0"/>
          </a:p>
        </p:txBody>
      </p:sp>
      <p:pic>
        <p:nvPicPr>
          <p:cNvPr id="7" name="Picture 6" descr="dictator-gam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7258" r="5147" b="4784"/>
          <a:stretch/>
        </p:blipFill>
        <p:spPr>
          <a:xfrm>
            <a:off x="790222" y="1848556"/>
            <a:ext cx="7605888" cy="33725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66819" y="5195556"/>
            <a:ext cx="57841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http://im-09-tb.blogspot.com/2009/03/oxytocin-and-</a:t>
            </a:r>
            <a:r>
              <a:rPr lang="en-US" sz="1400" dirty="0" smtClean="0">
                <a:hlinkClick r:id="rId4"/>
              </a:rPr>
              <a:t>generosity.html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799667" y="4767234"/>
            <a:ext cx="338667" cy="4283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sz="2400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$5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1178" y="4789967"/>
            <a:ext cx="338667" cy="4283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sz="2400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$5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9956" y="2774745"/>
            <a:ext cx="338667" cy="4283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sz="2400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$5</a:t>
            </a:r>
          </a:p>
        </p:txBody>
      </p:sp>
    </p:spTree>
    <p:extLst>
      <p:ext uri="{BB962C8B-B14F-4D97-AF65-F5344CB8AC3E}">
        <p14:creationId xmlns:p14="http://schemas.microsoft.com/office/powerpoint/2010/main" val="5951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39889" y="1741312"/>
            <a:ext cx="8763000" cy="443029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Kahneman</a:t>
            </a:r>
            <a:r>
              <a:rPr lang="en-US" sz="2000" dirty="0"/>
              <a:t>, D., J.L. </a:t>
            </a:r>
            <a:r>
              <a:rPr lang="en-US" sz="2000" dirty="0" err="1"/>
              <a:t>Knetsch</a:t>
            </a:r>
            <a:r>
              <a:rPr lang="en-US" sz="2000" dirty="0"/>
              <a:t>, and R.H. </a:t>
            </a:r>
            <a:r>
              <a:rPr lang="en-US" sz="2000" dirty="0" err="1"/>
              <a:t>Thaler</a:t>
            </a:r>
            <a:r>
              <a:rPr lang="en-US" sz="2000" dirty="0"/>
              <a:t>. </a:t>
            </a:r>
            <a:r>
              <a:rPr lang="en-US" sz="2000" dirty="0" smtClean="0"/>
              <a:t>1986. </a:t>
            </a:r>
            <a:r>
              <a:rPr lang="en-US" sz="2000" dirty="0"/>
              <a:t>Fairness and the Assumptions </a:t>
            </a:r>
            <a:r>
              <a:rPr lang="en-US" sz="2000" dirty="0" smtClean="0"/>
              <a:t>of Economics</a:t>
            </a:r>
            <a:r>
              <a:rPr lang="en-US" sz="2000" dirty="0"/>
              <a:t>. </a:t>
            </a:r>
            <a:r>
              <a:rPr lang="en-US" sz="2000" i="1" dirty="0"/>
              <a:t>Journal of Business</a:t>
            </a:r>
            <a:r>
              <a:rPr lang="en-US" sz="2000" dirty="0"/>
              <a:t> 59, S285-S300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Fehr, E. and S. </a:t>
            </a:r>
            <a:r>
              <a:rPr lang="en-US" sz="2000" dirty="0" err="1" smtClean="0"/>
              <a:t>Gächter</a:t>
            </a:r>
            <a:r>
              <a:rPr lang="en-US" sz="2000" dirty="0"/>
              <a:t>. 2000b. Fairness and Retaliation: The Economics of </a:t>
            </a:r>
            <a:r>
              <a:rPr lang="en-US" sz="2000" dirty="0" smtClean="0"/>
              <a:t>Reciprocity. </a:t>
            </a:r>
            <a:r>
              <a:rPr lang="en-US" sz="2000" i="1" dirty="0" smtClean="0"/>
              <a:t>Journal of Economic Perspectives</a:t>
            </a:r>
            <a:r>
              <a:rPr lang="en-US" sz="2000" dirty="0" smtClean="0"/>
              <a:t> </a:t>
            </a:r>
            <a:r>
              <a:rPr lang="en-US" sz="2000" dirty="0"/>
              <a:t>14, 159-181.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878548"/>
          </a:xfrm>
        </p:spPr>
        <p:txBody>
          <a:bodyPr/>
          <a:lstStyle/>
          <a:p>
            <a:r>
              <a:rPr lang="pl-PL" dirty="0"/>
              <a:t>Preferencje społeczne: uczciwość w grze </a:t>
            </a:r>
            <a:r>
              <a:rPr lang="pl-PL" dirty="0" smtClean="0"/>
              <a:t>ultimatum</a:t>
            </a:r>
            <a:endParaRPr lang="en-US" dirty="0"/>
          </a:p>
        </p:txBody>
      </p:sp>
      <p:pic>
        <p:nvPicPr>
          <p:cNvPr id="6" name="Picture 5" descr="ultimatum ga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7" y="1756515"/>
            <a:ext cx="8369519" cy="36198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24488" y="5068554"/>
            <a:ext cx="57841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http://im-09-tb.blogspot.com/2009/03/oxytocin-and-</a:t>
            </a:r>
            <a:r>
              <a:rPr lang="en-US" sz="1400" dirty="0" smtClean="0">
                <a:hlinkClick r:id="rId4"/>
              </a:rPr>
              <a:t>generosity.html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07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60166" y="1741312"/>
            <a:ext cx="8570945" cy="4430290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De </a:t>
            </a:r>
            <a:r>
              <a:rPr lang="en-US" sz="1800" dirty="0" err="1"/>
              <a:t>Bondt</a:t>
            </a:r>
            <a:r>
              <a:rPr lang="en-US" sz="1800" dirty="0"/>
              <a:t>, W.F.M., and R.H. </a:t>
            </a:r>
            <a:r>
              <a:rPr lang="en-US" sz="1800" dirty="0" err="1"/>
              <a:t>Thaler</a:t>
            </a:r>
            <a:r>
              <a:rPr lang="en-US" sz="1800" dirty="0"/>
              <a:t>. 1985. Does the Stock Market Overreact? </a:t>
            </a:r>
            <a:r>
              <a:rPr lang="en-US" sz="1800" i="1" dirty="0"/>
              <a:t>Journal </a:t>
            </a:r>
            <a:r>
              <a:rPr lang="en-US" sz="1800" i="1" dirty="0" smtClean="0"/>
              <a:t>of </a:t>
            </a:r>
            <a:r>
              <a:rPr lang="pt-BR" sz="1800" i="1" dirty="0" err="1" smtClean="0"/>
              <a:t>Finance</a:t>
            </a:r>
            <a:r>
              <a:rPr lang="pt-BR" sz="1800" i="1" dirty="0" smtClean="0"/>
              <a:t> </a:t>
            </a:r>
            <a:r>
              <a:rPr lang="pt-BR" sz="1800" dirty="0"/>
              <a:t>40, 793-805.</a:t>
            </a:r>
          </a:p>
          <a:p>
            <a:r>
              <a:rPr lang="pt-BR" sz="1800" dirty="0"/>
              <a:t>De </a:t>
            </a:r>
            <a:r>
              <a:rPr lang="pt-BR" sz="1800" dirty="0" err="1"/>
              <a:t>Bondt</a:t>
            </a:r>
            <a:r>
              <a:rPr lang="pt-BR" sz="1800" dirty="0"/>
              <a:t>, W.F.M. </a:t>
            </a:r>
            <a:r>
              <a:rPr lang="pt-BR" sz="1800" dirty="0" err="1"/>
              <a:t>and</a:t>
            </a:r>
            <a:r>
              <a:rPr lang="pt-BR" sz="1800" dirty="0"/>
              <a:t> R.H. </a:t>
            </a:r>
            <a:r>
              <a:rPr lang="pt-BR" sz="1800" dirty="0" err="1"/>
              <a:t>Thaler</a:t>
            </a:r>
            <a:r>
              <a:rPr lang="pt-BR" sz="1800" dirty="0"/>
              <a:t>. 1987. </a:t>
            </a:r>
            <a:r>
              <a:rPr lang="pt-BR" sz="1800" dirty="0" err="1"/>
              <a:t>Further</a:t>
            </a:r>
            <a:r>
              <a:rPr lang="pt-BR" sz="1800" dirty="0"/>
              <a:t> </a:t>
            </a:r>
            <a:r>
              <a:rPr lang="pt-BR" sz="1800" dirty="0" err="1"/>
              <a:t>Evidence</a:t>
            </a:r>
            <a:r>
              <a:rPr lang="pt-BR" sz="1800" dirty="0"/>
              <a:t> </a:t>
            </a:r>
            <a:r>
              <a:rPr lang="pt-BR" sz="1800" dirty="0" err="1"/>
              <a:t>on</a:t>
            </a:r>
            <a:r>
              <a:rPr lang="pt-BR" sz="1800" dirty="0"/>
              <a:t> Investor </a:t>
            </a:r>
            <a:r>
              <a:rPr lang="pt-BR" sz="1800" dirty="0" err="1"/>
              <a:t>Overreaction</a:t>
            </a:r>
            <a:r>
              <a:rPr lang="pt-BR" sz="1800" dirty="0"/>
              <a:t> </a:t>
            </a:r>
            <a:r>
              <a:rPr lang="pt-BR" sz="1800" dirty="0" err="1" smtClean="0"/>
              <a:t>and</a:t>
            </a:r>
            <a:r>
              <a:rPr lang="pt-BR" sz="1800" dirty="0"/>
              <a:t> </a:t>
            </a:r>
            <a:r>
              <a:rPr lang="pt-BR" sz="1800" dirty="0" smtClean="0"/>
              <a:t>Stock </a:t>
            </a:r>
            <a:r>
              <a:rPr lang="pt-BR" sz="1800" dirty="0"/>
              <a:t>Market </a:t>
            </a:r>
            <a:r>
              <a:rPr lang="pt-BR" sz="1800" dirty="0" err="1"/>
              <a:t>Seasonality</a:t>
            </a:r>
            <a:r>
              <a:rPr lang="pt-BR" sz="1800" dirty="0"/>
              <a:t>. </a:t>
            </a:r>
            <a:r>
              <a:rPr lang="pt-BR" sz="1800" i="1" dirty="0" err="1"/>
              <a:t>Journal</a:t>
            </a:r>
            <a:r>
              <a:rPr lang="pt-BR" sz="1800" i="1" dirty="0"/>
              <a:t> </a:t>
            </a:r>
            <a:r>
              <a:rPr lang="pt-BR" sz="1800" i="1" dirty="0" err="1"/>
              <a:t>of</a:t>
            </a:r>
            <a:r>
              <a:rPr lang="pt-BR" sz="1800" i="1" dirty="0"/>
              <a:t> </a:t>
            </a:r>
            <a:r>
              <a:rPr lang="pt-BR" sz="1800" i="1" dirty="0" err="1"/>
              <a:t>Finance</a:t>
            </a:r>
            <a:r>
              <a:rPr lang="pt-BR" sz="1800" i="1" dirty="0"/>
              <a:t> </a:t>
            </a:r>
            <a:r>
              <a:rPr lang="pt-BR" sz="1800" dirty="0"/>
              <a:t>42, 557-581.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101401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 smtClean="0"/>
              <a:t>Przykłady</a:t>
            </a:r>
            <a:r>
              <a:rPr lang="en-US" dirty="0" smtClean="0"/>
              <a:t> </a:t>
            </a:r>
            <a:r>
              <a:rPr lang="en-US" dirty="0" err="1" smtClean="0"/>
              <a:t>rynkowe</a:t>
            </a:r>
            <a:r>
              <a:rPr lang="en-US" dirty="0"/>
              <a:t>: </a:t>
            </a:r>
            <a:r>
              <a:rPr lang="en-US" dirty="0" err="1" smtClean="0"/>
              <a:t>Finanse</a:t>
            </a:r>
            <a:r>
              <a:rPr lang="en-US" dirty="0" smtClean="0"/>
              <a:t> </a:t>
            </a:r>
            <a:r>
              <a:rPr lang="en-US" dirty="0" err="1" smtClean="0"/>
              <a:t>behawioralne</a:t>
            </a:r>
            <a:r>
              <a:rPr lang="en-US" dirty="0" smtClean="0"/>
              <a:t> (</a:t>
            </a:r>
            <a:r>
              <a:rPr lang="en-US" dirty="0" err="1" smtClean="0"/>
              <a:t>zakwestionowanie</a:t>
            </a:r>
            <a:r>
              <a:rPr lang="en-US" dirty="0" smtClean="0"/>
              <a:t> </a:t>
            </a:r>
            <a:r>
              <a:rPr lang="en-US" dirty="0" err="1" smtClean="0"/>
              <a:t>teorii</a:t>
            </a:r>
            <a:r>
              <a:rPr lang="en-US" dirty="0" smtClean="0"/>
              <a:t> </a:t>
            </a:r>
            <a:r>
              <a:rPr lang="en-US" dirty="0" err="1" smtClean="0"/>
              <a:t>Bayes’a</a:t>
            </a:r>
            <a:r>
              <a:rPr lang="en-US" dirty="0" smtClean="0"/>
              <a:t> &amp; </a:t>
            </a:r>
            <a:r>
              <a:rPr lang="en-US" dirty="0" err="1" smtClean="0"/>
              <a:t>racjonalnego</a:t>
            </a:r>
            <a:r>
              <a:rPr lang="en-US" dirty="0" smtClean="0"/>
              <a:t> </a:t>
            </a:r>
            <a:r>
              <a:rPr lang="en-US" dirty="0" err="1" smtClean="0"/>
              <a:t>agenta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Behavioral-Investo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" b="27574"/>
          <a:stretch/>
        </p:blipFill>
        <p:spPr>
          <a:xfrm>
            <a:off x="0" y="1876778"/>
            <a:ext cx="9144000" cy="31907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5223" y="5115275"/>
            <a:ext cx="70414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http://www.valuewalk.com/2015/01/advising-behavioral-investor-lessons-real-world</a:t>
            </a:r>
            <a:r>
              <a:rPr lang="en-US" sz="1400" dirty="0" smtClean="0">
                <a:hlinkClick r:id="rId4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78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98778" y="1453444"/>
            <a:ext cx="9045222" cy="4205112"/>
          </a:xfrm>
        </p:spPr>
        <p:txBody>
          <a:bodyPr/>
          <a:lstStyle/>
          <a:p>
            <a:r>
              <a:rPr lang="en-US" sz="2400" dirty="0" err="1" smtClean="0"/>
              <a:t>Efekt</a:t>
            </a:r>
            <a:r>
              <a:rPr lang="en-US" sz="2400" dirty="0" smtClean="0"/>
              <a:t> </a:t>
            </a:r>
            <a:r>
              <a:rPr lang="en-US" sz="2400" dirty="0" err="1" smtClean="0"/>
              <a:t>dyspozycji</a:t>
            </a:r>
            <a:r>
              <a:rPr lang="en-US" sz="2400" dirty="0" smtClean="0"/>
              <a:t> (“Disposition effect”)</a:t>
            </a:r>
          </a:p>
          <a:p>
            <a:pPr lvl="1"/>
            <a:r>
              <a:rPr lang="en-US" sz="2200" dirty="0">
                <a:solidFill>
                  <a:srgbClr val="053A98"/>
                </a:solidFill>
              </a:rPr>
              <a:t>Po </a:t>
            </a:r>
            <a:r>
              <a:rPr lang="en-US" sz="2200" dirty="0" err="1">
                <a:solidFill>
                  <a:srgbClr val="053A98"/>
                </a:solidFill>
              </a:rPr>
              <a:t>nabyciu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 smtClean="0">
                <a:solidFill>
                  <a:srgbClr val="053A98"/>
                </a:solidFill>
              </a:rPr>
              <a:t>aktywów</a:t>
            </a:r>
            <a:r>
              <a:rPr lang="en-US" sz="2200" dirty="0" smtClean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finansowych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otwierane</a:t>
            </a:r>
            <a:r>
              <a:rPr lang="en-US" sz="2200" dirty="0">
                <a:solidFill>
                  <a:srgbClr val="053A98"/>
                </a:solidFill>
              </a:rPr>
              <a:t> jest </a:t>
            </a:r>
            <a:r>
              <a:rPr lang="en-US" sz="2200" dirty="0" err="1">
                <a:solidFill>
                  <a:srgbClr val="053A98"/>
                </a:solidFill>
              </a:rPr>
              <a:t>nowe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konto</a:t>
            </a:r>
            <a:r>
              <a:rPr lang="en-US" sz="2200" dirty="0">
                <a:solidFill>
                  <a:srgbClr val="053A98"/>
                </a:solidFill>
              </a:rPr>
              <a:t> z </a:t>
            </a:r>
            <a:r>
              <a:rPr lang="en-US" sz="2200" dirty="0" err="1">
                <a:solidFill>
                  <a:srgbClr val="053A98"/>
                </a:solidFill>
              </a:rPr>
              <a:t>punktem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odniesienia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ustawionym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na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jego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wartość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 smtClean="0">
                <a:solidFill>
                  <a:srgbClr val="053A98"/>
                </a:solidFill>
              </a:rPr>
              <a:t>nabywczą</a:t>
            </a:r>
            <a:r>
              <a:rPr lang="en-US" sz="2200" dirty="0" smtClean="0">
                <a:solidFill>
                  <a:srgbClr val="053A98"/>
                </a:solidFill>
              </a:rPr>
              <a:t>.</a:t>
            </a:r>
          </a:p>
          <a:p>
            <a:pPr lvl="1"/>
            <a:r>
              <a:rPr lang="en-US" sz="2200" dirty="0" err="1">
                <a:solidFill>
                  <a:srgbClr val="053A98"/>
                </a:solidFill>
              </a:rPr>
              <a:t>Jeżeli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straty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i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zyski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są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oceniane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i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doświadczane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tylko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kiedy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konto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mentalne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zostanie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zamknięte</a:t>
            </a:r>
            <a:r>
              <a:rPr lang="en-US" sz="2200" dirty="0">
                <a:solidFill>
                  <a:srgbClr val="053A98"/>
                </a:solidFill>
              </a:rPr>
              <a:t>, </a:t>
            </a:r>
            <a:r>
              <a:rPr lang="en-US" sz="2200" dirty="0" err="1">
                <a:solidFill>
                  <a:srgbClr val="053A98"/>
                </a:solidFill>
              </a:rPr>
              <a:t>inwestorzy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będą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częściej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sprzedawać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posiadane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akcje</a:t>
            </a:r>
            <a:r>
              <a:rPr lang="en-US" sz="2200" dirty="0">
                <a:solidFill>
                  <a:srgbClr val="053A98"/>
                </a:solidFill>
              </a:rPr>
              <a:t>, </a:t>
            </a:r>
            <a:r>
              <a:rPr lang="en-US" sz="2200" dirty="0" err="1">
                <a:solidFill>
                  <a:srgbClr val="053A98"/>
                </a:solidFill>
              </a:rPr>
              <a:t>których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wartość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wzrosła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niż</a:t>
            </a:r>
            <a:r>
              <a:rPr lang="en-US" sz="2200" dirty="0">
                <a:solidFill>
                  <a:srgbClr val="053A98"/>
                </a:solidFill>
              </a:rPr>
              <a:t> w </a:t>
            </a:r>
            <a:r>
              <a:rPr lang="en-US" sz="2200" dirty="0" err="1">
                <a:solidFill>
                  <a:srgbClr val="053A98"/>
                </a:solidFill>
              </a:rPr>
              <a:t>przypadku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akcji</a:t>
            </a:r>
            <a:r>
              <a:rPr lang="en-US" sz="2200" dirty="0">
                <a:solidFill>
                  <a:srgbClr val="053A98"/>
                </a:solidFill>
              </a:rPr>
              <a:t>, </a:t>
            </a:r>
            <a:r>
              <a:rPr lang="en-US" sz="2200" dirty="0" err="1">
                <a:solidFill>
                  <a:srgbClr val="053A98"/>
                </a:solidFill>
              </a:rPr>
              <a:t>których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wartość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spadła</a:t>
            </a:r>
            <a:r>
              <a:rPr lang="en-US" sz="2200" dirty="0">
                <a:solidFill>
                  <a:srgbClr val="053A98"/>
                </a:solidFill>
              </a:rPr>
              <a:t>. </a:t>
            </a:r>
          </a:p>
          <a:p>
            <a:pPr lvl="1"/>
            <a:r>
              <a:rPr lang="en-US" sz="2200" dirty="0" err="1">
                <a:solidFill>
                  <a:srgbClr val="053A98"/>
                </a:solidFill>
              </a:rPr>
              <a:t>Inwestorzy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będą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się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trzymać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akcji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tracących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na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wartości</a:t>
            </a:r>
            <a:r>
              <a:rPr lang="en-US" sz="2200" dirty="0">
                <a:solidFill>
                  <a:srgbClr val="053A98"/>
                </a:solidFill>
              </a:rPr>
              <a:t>, </a:t>
            </a:r>
            <a:r>
              <a:rPr lang="en-US" sz="2200" dirty="0" err="1">
                <a:solidFill>
                  <a:srgbClr val="053A98"/>
                </a:solidFill>
              </a:rPr>
              <a:t>ponieważ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sprzedaż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oznacza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zamykanie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konta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i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doświadczanie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straty</a:t>
            </a:r>
            <a:r>
              <a:rPr lang="en-US" sz="2200" dirty="0">
                <a:solidFill>
                  <a:srgbClr val="053A98"/>
                </a:solidFill>
              </a:rPr>
              <a:t>.</a:t>
            </a:r>
          </a:p>
          <a:p>
            <a:pPr lvl="1"/>
            <a:r>
              <a:rPr lang="en-US" sz="1800" dirty="0" err="1" smtClean="0">
                <a:solidFill>
                  <a:srgbClr val="000090"/>
                </a:solidFill>
              </a:rPr>
              <a:t>Thaler</a:t>
            </a:r>
            <a:r>
              <a:rPr lang="en-US" sz="1800" dirty="0">
                <a:solidFill>
                  <a:srgbClr val="000090"/>
                </a:solidFill>
              </a:rPr>
              <a:t>, R.H. 1999. Mental Accounting Matters</a:t>
            </a:r>
            <a:r>
              <a:rPr lang="en-US" sz="1800" i="1" dirty="0">
                <a:solidFill>
                  <a:srgbClr val="000090"/>
                </a:solidFill>
              </a:rPr>
              <a:t>. Journal of Behavioral Decision Making </a:t>
            </a:r>
            <a:r>
              <a:rPr lang="en-US" sz="1800" dirty="0" smtClean="0">
                <a:solidFill>
                  <a:srgbClr val="000090"/>
                </a:solidFill>
              </a:rPr>
              <a:t>12, 183</a:t>
            </a:r>
            <a:r>
              <a:rPr lang="en-US" sz="1800" dirty="0">
                <a:solidFill>
                  <a:srgbClr val="000090"/>
                </a:solidFill>
              </a:rPr>
              <a:t>-206</a:t>
            </a:r>
            <a:r>
              <a:rPr lang="en-US" sz="1800" dirty="0" smtClean="0">
                <a:solidFill>
                  <a:srgbClr val="000090"/>
                </a:solidFill>
              </a:rPr>
              <a:t>.</a:t>
            </a:r>
          </a:p>
          <a:p>
            <a:pPr lvl="1"/>
            <a:r>
              <a:rPr lang="en-US" sz="1800" dirty="0" err="1" smtClean="0">
                <a:solidFill>
                  <a:srgbClr val="000090"/>
                </a:solidFill>
              </a:rPr>
              <a:t>Shefrin</a:t>
            </a:r>
            <a:r>
              <a:rPr lang="en-US" sz="1800" dirty="0">
                <a:solidFill>
                  <a:srgbClr val="000090"/>
                </a:solidFill>
              </a:rPr>
              <a:t>, H.M. and M. </a:t>
            </a:r>
            <a:r>
              <a:rPr lang="en-US" sz="1800" dirty="0" err="1">
                <a:solidFill>
                  <a:srgbClr val="000090"/>
                </a:solidFill>
              </a:rPr>
              <a:t>Statman</a:t>
            </a:r>
            <a:r>
              <a:rPr lang="en-US" sz="1800" dirty="0">
                <a:solidFill>
                  <a:srgbClr val="000090"/>
                </a:solidFill>
              </a:rPr>
              <a:t>. (1985) The disposition to sell winners too early and ride losers too long: Theory and evidence. </a:t>
            </a:r>
            <a:r>
              <a:rPr lang="en-US" sz="1800" i="1" dirty="0">
                <a:solidFill>
                  <a:srgbClr val="000090"/>
                </a:solidFill>
              </a:rPr>
              <a:t>Journal of Finance </a:t>
            </a:r>
            <a:r>
              <a:rPr lang="en-US" sz="1800" dirty="0">
                <a:solidFill>
                  <a:srgbClr val="000090"/>
                </a:solidFill>
              </a:rPr>
              <a:t>40, 777-790</a:t>
            </a:r>
            <a:r>
              <a:rPr lang="en-US" sz="1800" dirty="0" smtClean="0">
                <a:solidFill>
                  <a:srgbClr val="000090"/>
                </a:solidFill>
              </a:rPr>
              <a:t>.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7935737" cy="70752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 smtClean="0"/>
              <a:t>Przykłady</a:t>
            </a:r>
            <a:r>
              <a:rPr lang="en-US" dirty="0" smtClean="0"/>
              <a:t> </a:t>
            </a:r>
            <a:r>
              <a:rPr lang="en-US" dirty="0" err="1" smtClean="0"/>
              <a:t>rynkowe</a:t>
            </a:r>
            <a:r>
              <a:rPr lang="en-US" dirty="0"/>
              <a:t>: </a:t>
            </a:r>
            <a:r>
              <a:rPr lang="en-US" dirty="0" err="1"/>
              <a:t>badania</a:t>
            </a:r>
            <a:r>
              <a:rPr lang="en-US" dirty="0"/>
              <a:t> </a:t>
            </a:r>
            <a:r>
              <a:rPr lang="en-US" dirty="0" err="1"/>
              <a:t>finansów</a:t>
            </a:r>
            <a:r>
              <a:rPr lang="en-US" dirty="0"/>
              <a:t> </a:t>
            </a:r>
            <a:r>
              <a:rPr lang="en-US" dirty="0" err="1"/>
              <a:t>behawioralnych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9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570288"/>
            <a:ext cx="8783052" cy="4297112"/>
          </a:xfrm>
        </p:spPr>
        <p:txBody>
          <a:bodyPr/>
          <a:lstStyle/>
          <a:p>
            <a:r>
              <a:rPr lang="en-US" sz="2400" dirty="0" err="1" smtClean="0"/>
              <a:t>Wg</a:t>
            </a:r>
            <a:r>
              <a:rPr lang="en-US" sz="2400" dirty="0" smtClean="0"/>
              <a:t> </a:t>
            </a:r>
            <a:r>
              <a:rPr lang="en-US" sz="2400" dirty="0" err="1" smtClean="0"/>
              <a:t>Thaler’a</a:t>
            </a:r>
            <a:r>
              <a:rPr lang="en-US" sz="2400" dirty="0" smtClean="0"/>
              <a:t> </a:t>
            </a:r>
            <a:r>
              <a:rPr lang="en-US" sz="2400" dirty="0" err="1" smtClean="0"/>
              <a:t>ekonomia</a:t>
            </a:r>
            <a:r>
              <a:rPr lang="en-US" sz="2400" dirty="0" smtClean="0"/>
              <a:t> </a:t>
            </a:r>
            <a:r>
              <a:rPr lang="en-US" sz="2400" dirty="0" err="1" smtClean="0"/>
              <a:t>behawioralna</a:t>
            </a:r>
            <a:r>
              <a:rPr lang="en-US" sz="2400" dirty="0" smtClean="0"/>
              <a:t> </a:t>
            </a:r>
            <a:r>
              <a:rPr lang="en-US" sz="2400" dirty="0" err="1" smtClean="0"/>
              <a:t>zastąpi</a:t>
            </a:r>
            <a:r>
              <a:rPr lang="en-US" sz="2400" dirty="0" smtClean="0"/>
              <a:t> </a:t>
            </a:r>
            <a:r>
              <a:rPr lang="en-US" sz="2400" dirty="0" err="1" smtClean="0"/>
              <a:t>tradycyjną</a:t>
            </a:r>
            <a:r>
              <a:rPr lang="en-US" sz="2400" dirty="0" smtClean="0"/>
              <a:t> </a:t>
            </a:r>
            <a:r>
              <a:rPr lang="en-US" sz="2400" dirty="0" err="1" smtClean="0"/>
              <a:t>ekonomię</a:t>
            </a:r>
            <a:r>
              <a:rPr lang="en-US" sz="2400" dirty="0" smtClean="0"/>
              <a:t> </a:t>
            </a:r>
            <a:r>
              <a:rPr lang="en-US" sz="2400" dirty="0" err="1" smtClean="0"/>
              <a:t>nauczaną</a:t>
            </a:r>
            <a:r>
              <a:rPr lang="en-US" sz="2400" dirty="0" smtClean="0"/>
              <a:t> w </a:t>
            </a:r>
            <a:r>
              <a:rPr lang="en-US" sz="2400" dirty="0" err="1" smtClean="0"/>
              <a:t>szkole</a:t>
            </a:r>
            <a:r>
              <a:rPr lang="en-US" sz="2400" dirty="0" smtClean="0"/>
              <a:t>.</a:t>
            </a:r>
          </a:p>
          <a:p>
            <a:r>
              <a:rPr lang="en-US" sz="2400" dirty="0" err="1"/>
              <a:t>Thaler</a:t>
            </a:r>
            <a:r>
              <a:rPr lang="en-US" sz="2400" dirty="0"/>
              <a:t>, R. H. (2000). From Homo </a:t>
            </a:r>
            <a:r>
              <a:rPr lang="en-US" sz="2400" dirty="0" err="1"/>
              <a:t>Economicus</a:t>
            </a:r>
            <a:r>
              <a:rPr lang="en-US" sz="2400" dirty="0"/>
              <a:t> to Homo Sapiens. </a:t>
            </a:r>
            <a:r>
              <a:rPr lang="en-US" sz="2400" i="1" dirty="0"/>
              <a:t>Journal of Economic Perspectives</a:t>
            </a:r>
            <a:r>
              <a:rPr lang="en-US" sz="2400" dirty="0"/>
              <a:t>, </a:t>
            </a:r>
            <a:r>
              <a:rPr lang="en-US" sz="2400" dirty="0" smtClean="0"/>
              <a:t>Vol. 14</a:t>
            </a:r>
            <a:r>
              <a:rPr lang="en-US" sz="2400" dirty="0"/>
              <a:t>(1), 133–141. 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166" y="862764"/>
            <a:ext cx="7594600" cy="707524"/>
          </a:xfrm>
        </p:spPr>
        <p:txBody>
          <a:bodyPr/>
          <a:lstStyle/>
          <a:p>
            <a:r>
              <a:rPr lang="en-US" dirty="0" err="1" smtClean="0"/>
              <a:t>Podsumowanie</a:t>
            </a:r>
            <a:r>
              <a:rPr lang="en-US" dirty="0" smtClean="0"/>
              <a:t>, </a:t>
            </a:r>
            <a:r>
              <a:rPr lang="en-US" dirty="0" err="1" smtClean="0"/>
              <a:t>czyli</a:t>
            </a:r>
            <a:r>
              <a:rPr lang="en-US" dirty="0" smtClean="0"/>
              <a:t> o </a:t>
            </a:r>
            <a:r>
              <a:rPr lang="en-US" dirty="0" err="1" smtClean="0"/>
              <a:t>rewolucji</a:t>
            </a:r>
            <a:r>
              <a:rPr lang="en-US" dirty="0" smtClean="0"/>
              <a:t> </a:t>
            </a:r>
            <a:r>
              <a:rPr lang="en-US" dirty="0" err="1" smtClean="0"/>
              <a:t>behawioralnej</a:t>
            </a:r>
            <a:endParaRPr lang="en-US" dirty="0"/>
          </a:p>
        </p:txBody>
      </p:sp>
      <p:pic>
        <p:nvPicPr>
          <p:cNvPr id="6" name="Picture 5" descr="Screenshot 2017-11-02 14.50.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6382"/>
          <a:stretch/>
        </p:blipFill>
        <p:spPr>
          <a:xfrm>
            <a:off x="2915284" y="3273778"/>
            <a:ext cx="3962544" cy="31326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7111" y="6406446"/>
            <a:ext cx="4959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</a:t>
            </a:r>
            <a:r>
              <a:rPr lang="en-US" dirty="0" smtClean="0">
                <a:hlinkClick r:id="rId4"/>
              </a:rPr>
              <a:t>t0uRjM6z90g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570288"/>
            <a:ext cx="8536478" cy="4297112"/>
          </a:xfrm>
        </p:spPr>
        <p:txBody>
          <a:bodyPr/>
          <a:lstStyle/>
          <a:p>
            <a:pPr lvl="0"/>
            <a:r>
              <a:rPr lang="en-US" sz="2300" dirty="0" err="1" smtClean="0"/>
              <a:t>Adiunkt</a:t>
            </a:r>
            <a:r>
              <a:rPr lang="en-US" sz="2300" dirty="0" smtClean="0"/>
              <a:t> (University </a:t>
            </a:r>
            <a:r>
              <a:rPr lang="en-US" sz="2300" dirty="0"/>
              <a:t>of </a:t>
            </a:r>
            <a:r>
              <a:rPr lang="en-US" sz="2300" dirty="0" smtClean="0"/>
              <a:t>Rochester</a:t>
            </a:r>
            <a:r>
              <a:rPr lang="en-US" sz="2300" dirty="0"/>
              <a:t>, 1974–1978)</a:t>
            </a:r>
            <a:endParaRPr lang="en-US" sz="2300" dirty="0" smtClean="0"/>
          </a:p>
          <a:p>
            <a:pPr lvl="0"/>
            <a:r>
              <a:rPr lang="en-US" sz="2300" dirty="0" err="1"/>
              <a:t>Adiunkt</a:t>
            </a:r>
            <a:r>
              <a:rPr lang="en-US" sz="2300" dirty="0"/>
              <a:t> (</a:t>
            </a:r>
            <a:r>
              <a:rPr lang="en-US" sz="2300" dirty="0" smtClean="0"/>
              <a:t>Cornell University, 1978-1995)</a:t>
            </a:r>
          </a:p>
          <a:p>
            <a:pPr lvl="0"/>
            <a:r>
              <a:rPr lang="en-US" sz="2300" dirty="0" err="1"/>
              <a:t>Adiunkt</a:t>
            </a:r>
            <a:r>
              <a:rPr lang="en-US" sz="2300" dirty="0"/>
              <a:t> </a:t>
            </a:r>
            <a:r>
              <a:rPr lang="en-US" sz="2300" dirty="0" smtClean="0"/>
              <a:t>&amp; </a:t>
            </a:r>
            <a:r>
              <a:rPr lang="en-US" sz="2300" dirty="0" err="1" smtClean="0"/>
              <a:t>Profesor</a:t>
            </a:r>
            <a:r>
              <a:rPr lang="en-US" sz="2300" dirty="0" smtClean="0"/>
              <a:t> </a:t>
            </a:r>
            <a:r>
              <a:rPr lang="en-US" sz="2300" dirty="0"/>
              <a:t>(</a:t>
            </a:r>
            <a:r>
              <a:rPr lang="en-US" sz="2300" dirty="0" smtClean="0"/>
              <a:t>University </a:t>
            </a:r>
            <a:r>
              <a:rPr lang="en-US" sz="2300" dirty="0"/>
              <a:t>of Chicago's Booth School of </a:t>
            </a:r>
            <a:r>
              <a:rPr lang="en-US" sz="2300" dirty="0" smtClean="0"/>
              <a:t>Business, </a:t>
            </a:r>
            <a:r>
              <a:rPr lang="en-US" sz="2300" dirty="0"/>
              <a:t>1995–present)</a:t>
            </a:r>
            <a:r>
              <a:rPr lang="en-US" sz="2300" dirty="0" smtClean="0"/>
              <a:t>.</a:t>
            </a:r>
          </a:p>
          <a:p>
            <a:r>
              <a:rPr lang="en-US" sz="2300" dirty="0" err="1" smtClean="0"/>
              <a:t>Dyrektor</a:t>
            </a:r>
            <a:r>
              <a:rPr lang="en-US" sz="2300" dirty="0" smtClean="0"/>
              <a:t> (Fuller </a:t>
            </a:r>
            <a:r>
              <a:rPr lang="en-US" sz="2300" dirty="0"/>
              <a:t>&amp; </a:t>
            </a:r>
            <a:r>
              <a:rPr lang="en-US" sz="2300" dirty="0" err="1"/>
              <a:t>Thaler</a:t>
            </a:r>
            <a:r>
              <a:rPr lang="en-US" sz="2300" dirty="0"/>
              <a:t> Asset Management, </a:t>
            </a:r>
            <a:r>
              <a:rPr lang="en-US" sz="2300" dirty="0" smtClean="0"/>
              <a:t>od 1999)</a:t>
            </a:r>
          </a:p>
          <a:p>
            <a:r>
              <a:rPr lang="en-US" sz="2300" dirty="0" err="1" smtClean="0"/>
              <a:t>Współ-dyrektor</a:t>
            </a:r>
            <a:r>
              <a:rPr lang="en-US" sz="2300" dirty="0" smtClean="0"/>
              <a:t> (z R. </a:t>
            </a:r>
            <a:r>
              <a:rPr lang="en-US" sz="2300" dirty="0" err="1" smtClean="0"/>
              <a:t>Shiller</a:t>
            </a:r>
            <a:r>
              <a:rPr lang="en-US" sz="2300" dirty="0" smtClean="0"/>
              <a:t>, National </a:t>
            </a:r>
            <a:r>
              <a:rPr lang="en-US" sz="2300" dirty="0"/>
              <a:t>Bureau of Economic Research Behavioral Economics </a:t>
            </a:r>
            <a:r>
              <a:rPr lang="en-US" sz="2300" dirty="0" smtClean="0"/>
              <a:t>Project, od 1991)</a:t>
            </a:r>
          </a:p>
          <a:p>
            <a:r>
              <a:rPr lang="en-US" sz="2300" dirty="0" err="1" smtClean="0"/>
              <a:t>Doradca</a:t>
            </a:r>
            <a:r>
              <a:rPr lang="en-US" sz="2300" dirty="0" smtClean="0"/>
              <a:t> (</a:t>
            </a:r>
            <a:r>
              <a:rPr lang="en-US" sz="2300" dirty="0" err="1" smtClean="0"/>
              <a:t>Behavioural</a:t>
            </a:r>
            <a:r>
              <a:rPr lang="en-US" sz="2300" dirty="0" smtClean="0"/>
              <a:t> Insights Team, UK, od 2010)</a:t>
            </a:r>
          </a:p>
          <a:p>
            <a:r>
              <a:rPr lang="en-US" sz="2300" dirty="0"/>
              <a:t>Paul A. Samuelson Award in </a:t>
            </a:r>
            <a:r>
              <a:rPr lang="en-US" sz="2300" dirty="0" smtClean="0"/>
              <a:t>2005</a:t>
            </a:r>
          </a:p>
          <a:p>
            <a:r>
              <a:rPr lang="en-US" sz="2300" dirty="0" smtClean="0"/>
              <a:t>Global </a:t>
            </a:r>
            <a:r>
              <a:rPr lang="en-US" sz="2300" dirty="0"/>
              <a:t>Prize in Economics </a:t>
            </a:r>
            <a:r>
              <a:rPr lang="en-US" sz="2300" dirty="0" smtClean="0"/>
              <a:t>2014</a:t>
            </a:r>
          </a:p>
          <a:p>
            <a:r>
              <a:rPr lang="en-US" sz="2300" dirty="0" err="1" smtClean="0"/>
              <a:t>Prezydent</a:t>
            </a:r>
            <a:r>
              <a:rPr lang="en-US" sz="2300" dirty="0" smtClean="0"/>
              <a:t> (American </a:t>
            </a:r>
            <a:r>
              <a:rPr lang="en-US" sz="2300" dirty="0"/>
              <a:t>Economic </a:t>
            </a:r>
            <a:r>
              <a:rPr lang="en-US" sz="2300" dirty="0" smtClean="0"/>
              <a:t>Association) (</a:t>
            </a:r>
            <a:r>
              <a:rPr lang="en-US" sz="2300" dirty="0"/>
              <a:t>w</a:t>
            </a:r>
            <a:r>
              <a:rPr lang="en-US" sz="2300" dirty="0" smtClean="0"/>
              <a:t> </a:t>
            </a:r>
            <a:r>
              <a:rPr lang="en-US" sz="2300" dirty="0"/>
              <a:t>2015</a:t>
            </a:r>
            <a:r>
              <a:rPr lang="en-US" sz="2300" dirty="0" smtClean="0"/>
              <a:t>)</a:t>
            </a:r>
            <a:endParaRPr lang="en-US" sz="2300" dirty="0"/>
          </a:p>
          <a:p>
            <a:r>
              <a:rPr lang="en-US" sz="2300" dirty="0" err="1" smtClean="0"/>
              <a:t>Laureat</a:t>
            </a:r>
            <a:r>
              <a:rPr lang="en-US" sz="2300" dirty="0" smtClean="0"/>
              <a:t> </a:t>
            </a:r>
            <a:r>
              <a:rPr lang="en-US" sz="2300" dirty="0" err="1"/>
              <a:t>Nagrody</a:t>
            </a:r>
            <a:r>
              <a:rPr lang="en-US" sz="2300" dirty="0"/>
              <a:t> </a:t>
            </a:r>
            <a:r>
              <a:rPr lang="en-US" sz="2300" dirty="0" err="1"/>
              <a:t>Banku</a:t>
            </a:r>
            <a:r>
              <a:rPr lang="en-US" sz="2300" dirty="0"/>
              <a:t> </a:t>
            </a:r>
            <a:r>
              <a:rPr lang="en-US" sz="2300" dirty="0" err="1"/>
              <a:t>Szwecji</a:t>
            </a:r>
            <a:r>
              <a:rPr lang="en-US" sz="2300" dirty="0"/>
              <a:t> </a:t>
            </a:r>
            <a:r>
              <a:rPr lang="en-US" sz="2300" dirty="0" err="1"/>
              <a:t>im</a:t>
            </a:r>
            <a:r>
              <a:rPr lang="en-US" sz="2300" dirty="0"/>
              <a:t>. </a:t>
            </a:r>
            <a:r>
              <a:rPr lang="en-US" sz="2300" dirty="0" err="1"/>
              <a:t>Alfreda</a:t>
            </a:r>
            <a:r>
              <a:rPr lang="en-US" sz="2300" dirty="0"/>
              <a:t> </a:t>
            </a:r>
            <a:r>
              <a:rPr lang="en-US" sz="2300" dirty="0" err="1"/>
              <a:t>Nobla</a:t>
            </a:r>
            <a:r>
              <a:rPr lang="en-US" sz="2300" dirty="0"/>
              <a:t> w </a:t>
            </a:r>
            <a:r>
              <a:rPr lang="en-US" sz="2300" dirty="0" err="1"/>
              <a:t>dziedzinie</a:t>
            </a:r>
            <a:r>
              <a:rPr lang="en-US" sz="2300" dirty="0"/>
              <a:t> </a:t>
            </a:r>
            <a:r>
              <a:rPr lang="en-US" sz="2300" dirty="0" err="1"/>
              <a:t>ekonomii</a:t>
            </a:r>
            <a:r>
              <a:rPr lang="en-US" sz="2300" dirty="0"/>
              <a:t> </a:t>
            </a:r>
            <a:r>
              <a:rPr lang="en-US" sz="2300" dirty="0" err="1"/>
              <a:t>za</a:t>
            </a:r>
            <a:r>
              <a:rPr lang="en-US" sz="2300" dirty="0"/>
              <a:t> </a:t>
            </a:r>
            <a:r>
              <a:rPr lang="en-US" sz="2300" dirty="0" err="1"/>
              <a:t>rok</a:t>
            </a:r>
            <a:r>
              <a:rPr lang="en-US" sz="2300" dirty="0"/>
              <a:t> 2017</a:t>
            </a:r>
          </a:p>
          <a:p>
            <a:pPr lvl="0"/>
            <a:endParaRPr lang="en-US" sz="2400" dirty="0"/>
          </a:p>
          <a:p>
            <a:endParaRPr lang="en-US" sz="2400" b="1" dirty="0" smtClean="0"/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4" y="862764"/>
            <a:ext cx="7594600" cy="707524"/>
          </a:xfrm>
        </p:spPr>
        <p:txBody>
          <a:bodyPr/>
          <a:lstStyle/>
          <a:p>
            <a:r>
              <a:rPr lang="en-US" dirty="0" err="1" smtClean="0"/>
              <a:t>Kilka</a:t>
            </a:r>
            <a:r>
              <a:rPr lang="en-US" dirty="0" smtClean="0"/>
              <a:t> </a:t>
            </a:r>
            <a:r>
              <a:rPr lang="en-US" dirty="0" err="1" smtClean="0"/>
              <a:t>faktów</a:t>
            </a:r>
            <a:r>
              <a:rPr lang="en-US" dirty="0" smtClean="0"/>
              <a:t> o </a:t>
            </a:r>
            <a:r>
              <a:rPr lang="en-US" dirty="0" err="1" smtClean="0"/>
              <a:t>Richardzie</a:t>
            </a:r>
            <a:r>
              <a:rPr lang="en-US" dirty="0" smtClean="0"/>
              <a:t> H. </a:t>
            </a:r>
            <a:r>
              <a:rPr lang="en-US" dirty="0" err="1" smtClean="0"/>
              <a:t>Thaler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2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2" y="2281217"/>
            <a:ext cx="6208145" cy="3586183"/>
          </a:xfrm>
        </p:spPr>
        <p:txBody>
          <a:bodyPr/>
          <a:lstStyle/>
          <a:p>
            <a:r>
              <a:rPr lang="en-US" sz="2400" dirty="0" err="1" smtClean="0"/>
              <a:t>Odkrycie</a:t>
            </a:r>
            <a:r>
              <a:rPr lang="en-US" sz="2400" dirty="0" smtClean="0"/>
              <a:t> </a:t>
            </a:r>
            <a:r>
              <a:rPr lang="en-US" sz="2400" dirty="0" err="1"/>
              <a:t>neuronu</a:t>
            </a:r>
            <a:r>
              <a:rPr lang="en-US" sz="2400" dirty="0"/>
              <a:t> </a:t>
            </a:r>
            <a:r>
              <a:rPr lang="en-US" sz="2400" dirty="0" err="1"/>
              <a:t>lustrzanego</a:t>
            </a:r>
            <a:r>
              <a:rPr lang="en-US" sz="2400" dirty="0"/>
              <a:t> </a:t>
            </a:r>
            <a:r>
              <a:rPr lang="en-US" sz="2400" dirty="0" err="1"/>
              <a:t>pozwala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badanie</a:t>
            </a:r>
            <a:r>
              <a:rPr lang="en-US" sz="2400" dirty="0"/>
              <a:t> „</a:t>
            </a:r>
            <a:r>
              <a:rPr lang="en-US" sz="2400" dirty="0" err="1"/>
              <a:t>mózgu</a:t>
            </a:r>
            <a:r>
              <a:rPr lang="en-US" sz="2400" dirty="0"/>
              <a:t> </a:t>
            </a:r>
            <a:r>
              <a:rPr lang="en-US" sz="2400" dirty="0" err="1"/>
              <a:t>zbiorowego</a:t>
            </a:r>
            <a:r>
              <a:rPr lang="en-US" sz="2400" dirty="0"/>
              <a:t>"</a:t>
            </a:r>
            <a:r>
              <a:rPr lang="en-US" sz="2400" dirty="0" smtClean="0"/>
              <a:t>.	</a:t>
            </a:r>
          </a:p>
          <a:p>
            <a:pPr lvl="1"/>
            <a:r>
              <a:rPr lang="en-US" sz="2200" dirty="0" err="1" smtClean="0">
                <a:solidFill>
                  <a:srgbClr val="053A98"/>
                </a:solidFill>
              </a:rPr>
              <a:t>Decyzje</a:t>
            </a:r>
            <a:r>
              <a:rPr lang="en-US" sz="2200" dirty="0" smtClean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na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 smtClean="0">
                <a:solidFill>
                  <a:srgbClr val="053A98"/>
                </a:solidFill>
              </a:rPr>
              <a:t>rynkach</a:t>
            </a:r>
            <a:r>
              <a:rPr lang="en-US" sz="2200" dirty="0" smtClean="0">
                <a:solidFill>
                  <a:srgbClr val="053A98"/>
                </a:solidFill>
              </a:rPr>
              <a:t> </a:t>
            </a:r>
            <a:r>
              <a:rPr lang="en-US" sz="2200" dirty="0" err="1" smtClean="0">
                <a:solidFill>
                  <a:srgbClr val="053A98"/>
                </a:solidFill>
              </a:rPr>
              <a:t>polegają</a:t>
            </a:r>
            <a:r>
              <a:rPr lang="en-US" sz="2200" dirty="0" smtClean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na</a:t>
            </a:r>
            <a:r>
              <a:rPr lang="en-US" sz="2200" dirty="0">
                <a:solidFill>
                  <a:srgbClr val="053A98"/>
                </a:solidFill>
              </a:rPr>
              <a:t> „</a:t>
            </a:r>
            <a:r>
              <a:rPr lang="en-US" sz="2200" dirty="0" err="1">
                <a:solidFill>
                  <a:srgbClr val="053A98"/>
                </a:solidFill>
              </a:rPr>
              <a:t>odczytaniu</a:t>
            </a:r>
            <a:r>
              <a:rPr lang="en-US" sz="2200" dirty="0">
                <a:solidFill>
                  <a:srgbClr val="053A98"/>
                </a:solidFill>
              </a:rPr>
              <a:t>" </a:t>
            </a:r>
            <a:r>
              <a:rPr lang="en-US" sz="2200" dirty="0" err="1">
                <a:solidFill>
                  <a:srgbClr val="053A98"/>
                </a:solidFill>
              </a:rPr>
              <a:t>zachowań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innych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 smtClean="0">
                <a:solidFill>
                  <a:srgbClr val="053A98"/>
                </a:solidFill>
              </a:rPr>
              <a:t>uczestników</a:t>
            </a:r>
            <a:r>
              <a:rPr lang="en-US" sz="2200" dirty="0" smtClean="0">
                <a:solidFill>
                  <a:srgbClr val="053A98"/>
                </a:solidFill>
              </a:rPr>
              <a:t>. 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Prof. M. </a:t>
            </a:r>
            <a:r>
              <a:rPr lang="en-US" sz="2400" dirty="0" err="1" smtClean="0"/>
              <a:t>Noga</a:t>
            </a:r>
            <a:r>
              <a:rPr lang="en-US" sz="2400" dirty="0"/>
              <a:t> </a:t>
            </a:r>
            <a:r>
              <a:rPr lang="en-US" sz="2400" dirty="0" err="1" smtClean="0"/>
              <a:t>proponuje</a:t>
            </a:r>
            <a:r>
              <a:rPr lang="en-US" sz="2400" dirty="0" smtClean="0"/>
              <a:t> NEUROMAKROEKONOMIĘ</a:t>
            </a:r>
          </a:p>
          <a:p>
            <a:pPr lvl="1"/>
            <a:r>
              <a:rPr lang="en-US" sz="2200" dirty="0" err="1">
                <a:solidFill>
                  <a:srgbClr val="053A98"/>
                </a:solidFill>
              </a:rPr>
              <a:t>P</a:t>
            </a:r>
            <a:r>
              <a:rPr lang="en-US" sz="2200" dirty="0" err="1" smtClean="0">
                <a:solidFill>
                  <a:srgbClr val="053A98"/>
                </a:solidFill>
              </a:rPr>
              <a:t>rawa</a:t>
            </a:r>
            <a:r>
              <a:rPr lang="en-US" sz="2200" dirty="0" smtClean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ekonomiczne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będą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swoim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charakterem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zbliżać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się</a:t>
            </a:r>
            <a:r>
              <a:rPr lang="en-US" sz="2200" dirty="0">
                <a:solidFill>
                  <a:srgbClr val="053A98"/>
                </a:solidFill>
              </a:rPr>
              <a:t> do </a:t>
            </a:r>
            <a:r>
              <a:rPr lang="en-US" sz="2200" dirty="0" err="1">
                <a:solidFill>
                  <a:srgbClr val="053A98"/>
                </a:solidFill>
              </a:rPr>
              <a:t>deterministycznych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praw</a:t>
            </a:r>
            <a:r>
              <a:rPr lang="en-US" sz="2200" dirty="0">
                <a:solidFill>
                  <a:srgbClr val="053A98"/>
                </a:solidFill>
              </a:rPr>
              <a:t> </a:t>
            </a:r>
            <a:r>
              <a:rPr lang="en-US" sz="2200" dirty="0" err="1">
                <a:solidFill>
                  <a:srgbClr val="053A98"/>
                </a:solidFill>
              </a:rPr>
              <a:t>przyrodniczych</a:t>
            </a:r>
            <a:r>
              <a:rPr lang="en-US" sz="2200" dirty="0">
                <a:solidFill>
                  <a:srgbClr val="053A98"/>
                </a:solidFill>
              </a:rPr>
              <a:t>. 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166" y="862764"/>
            <a:ext cx="7594600" cy="707524"/>
          </a:xfrm>
        </p:spPr>
        <p:txBody>
          <a:bodyPr/>
          <a:lstStyle/>
          <a:p>
            <a:r>
              <a:rPr lang="en-US" dirty="0" err="1"/>
              <a:t>Podsumowanie</a:t>
            </a:r>
            <a:r>
              <a:rPr lang="en-US" dirty="0"/>
              <a:t>, </a:t>
            </a:r>
            <a:r>
              <a:rPr lang="en-US" dirty="0" err="1"/>
              <a:t>czyli</a:t>
            </a:r>
            <a:r>
              <a:rPr lang="en-US" dirty="0"/>
              <a:t> o </a:t>
            </a:r>
            <a:r>
              <a:rPr lang="en-US" dirty="0" err="1"/>
              <a:t>rewolucji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Neuroekonomia-a-ekonomia-glownego-nurtu_[1539]_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99" y="2281217"/>
            <a:ext cx="2686386" cy="3850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66185" y="6131704"/>
            <a:ext cx="285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http://</a:t>
            </a:r>
            <a:r>
              <a:rPr lang="en-US" sz="1400" dirty="0" err="1">
                <a:solidFill>
                  <a:srgbClr val="000090"/>
                </a:solidFill>
              </a:rPr>
              <a:t>cedewu.pl</a:t>
            </a:r>
            <a:r>
              <a:rPr lang="en-US" sz="1400" dirty="0">
                <a:solidFill>
                  <a:srgbClr val="000090"/>
                </a:solidFill>
              </a:rPr>
              <a:t>/Neuroekonomia-a-ekonomia-glownego-nurtu-p1735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633" y="1570288"/>
            <a:ext cx="87830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NEUROEKONOMIA = </a:t>
            </a:r>
            <a:r>
              <a:rPr lang="en-US" sz="2400" dirty="0" smtClean="0">
                <a:solidFill>
                  <a:srgbClr val="000090"/>
                </a:solidFill>
              </a:rPr>
              <a:t>NEURONAUKA </a:t>
            </a:r>
            <a:r>
              <a:rPr lang="en-US" sz="2400" dirty="0">
                <a:solidFill>
                  <a:srgbClr val="000090"/>
                </a:solidFill>
              </a:rPr>
              <a:t>+ PSYCHOLOGIA + EKONOMIA</a:t>
            </a:r>
          </a:p>
        </p:txBody>
      </p:sp>
    </p:spTree>
    <p:extLst>
      <p:ext uri="{BB962C8B-B14F-4D97-AF65-F5344CB8AC3E}">
        <p14:creationId xmlns:p14="http://schemas.microsoft.com/office/powerpoint/2010/main" val="5880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570288"/>
            <a:ext cx="5925552" cy="4297112"/>
          </a:xfrm>
        </p:spPr>
        <p:txBody>
          <a:bodyPr/>
          <a:lstStyle/>
          <a:p>
            <a:r>
              <a:rPr lang="en-US" sz="2400" dirty="0" smtClean="0"/>
              <a:t>“W </a:t>
            </a:r>
            <a:r>
              <a:rPr lang="en-US" sz="2400" dirty="0" err="1"/>
              <a:t>dalszej</a:t>
            </a:r>
            <a:r>
              <a:rPr lang="en-US" sz="2400" dirty="0"/>
              <a:t> </a:t>
            </a:r>
            <a:r>
              <a:rPr lang="en-US" sz="2400" dirty="0" err="1"/>
              <a:t>przyszłości</a:t>
            </a:r>
            <a:r>
              <a:rPr lang="en-US" sz="2400" dirty="0"/>
              <a:t> </a:t>
            </a:r>
            <a:r>
              <a:rPr lang="en-US" sz="2400" dirty="0" err="1"/>
              <a:t>może</a:t>
            </a:r>
            <a:r>
              <a:rPr lang="en-US" sz="2400" dirty="0"/>
              <a:t> </a:t>
            </a:r>
            <a:r>
              <a:rPr lang="en-US" sz="2400" dirty="0" err="1"/>
              <a:t>się</a:t>
            </a:r>
            <a:r>
              <a:rPr lang="en-US" sz="2400" dirty="0"/>
              <a:t> </a:t>
            </a:r>
            <a:r>
              <a:rPr lang="en-US" sz="2400" dirty="0" err="1"/>
              <a:t>zrealizować</a:t>
            </a:r>
            <a:r>
              <a:rPr lang="en-US" sz="2400" dirty="0"/>
              <a:t> idea </a:t>
            </a:r>
            <a:r>
              <a:rPr lang="en-US" sz="2400" dirty="0" err="1"/>
              <a:t>konsiliencji</a:t>
            </a:r>
            <a:r>
              <a:rPr lang="en-US" sz="2400" dirty="0"/>
              <a:t> (</a:t>
            </a:r>
            <a:r>
              <a:rPr lang="en-US" sz="2400" dirty="0" err="1"/>
              <a:t>jedności</a:t>
            </a:r>
            <a:r>
              <a:rPr lang="en-US" sz="2400" dirty="0"/>
              <a:t>) </a:t>
            </a:r>
            <a:r>
              <a:rPr lang="en-US" sz="2400" dirty="0" err="1"/>
              <a:t>nauk</a:t>
            </a:r>
            <a:r>
              <a:rPr lang="en-US" sz="2400" dirty="0"/>
              <a:t> </a:t>
            </a:r>
            <a:r>
              <a:rPr lang="en-US" sz="2400" dirty="0" err="1"/>
              <a:t>wokół</a:t>
            </a:r>
            <a:r>
              <a:rPr lang="en-US" sz="2400" dirty="0"/>
              <a:t> </a:t>
            </a:r>
            <a:r>
              <a:rPr lang="en-US" sz="2400" dirty="0" err="1"/>
              <a:t>nauk</a:t>
            </a:r>
            <a:r>
              <a:rPr lang="en-US" sz="2400" dirty="0"/>
              <a:t> </a:t>
            </a:r>
            <a:r>
              <a:rPr lang="en-US" sz="2400" dirty="0" err="1"/>
              <a:t>przyrodniczych</a:t>
            </a:r>
            <a:r>
              <a:rPr lang="en-US" sz="2400" dirty="0"/>
              <a:t>, o </a:t>
            </a:r>
            <a:r>
              <a:rPr lang="en-US" sz="2400" dirty="0" err="1"/>
              <a:t>której</a:t>
            </a:r>
            <a:r>
              <a:rPr lang="en-US" sz="2400" dirty="0"/>
              <a:t> </a:t>
            </a:r>
            <a:r>
              <a:rPr lang="en-US" sz="2400" dirty="0" err="1"/>
              <a:t>pisał</a:t>
            </a:r>
            <a:r>
              <a:rPr lang="en-US" sz="2400" dirty="0"/>
              <a:t> O.E. </a:t>
            </a:r>
            <a:r>
              <a:rPr lang="en-US" sz="2400" dirty="0" smtClean="0"/>
              <a:t>Wilson (</a:t>
            </a:r>
            <a:r>
              <a:rPr lang="en-US" sz="2400" dirty="0"/>
              <a:t>2002) </a:t>
            </a:r>
            <a:r>
              <a:rPr lang="en-US" sz="2400" dirty="0" smtClean="0"/>
              <a:t>w </a:t>
            </a:r>
            <a:r>
              <a:rPr lang="en-US" sz="2400" i="1" dirty="0" err="1" smtClean="0"/>
              <a:t>Konsiliencja</a:t>
            </a:r>
            <a:r>
              <a:rPr lang="en-US" sz="2400" i="1" dirty="0"/>
              <a:t>. </a:t>
            </a:r>
            <a:r>
              <a:rPr lang="en-US" sz="2400" i="1" dirty="0" err="1"/>
              <a:t>Jedność</a:t>
            </a:r>
            <a:r>
              <a:rPr lang="en-US" sz="2400" i="1" dirty="0"/>
              <a:t> </a:t>
            </a:r>
            <a:r>
              <a:rPr lang="en-US" sz="2400" i="1" dirty="0" err="1" smtClean="0"/>
              <a:t>wiedzy</a:t>
            </a:r>
            <a:r>
              <a:rPr lang="en-US" sz="2400" i="1" dirty="0" smtClean="0"/>
              <a:t>.</a:t>
            </a:r>
            <a:r>
              <a:rPr lang="en-US" sz="2400" dirty="0" smtClean="0"/>
              <a:t>”</a:t>
            </a:r>
          </a:p>
          <a:p>
            <a:endParaRPr lang="en-US" sz="2400" dirty="0" smtClean="0"/>
          </a:p>
          <a:p>
            <a:r>
              <a:rPr lang="en-US" sz="2400" dirty="0" smtClean="0"/>
              <a:t>“W </a:t>
            </a:r>
            <a:r>
              <a:rPr lang="en-US" sz="2400" dirty="0" err="1"/>
              <a:t>związku</a:t>
            </a:r>
            <a:r>
              <a:rPr lang="en-US" sz="2400" dirty="0"/>
              <a:t> z </a:t>
            </a:r>
            <a:r>
              <a:rPr lang="en-US" sz="2400" dirty="0" err="1"/>
              <a:t>przywróceniem</a:t>
            </a:r>
            <a:r>
              <a:rPr lang="en-US" sz="2400" dirty="0"/>
              <a:t> </a:t>
            </a:r>
            <a:r>
              <a:rPr lang="en-US" sz="2400" dirty="0" err="1"/>
              <a:t>psychologii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socjologii</a:t>
            </a:r>
            <a:r>
              <a:rPr lang="en-US" sz="2400" dirty="0"/>
              <a:t> do </a:t>
            </a:r>
            <a:r>
              <a:rPr lang="en-US" sz="2400" dirty="0" err="1"/>
              <a:t>głównego</a:t>
            </a:r>
            <a:r>
              <a:rPr lang="en-US" sz="2400" dirty="0"/>
              <a:t> </a:t>
            </a:r>
            <a:r>
              <a:rPr lang="en-US" sz="2400" dirty="0" err="1"/>
              <a:t>nurtu</a:t>
            </a:r>
            <a:r>
              <a:rPr lang="en-US" sz="2400" dirty="0"/>
              <a:t> </a:t>
            </a:r>
            <a:r>
              <a:rPr lang="en-US" sz="2400" dirty="0" err="1"/>
              <a:t>współczesnego</a:t>
            </a:r>
            <a:r>
              <a:rPr lang="en-US" sz="2400" dirty="0"/>
              <a:t> </a:t>
            </a:r>
            <a:r>
              <a:rPr lang="en-US" sz="2400" dirty="0" err="1"/>
              <a:t>dyskursu</a:t>
            </a:r>
            <a:r>
              <a:rPr lang="en-US" sz="2400" dirty="0"/>
              <a:t> </a:t>
            </a:r>
            <a:r>
              <a:rPr lang="en-US" sz="2400" dirty="0" err="1"/>
              <a:t>nauk</a:t>
            </a:r>
            <a:r>
              <a:rPr lang="en-US" sz="2400" dirty="0"/>
              <a:t> </a:t>
            </a:r>
            <a:r>
              <a:rPr lang="en-US" sz="2400" dirty="0" err="1"/>
              <a:t>ekonomicznych</a:t>
            </a:r>
            <a:r>
              <a:rPr lang="en-US" sz="2400" dirty="0"/>
              <a:t>, </a:t>
            </a:r>
            <a:r>
              <a:rPr lang="en-US" sz="2400" dirty="0" err="1"/>
              <a:t>należy</a:t>
            </a:r>
            <a:r>
              <a:rPr lang="en-US" sz="2400" dirty="0"/>
              <a:t> </a:t>
            </a:r>
            <a:r>
              <a:rPr lang="en-US" sz="2400" dirty="0" err="1"/>
              <a:t>oczekiwać</a:t>
            </a:r>
            <a:r>
              <a:rPr lang="en-US" sz="2400" dirty="0"/>
              <a:t> </a:t>
            </a:r>
            <a:r>
              <a:rPr lang="en-US" sz="2400" dirty="0" err="1"/>
              <a:t>pojawienia</a:t>
            </a:r>
            <a:r>
              <a:rPr lang="en-US" sz="2400" dirty="0"/>
              <a:t> </a:t>
            </a:r>
            <a:r>
              <a:rPr lang="en-US" sz="2400" dirty="0" err="1"/>
              <a:t>się</a:t>
            </a:r>
            <a:r>
              <a:rPr lang="en-US" sz="2400" dirty="0"/>
              <a:t> „</a:t>
            </a:r>
            <a:r>
              <a:rPr lang="en-US" sz="2400" dirty="0" err="1"/>
              <a:t>unowocześnionej</a:t>
            </a:r>
            <a:r>
              <a:rPr lang="en-US" sz="2400" dirty="0"/>
              <a:t>” </a:t>
            </a:r>
            <a:r>
              <a:rPr lang="en-US" sz="2400" dirty="0" err="1"/>
              <a:t>wersji</a:t>
            </a:r>
            <a:r>
              <a:rPr lang="en-US" sz="2400" dirty="0"/>
              <a:t> </a:t>
            </a:r>
            <a:r>
              <a:rPr lang="en-US" sz="2400" dirty="0" err="1"/>
              <a:t>dzieł</a:t>
            </a:r>
            <a:r>
              <a:rPr lang="en-US" sz="2400" dirty="0"/>
              <a:t> </a:t>
            </a:r>
            <a:r>
              <a:rPr lang="en-US" sz="2400" dirty="0" smtClean="0"/>
              <a:t>A. </a:t>
            </a:r>
            <a:r>
              <a:rPr lang="en-US" sz="2400" dirty="0" err="1" smtClean="0"/>
              <a:t>Smitha</a:t>
            </a:r>
            <a:r>
              <a:rPr lang="en-US" sz="2400" dirty="0" smtClean="0"/>
              <a:t>”.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53A98"/>
              </a:solidFill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166" y="862764"/>
            <a:ext cx="7594600" cy="707524"/>
          </a:xfrm>
        </p:spPr>
        <p:txBody>
          <a:bodyPr/>
          <a:lstStyle/>
          <a:p>
            <a:r>
              <a:rPr lang="en-US" dirty="0" err="1"/>
              <a:t>Podsumowanie</a:t>
            </a:r>
            <a:r>
              <a:rPr lang="en-US" dirty="0"/>
              <a:t>, </a:t>
            </a:r>
            <a:r>
              <a:rPr lang="en-US" dirty="0" err="1"/>
              <a:t>czyli</a:t>
            </a:r>
            <a:r>
              <a:rPr lang="en-US" dirty="0"/>
              <a:t> o </a:t>
            </a:r>
            <a:r>
              <a:rPr lang="en-US" dirty="0" err="1"/>
              <a:t>rewolucji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 descr="Adam Smi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98" y="1790699"/>
            <a:ext cx="2242257" cy="33424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37298" y="5133194"/>
            <a:ext cx="2242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https://</a:t>
            </a:r>
            <a:r>
              <a:rPr lang="en-US" sz="1400" dirty="0" err="1">
                <a:solidFill>
                  <a:srgbClr val="000090"/>
                </a:solidFill>
              </a:rPr>
              <a:t>pl.wikipedia.org</a:t>
            </a:r>
            <a:r>
              <a:rPr lang="en-US" sz="1400" dirty="0">
                <a:solidFill>
                  <a:srgbClr val="000090"/>
                </a:solidFill>
              </a:rPr>
              <a:t>/wiki/</a:t>
            </a:r>
            <a:r>
              <a:rPr lang="en-US" sz="1400" dirty="0" err="1">
                <a:solidFill>
                  <a:srgbClr val="000090"/>
                </a:solidFill>
              </a:rPr>
              <a:t>Adam_Smith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166" y="5870392"/>
            <a:ext cx="8683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53A98"/>
                </a:solidFill>
              </a:rPr>
              <a:t>Polowczyk</a:t>
            </a:r>
            <a:r>
              <a:rPr lang="en-US" dirty="0">
                <a:solidFill>
                  <a:srgbClr val="053A98"/>
                </a:solidFill>
              </a:rPr>
              <a:t>, J. A. N. (2010). </a:t>
            </a:r>
            <a:r>
              <a:rPr lang="en-US" i="1" dirty="0" err="1">
                <a:solidFill>
                  <a:srgbClr val="053A98"/>
                </a:solidFill>
              </a:rPr>
              <a:t>Elementy</a:t>
            </a:r>
            <a:r>
              <a:rPr lang="en-US" i="1" dirty="0">
                <a:solidFill>
                  <a:srgbClr val="053A98"/>
                </a:solidFill>
              </a:rPr>
              <a:t> </a:t>
            </a:r>
            <a:r>
              <a:rPr lang="en-US" i="1" dirty="0" err="1">
                <a:solidFill>
                  <a:srgbClr val="053A98"/>
                </a:solidFill>
              </a:rPr>
              <a:t>ekonomii</a:t>
            </a:r>
            <a:r>
              <a:rPr lang="en-US" i="1" dirty="0">
                <a:solidFill>
                  <a:srgbClr val="053A98"/>
                </a:solidFill>
              </a:rPr>
              <a:t> </a:t>
            </a:r>
            <a:r>
              <a:rPr lang="en-US" i="1" dirty="0" err="1">
                <a:solidFill>
                  <a:srgbClr val="053A98"/>
                </a:solidFill>
              </a:rPr>
              <a:t>behawioralnej</a:t>
            </a:r>
            <a:r>
              <a:rPr lang="en-US" i="1" dirty="0">
                <a:solidFill>
                  <a:srgbClr val="053A98"/>
                </a:solidFill>
              </a:rPr>
              <a:t> w </a:t>
            </a:r>
            <a:r>
              <a:rPr lang="en-US" i="1" dirty="0" err="1">
                <a:solidFill>
                  <a:srgbClr val="053A98"/>
                </a:solidFill>
              </a:rPr>
              <a:t>dziełach</a:t>
            </a:r>
            <a:r>
              <a:rPr lang="en-US" i="1" dirty="0">
                <a:solidFill>
                  <a:srgbClr val="053A98"/>
                </a:solidFill>
              </a:rPr>
              <a:t> </a:t>
            </a:r>
            <a:r>
              <a:rPr lang="en-US" i="1" dirty="0" err="1">
                <a:solidFill>
                  <a:srgbClr val="053A98"/>
                </a:solidFill>
              </a:rPr>
              <a:t>Adama</a:t>
            </a:r>
            <a:r>
              <a:rPr lang="en-US" i="1" dirty="0">
                <a:solidFill>
                  <a:srgbClr val="053A98"/>
                </a:solidFill>
              </a:rPr>
              <a:t> </a:t>
            </a:r>
            <a:r>
              <a:rPr lang="en-US" i="1" dirty="0" err="1">
                <a:solidFill>
                  <a:srgbClr val="053A98"/>
                </a:solidFill>
              </a:rPr>
              <a:t>Smitha</a:t>
            </a:r>
            <a:r>
              <a:rPr lang="en-US" i="1" dirty="0">
                <a:solidFill>
                  <a:srgbClr val="053A98"/>
                </a:solidFill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166" y="6255225"/>
            <a:ext cx="8607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90"/>
                </a:solidFill>
              </a:rPr>
              <a:t>Camerer</a:t>
            </a:r>
            <a:r>
              <a:rPr lang="en-US" dirty="0">
                <a:solidFill>
                  <a:srgbClr val="000090"/>
                </a:solidFill>
              </a:rPr>
              <a:t> C.F., </a:t>
            </a:r>
            <a:r>
              <a:rPr lang="en-US" dirty="0" err="1">
                <a:solidFill>
                  <a:srgbClr val="000090"/>
                </a:solidFill>
              </a:rPr>
              <a:t>Loewenstein</a:t>
            </a:r>
            <a:r>
              <a:rPr lang="en-US" dirty="0">
                <a:solidFill>
                  <a:srgbClr val="000090"/>
                </a:solidFill>
              </a:rPr>
              <a:t> G., </a:t>
            </a:r>
            <a:r>
              <a:rPr lang="en-US" dirty="0" err="1">
                <a:solidFill>
                  <a:srgbClr val="000090"/>
                </a:solidFill>
              </a:rPr>
              <a:t>Prelec</a:t>
            </a:r>
            <a:r>
              <a:rPr lang="en-US" dirty="0">
                <a:solidFill>
                  <a:srgbClr val="000090"/>
                </a:solidFill>
              </a:rPr>
              <a:t> D., </a:t>
            </a:r>
            <a:r>
              <a:rPr lang="en-US" dirty="0" smtClean="0">
                <a:solidFill>
                  <a:srgbClr val="000090"/>
                </a:solidFill>
              </a:rPr>
              <a:t>(2005) </a:t>
            </a:r>
            <a:r>
              <a:rPr lang="en-US" dirty="0" err="1" smtClean="0">
                <a:solidFill>
                  <a:srgbClr val="000090"/>
                </a:solidFill>
              </a:rPr>
              <a:t>Neuroeconomics</a:t>
            </a:r>
            <a:r>
              <a:rPr lang="en-US" dirty="0">
                <a:solidFill>
                  <a:srgbClr val="000090"/>
                </a:solidFill>
              </a:rPr>
              <a:t>: How Neuroscience Can Inform </a:t>
            </a:r>
            <a:r>
              <a:rPr lang="en-US" dirty="0" smtClean="0">
                <a:solidFill>
                  <a:srgbClr val="000090"/>
                </a:solidFill>
              </a:rPr>
              <a:t>Economics. </a:t>
            </a:r>
            <a:r>
              <a:rPr lang="en-US" i="1" dirty="0" smtClean="0">
                <a:solidFill>
                  <a:srgbClr val="000090"/>
                </a:solidFill>
              </a:rPr>
              <a:t>Journal </a:t>
            </a:r>
            <a:r>
              <a:rPr lang="en-US" i="1" dirty="0">
                <a:solidFill>
                  <a:srgbClr val="000090"/>
                </a:solidFill>
              </a:rPr>
              <a:t>of Economic </a:t>
            </a:r>
            <a:r>
              <a:rPr lang="en-US" i="1" dirty="0" smtClean="0">
                <a:solidFill>
                  <a:srgbClr val="000090"/>
                </a:solidFill>
              </a:rPr>
              <a:t>Literature</a:t>
            </a:r>
            <a:r>
              <a:rPr lang="en-US" dirty="0">
                <a:solidFill>
                  <a:srgbClr val="00009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3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568221" y="1570288"/>
            <a:ext cx="6575779" cy="4297112"/>
          </a:xfrm>
        </p:spPr>
        <p:txBody>
          <a:bodyPr/>
          <a:lstStyle/>
          <a:p>
            <a:pPr lvl="0"/>
            <a:r>
              <a:rPr lang="en-US" sz="2400" dirty="0" smtClean="0"/>
              <a:t>“He has </a:t>
            </a:r>
            <a:r>
              <a:rPr lang="en-US" sz="2400" dirty="0"/>
              <a:t>a mischievous </a:t>
            </a:r>
            <a:r>
              <a:rPr lang="en-US" sz="2400" dirty="0" smtClean="0"/>
              <a:t>mind and no </a:t>
            </a:r>
            <a:r>
              <a:rPr lang="en-US" sz="2400" dirty="0"/>
              <a:t>predecessors. </a:t>
            </a:r>
            <a:r>
              <a:rPr lang="en-US" sz="2400" dirty="0" smtClean="0"/>
              <a:t>A </a:t>
            </a:r>
            <a:r>
              <a:rPr lang="en-US" sz="2400" dirty="0"/>
              <a:t>rebel with a cause, he isn’t especially political. </a:t>
            </a:r>
          </a:p>
          <a:p>
            <a:pPr lvl="0"/>
            <a:r>
              <a:rPr lang="en-US" sz="2400" dirty="0"/>
              <a:t>He confesses to being lazy, and he isn’t good at math, and he doesn’t have much patience for philosophy. </a:t>
            </a:r>
          </a:p>
          <a:p>
            <a:pPr lvl="0"/>
            <a:r>
              <a:rPr lang="en-US" sz="2400" dirty="0"/>
              <a:t>Where he wins Olympic gold is in keen observation; his greatest insights come from actually looking. </a:t>
            </a:r>
            <a:endParaRPr lang="en-US" sz="2400" dirty="0" smtClean="0"/>
          </a:p>
          <a:p>
            <a:pPr marL="0" indent="0">
              <a:buNone/>
            </a:pPr>
            <a:r>
              <a:rPr lang="en-US" sz="2000" dirty="0" smtClean="0"/>
              <a:t>	“</a:t>
            </a:r>
            <a:r>
              <a:rPr lang="en-US" sz="2000" dirty="0"/>
              <a:t>The first step to overturning conventional wisdom, when the conventional </a:t>
            </a:r>
            <a:r>
              <a:rPr lang="en-US" sz="2000" dirty="0" smtClean="0"/>
              <a:t>wisdom </a:t>
            </a:r>
            <a:r>
              <a:rPr lang="en-US" sz="2000" dirty="0"/>
              <a:t>is wrong, is to look at the world around you” (p. 355). </a:t>
            </a:r>
            <a:endParaRPr lang="en-US" sz="2000" dirty="0" smtClean="0"/>
          </a:p>
          <a:p>
            <a:r>
              <a:rPr lang="en-US" sz="2400" dirty="0"/>
              <a:t>As it turns out, that’s pretty rational, even if it’s also a way of misbehaving</a:t>
            </a:r>
            <a:r>
              <a:rPr lang="en-US" sz="2400" dirty="0" smtClean="0"/>
              <a:t>.”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4" y="862764"/>
            <a:ext cx="7594600" cy="707524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Niewłaściwe</a:t>
            </a:r>
            <a:r>
              <a:rPr lang="en-US" dirty="0" smtClean="0"/>
              <a:t> </a:t>
            </a:r>
            <a:r>
              <a:rPr lang="en-US" dirty="0" err="1" smtClean="0"/>
              <a:t>zachowanie</a:t>
            </a:r>
            <a:r>
              <a:rPr lang="en-US" dirty="0" smtClean="0"/>
              <a:t> “ </a:t>
            </a:r>
            <a:r>
              <a:rPr lang="en-US" dirty="0" err="1" smtClean="0"/>
              <a:t>Richara</a:t>
            </a:r>
            <a:r>
              <a:rPr lang="en-US" dirty="0" smtClean="0"/>
              <a:t> H. </a:t>
            </a:r>
            <a:r>
              <a:rPr lang="en-US" dirty="0" err="1" smtClean="0"/>
              <a:t>Thaler’a</a:t>
            </a:r>
            <a:endParaRPr lang="en-US" dirty="0"/>
          </a:p>
        </p:txBody>
      </p:sp>
      <p:pic>
        <p:nvPicPr>
          <p:cNvPr id="6" name="Picture 5" descr="misbeha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853466"/>
            <a:ext cx="2540000" cy="381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7000" y="5688449"/>
            <a:ext cx="244122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http://newramblerreview.com/book-reviews/economics/the-mischievous-science-of-richard-thaler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0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570288"/>
            <a:ext cx="8783052" cy="4297112"/>
          </a:xfrm>
        </p:spPr>
        <p:txBody>
          <a:bodyPr/>
          <a:lstStyle/>
          <a:p>
            <a:r>
              <a:rPr lang="en-US" sz="2400" dirty="0" smtClean="0"/>
              <a:t>EB jest </a:t>
            </a:r>
            <a:r>
              <a:rPr lang="en-US" sz="2400" dirty="0" err="1" smtClean="0"/>
              <a:t>fascynującym</a:t>
            </a:r>
            <a:r>
              <a:rPr lang="en-US" sz="2400" dirty="0" smtClean="0"/>
              <a:t> </a:t>
            </a:r>
            <a:r>
              <a:rPr lang="en-US" sz="2400" dirty="0" err="1" smtClean="0"/>
              <a:t>obszarem</a:t>
            </a:r>
            <a:r>
              <a:rPr lang="en-US" sz="2400" dirty="0" smtClean="0"/>
              <a:t> </a:t>
            </a:r>
            <a:r>
              <a:rPr lang="en-US" sz="2400" dirty="0" err="1" smtClean="0"/>
              <a:t>nauki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jeszcze</a:t>
            </a:r>
            <a:r>
              <a:rPr lang="en-US" sz="2400" dirty="0" smtClean="0"/>
              <a:t> </a:t>
            </a:r>
            <a:r>
              <a:rPr lang="en-US" sz="2400" dirty="0" err="1" smtClean="0"/>
              <a:t>nie</a:t>
            </a:r>
            <a:r>
              <a:rPr lang="en-US" sz="2400" dirty="0" smtClean="0"/>
              <a:t> </a:t>
            </a:r>
            <a:r>
              <a:rPr lang="en-US" sz="2400" dirty="0" err="1" smtClean="0"/>
              <a:t>wszystko</a:t>
            </a:r>
            <a:r>
              <a:rPr lang="en-US" sz="2400" dirty="0" smtClean="0"/>
              <a:t> </a:t>
            </a:r>
            <a:r>
              <a:rPr lang="en-US" sz="2400" dirty="0" err="1" smtClean="0"/>
              <a:t>zostało</a:t>
            </a:r>
            <a:r>
              <a:rPr lang="en-US" sz="2400" dirty="0" smtClean="0"/>
              <a:t> </a:t>
            </a:r>
            <a:r>
              <a:rPr lang="en-US" sz="2400" dirty="0" err="1" smtClean="0"/>
              <a:t>powiedziane</a:t>
            </a:r>
            <a:r>
              <a:rPr lang="en-US" sz="2400" dirty="0" smtClean="0"/>
              <a:t>!</a:t>
            </a:r>
          </a:p>
          <a:p>
            <a:r>
              <a:rPr lang="en-US" sz="2400" dirty="0" err="1" smtClean="0"/>
              <a:t>Nowoczesny</a:t>
            </a:r>
            <a:r>
              <a:rPr lang="en-US" sz="2400" dirty="0" smtClean="0"/>
              <a:t> </a:t>
            </a:r>
            <a:r>
              <a:rPr lang="en-US" sz="2400" dirty="0" err="1" smtClean="0"/>
              <a:t>sprzęt</a:t>
            </a:r>
            <a:r>
              <a:rPr lang="en-US" sz="2400" dirty="0" smtClean="0"/>
              <a:t> </a:t>
            </a:r>
            <a:r>
              <a:rPr lang="en-US" sz="2400" dirty="0" err="1" smtClean="0"/>
              <a:t>Kogni_LAB</a:t>
            </a:r>
            <a:r>
              <a:rPr lang="en-US" sz="2400" dirty="0" smtClean="0"/>
              <a:t>-u </a:t>
            </a:r>
            <a:r>
              <a:rPr lang="en-US" sz="2400" dirty="0" err="1" smtClean="0"/>
              <a:t>daje</a:t>
            </a:r>
            <a:r>
              <a:rPr lang="en-US" sz="2400" dirty="0" smtClean="0"/>
              <a:t> </a:t>
            </a:r>
            <a:r>
              <a:rPr lang="en-US" sz="2400" dirty="0" err="1" smtClean="0"/>
              <a:t>możliwość</a:t>
            </a:r>
            <a:r>
              <a:rPr lang="en-US" sz="2400" dirty="0" smtClean="0"/>
              <a:t> </a:t>
            </a:r>
            <a:r>
              <a:rPr lang="en-US" sz="2400" dirty="0" err="1" smtClean="0"/>
              <a:t>przeprowadzenia</a:t>
            </a:r>
            <a:r>
              <a:rPr lang="en-US" sz="2400" dirty="0" smtClean="0"/>
              <a:t> </a:t>
            </a:r>
            <a:r>
              <a:rPr lang="en-US" sz="2400" dirty="0" err="1" smtClean="0"/>
              <a:t>starych</a:t>
            </a:r>
            <a:r>
              <a:rPr lang="en-US" sz="2400" dirty="0" smtClean="0"/>
              <a:t> </a:t>
            </a:r>
            <a:r>
              <a:rPr lang="en-US" sz="2400" dirty="0" err="1" smtClean="0"/>
              <a:t>eksperymentów</a:t>
            </a:r>
            <a:r>
              <a:rPr lang="en-US" sz="2400" dirty="0" smtClean="0"/>
              <a:t> z </a:t>
            </a:r>
            <a:r>
              <a:rPr lang="en-US" sz="2400" dirty="0" err="1" smtClean="0"/>
              <a:t>innej</a:t>
            </a:r>
            <a:r>
              <a:rPr lang="en-US" sz="2400" dirty="0" smtClean="0"/>
              <a:t> </a:t>
            </a:r>
            <a:r>
              <a:rPr lang="en-US" sz="2400" dirty="0" err="1" smtClean="0"/>
              <a:t>perspektywy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tworzenia</a:t>
            </a:r>
            <a:r>
              <a:rPr lang="en-US" sz="2400" dirty="0" smtClean="0"/>
              <a:t> </a:t>
            </a:r>
            <a:r>
              <a:rPr lang="en-US" sz="2400" dirty="0" err="1" smtClean="0"/>
              <a:t>nowych</a:t>
            </a:r>
            <a:r>
              <a:rPr lang="en-US" sz="2400" dirty="0" smtClean="0"/>
              <a:t> </a:t>
            </a:r>
          </a:p>
          <a:p>
            <a:pPr marL="695325" indent="-342900"/>
            <a:r>
              <a:rPr lang="en-US" sz="1800" dirty="0" err="1" smtClean="0"/>
              <a:t>Okulograf</a:t>
            </a:r>
            <a:r>
              <a:rPr lang="en-US" sz="1800" dirty="0"/>
              <a:t>: </a:t>
            </a:r>
            <a:r>
              <a:rPr lang="en-US" sz="1800" dirty="0" err="1"/>
              <a:t>Tobii</a:t>
            </a:r>
            <a:r>
              <a:rPr lang="en-US" sz="1800" dirty="0"/>
              <a:t> </a:t>
            </a:r>
            <a:r>
              <a:rPr lang="en-US" sz="1800" dirty="0" err="1"/>
              <a:t>EyeX</a:t>
            </a:r>
            <a:endParaRPr lang="en-US" sz="1800" dirty="0"/>
          </a:p>
          <a:p>
            <a:pPr marL="695325" indent="-342900"/>
            <a:r>
              <a:rPr lang="en-US" sz="1800" dirty="0" err="1"/>
              <a:t>Sprzęt</a:t>
            </a:r>
            <a:r>
              <a:rPr lang="en-US" sz="1800" dirty="0"/>
              <a:t> do </a:t>
            </a:r>
            <a:r>
              <a:rPr lang="en-US" sz="1800" dirty="0" err="1"/>
              <a:t>biofeedbacku</a:t>
            </a:r>
            <a:r>
              <a:rPr lang="en-US" sz="1800" dirty="0"/>
              <a:t> (EEG, GSR</a:t>
            </a:r>
            <a:r>
              <a:rPr lang="en-US" sz="1800" dirty="0" smtClean="0"/>
              <a:t>)</a:t>
            </a:r>
          </a:p>
          <a:p>
            <a:pPr marL="695325" indent="-342900"/>
            <a:r>
              <a:rPr lang="en-US" sz="1800" dirty="0" err="1" smtClean="0"/>
              <a:t>Kamera</a:t>
            </a:r>
            <a:r>
              <a:rPr lang="en-US" sz="1800" dirty="0" smtClean="0"/>
              <a:t> do </a:t>
            </a:r>
            <a:r>
              <a:rPr lang="en-US" sz="1800" dirty="0" err="1" smtClean="0"/>
              <a:t>odczytu</a:t>
            </a:r>
            <a:r>
              <a:rPr lang="en-US" sz="1800" dirty="0" smtClean="0"/>
              <a:t> </a:t>
            </a:r>
            <a:r>
              <a:rPr lang="en-US" sz="1800" dirty="0" err="1" smtClean="0"/>
              <a:t>mimiki</a:t>
            </a:r>
            <a:r>
              <a:rPr lang="en-US" sz="1800" dirty="0" smtClean="0"/>
              <a:t> </a:t>
            </a:r>
            <a:r>
              <a:rPr lang="en-US" sz="1800" dirty="0" err="1" smtClean="0"/>
              <a:t>twarzy</a:t>
            </a:r>
            <a:endParaRPr lang="en-US" sz="1800" dirty="0"/>
          </a:p>
          <a:p>
            <a:pPr marL="695325" indent="-342900"/>
            <a:r>
              <a:rPr lang="en-US" sz="1800" dirty="0" err="1"/>
              <a:t>Kamera</a:t>
            </a:r>
            <a:r>
              <a:rPr lang="en-US" sz="1800" dirty="0"/>
              <a:t> z </a:t>
            </a:r>
            <a:r>
              <a:rPr lang="en-US" sz="1800" dirty="0" err="1"/>
              <a:t>detekcją</a:t>
            </a:r>
            <a:r>
              <a:rPr lang="en-US" sz="1800" dirty="0"/>
              <a:t> </a:t>
            </a:r>
            <a:r>
              <a:rPr lang="en-US" sz="1800" dirty="0" err="1"/>
              <a:t>głębi</a:t>
            </a:r>
            <a:r>
              <a:rPr lang="en-US" sz="1800" dirty="0"/>
              <a:t> </a:t>
            </a:r>
            <a:r>
              <a:rPr lang="en-US" sz="1800" dirty="0" err="1"/>
              <a:t>BlasterX</a:t>
            </a:r>
            <a:r>
              <a:rPr lang="en-US" sz="1800" dirty="0"/>
              <a:t> Senz3D</a:t>
            </a:r>
          </a:p>
          <a:p>
            <a:pPr marL="695325" indent="-342900"/>
            <a:r>
              <a:rPr lang="en-US" sz="1800" dirty="0"/>
              <a:t>fMRI w ICNT</a:t>
            </a:r>
          </a:p>
          <a:p>
            <a:pPr marL="695325" indent="-342900"/>
            <a:r>
              <a:rPr lang="en-US" sz="1800" dirty="0" smtClean="0"/>
              <a:t>3 </a:t>
            </a:r>
            <a:r>
              <a:rPr lang="en-US" sz="1800" dirty="0" err="1"/>
              <a:t>kamery</a:t>
            </a:r>
            <a:r>
              <a:rPr lang="en-US" sz="1800" dirty="0"/>
              <a:t> </a:t>
            </a:r>
            <a:r>
              <a:rPr lang="en-US" sz="1800" dirty="0" err="1"/>
              <a:t>Kinect</a:t>
            </a:r>
            <a:r>
              <a:rPr lang="en-US" sz="1800" dirty="0"/>
              <a:t> 2.0</a:t>
            </a:r>
          </a:p>
          <a:p>
            <a:pPr marL="695325" indent="-342900"/>
            <a:r>
              <a:rPr lang="en-US" sz="1800" dirty="0" smtClean="0"/>
              <a:t>HTC </a:t>
            </a:r>
            <a:r>
              <a:rPr lang="en-US" sz="1800" dirty="0"/>
              <a:t>Vive</a:t>
            </a:r>
          </a:p>
          <a:p>
            <a:pPr marL="695325" indent="-342900"/>
            <a:r>
              <a:rPr lang="en-US" sz="1800" dirty="0" smtClean="0"/>
              <a:t>Oculus </a:t>
            </a:r>
            <a:r>
              <a:rPr lang="en-US" sz="1800" dirty="0"/>
              <a:t>Rift CV1 </a:t>
            </a:r>
            <a:r>
              <a:rPr lang="en-US" sz="1800" dirty="0" err="1"/>
              <a:t>i</a:t>
            </a:r>
            <a:r>
              <a:rPr lang="en-US" sz="1800" dirty="0"/>
              <a:t> Pupil Labs Add-on</a:t>
            </a:r>
          </a:p>
          <a:p>
            <a:pPr marL="695325" indent="-342900"/>
            <a:r>
              <a:rPr lang="en-US" sz="1800" dirty="0" err="1" smtClean="0"/>
              <a:t>Dron</a:t>
            </a:r>
            <a:r>
              <a:rPr lang="en-US" sz="1800" dirty="0" smtClean="0"/>
              <a:t> </a:t>
            </a:r>
            <a:r>
              <a:rPr lang="en-US" sz="1800" dirty="0" err="1"/>
              <a:t>Yuneec</a:t>
            </a:r>
            <a:r>
              <a:rPr lang="en-US" sz="1800" dirty="0"/>
              <a:t> Typhoon H</a:t>
            </a:r>
          </a:p>
          <a:p>
            <a:pPr marL="695325" indent="-342900"/>
            <a:r>
              <a:rPr lang="en-US" sz="1800" dirty="0" err="1" smtClean="0"/>
              <a:t>Drukarka</a:t>
            </a:r>
            <a:r>
              <a:rPr lang="en-US" sz="1800" dirty="0" smtClean="0"/>
              <a:t> </a:t>
            </a:r>
            <a:r>
              <a:rPr lang="en-US" sz="1800" dirty="0"/>
              <a:t>3D</a:t>
            </a:r>
          </a:p>
          <a:p>
            <a:pPr marL="352425" indent="0">
              <a:buNone/>
            </a:pPr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166" y="862764"/>
            <a:ext cx="7594600" cy="707524"/>
          </a:xfrm>
        </p:spPr>
        <p:txBody>
          <a:bodyPr/>
          <a:lstStyle/>
          <a:p>
            <a:r>
              <a:rPr lang="en-US" dirty="0" err="1" smtClean="0"/>
              <a:t>Moje</a:t>
            </a:r>
            <a:r>
              <a:rPr lang="en-US" dirty="0" smtClean="0"/>
              <a:t> </a:t>
            </a:r>
            <a:r>
              <a:rPr lang="en-US" dirty="0" err="1" smtClean="0"/>
              <a:t>badania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UMK, </a:t>
            </a:r>
            <a:r>
              <a:rPr lang="en-US" dirty="0" err="1" smtClean="0"/>
              <a:t>czyli</a:t>
            </a:r>
            <a:r>
              <a:rPr lang="en-US" dirty="0" smtClean="0"/>
              <a:t> </a:t>
            </a:r>
            <a:r>
              <a:rPr lang="en-US" dirty="0" err="1" smtClean="0"/>
              <a:t>kilka</a:t>
            </a:r>
            <a:r>
              <a:rPr lang="en-US" dirty="0" smtClean="0"/>
              <a:t> </a:t>
            </a:r>
            <a:r>
              <a:rPr lang="en-US" dirty="0" err="1" smtClean="0"/>
              <a:t>słów</a:t>
            </a:r>
            <a:r>
              <a:rPr lang="en-US" dirty="0" smtClean="0"/>
              <a:t> o </a:t>
            </a:r>
            <a:r>
              <a:rPr lang="en-US" dirty="0" err="1" smtClean="0"/>
              <a:t>Kogni_LAB-ie</a:t>
            </a:r>
            <a:endParaRPr lang="en-US" dirty="0"/>
          </a:p>
        </p:txBody>
      </p:sp>
      <p:pic>
        <p:nvPicPr>
          <p:cNvPr id="6" name="Picture 5" descr="21273555_1560567107297276_2610696051911448734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70" y="3390694"/>
            <a:ext cx="4232515" cy="317438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0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570288"/>
            <a:ext cx="8783052" cy="4297112"/>
          </a:xfrm>
        </p:spPr>
        <p:txBody>
          <a:bodyPr/>
          <a:lstStyle/>
          <a:p>
            <a:pPr marL="352425" indent="0">
              <a:buNone/>
            </a:pPr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166" y="862764"/>
            <a:ext cx="7594600" cy="707524"/>
          </a:xfrm>
        </p:spPr>
        <p:txBody>
          <a:bodyPr/>
          <a:lstStyle/>
          <a:p>
            <a:r>
              <a:rPr lang="en-US" dirty="0" err="1" smtClean="0"/>
              <a:t>Zapraszam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konferencję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endParaRPr lang="en-US" dirty="0"/>
          </a:p>
        </p:txBody>
      </p:sp>
      <p:pic>
        <p:nvPicPr>
          <p:cNvPr id="2" name="Picture 1" descr="Screenshot 2017-11-15 10.22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2" b="4320"/>
          <a:stretch/>
        </p:blipFill>
        <p:spPr>
          <a:xfrm>
            <a:off x="0" y="1570288"/>
            <a:ext cx="9144000" cy="48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570288"/>
            <a:ext cx="8783052" cy="4297112"/>
          </a:xfrm>
        </p:spPr>
        <p:txBody>
          <a:bodyPr/>
          <a:lstStyle/>
          <a:p>
            <a:pPr marL="352425" indent="0">
              <a:buNone/>
            </a:pPr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166" y="862764"/>
            <a:ext cx="7594600" cy="707524"/>
          </a:xfrm>
        </p:spPr>
        <p:txBody>
          <a:bodyPr/>
          <a:lstStyle/>
          <a:p>
            <a:r>
              <a:rPr lang="en-US" dirty="0" err="1" smtClean="0"/>
              <a:t>Zapraszam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konferencję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endParaRPr lang="en-US" dirty="0"/>
          </a:p>
        </p:txBody>
      </p:sp>
      <p:pic>
        <p:nvPicPr>
          <p:cNvPr id="8" name="Picture 7" descr="Screenshot 2017-11-15 10.17.1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0742" r="9413" b="4568"/>
          <a:stretch/>
        </p:blipFill>
        <p:spPr>
          <a:xfrm>
            <a:off x="-1" y="693226"/>
            <a:ext cx="8593667" cy="4556107"/>
          </a:xfrm>
          <a:prstGeom prst="rect">
            <a:avLst/>
          </a:prstGeom>
        </p:spPr>
      </p:pic>
      <p:pic>
        <p:nvPicPr>
          <p:cNvPr id="9" name="Picture 8" descr="Screenshot 2017-11-15 10.19.4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63511" r="9414" b="4837"/>
          <a:stretch/>
        </p:blipFill>
        <p:spPr>
          <a:xfrm>
            <a:off x="0" y="5249333"/>
            <a:ext cx="8593666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4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73" y="3703053"/>
            <a:ext cx="4755440" cy="1314086"/>
          </a:xfrm>
        </p:spPr>
        <p:txBody>
          <a:bodyPr/>
          <a:lstStyle/>
          <a:p>
            <a:r>
              <a:rPr lang="en-US" dirty="0" err="1" smtClean="0"/>
              <a:t>Dziękuję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uwagę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5137" y="4529667"/>
            <a:ext cx="5405085" cy="1374417"/>
          </a:xfrm>
        </p:spPr>
        <p:txBody>
          <a:bodyPr/>
          <a:lstStyle/>
          <a:p>
            <a:r>
              <a:rPr lang="en-US" dirty="0" err="1"/>
              <a:t>d</a:t>
            </a:r>
            <a:r>
              <a:rPr lang="en-US" dirty="0" err="1" smtClean="0"/>
              <a:t>r</a:t>
            </a:r>
            <a:r>
              <a:rPr lang="en-US" dirty="0" smtClean="0"/>
              <a:t> Ewelina Marek</a:t>
            </a:r>
          </a:p>
          <a:p>
            <a:r>
              <a:rPr lang="en-US" dirty="0" err="1"/>
              <a:t>emarekan@gmail.com</a:t>
            </a:r>
            <a:endParaRPr lang="en-US" dirty="0" smtClean="0"/>
          </a:p>
          <a:p>
            <a:r>
              <a:rPr lang="en-US" dirty="0" err="1" smtClean="0"/>
              <a:t>emarek@umk.pl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890889"/>
            <a:ext cx="5700145" cy="4280712"/>
          </a:xfrm>
        </p:spPr>
        <p:txBody>
          <a:bodyPr/>
          <a:lstStyle/>
          <a:p>
            <a:r>
              <a:rPr lang="en-US" sz="2400" dirty="0" smtClean="0"/>
              <a:t>Bank </a:t>
            </a:r>
            <a:r>
              <a:rPr lang="en-US" sz="2400" dirty="0" err="1"/>
              <a:t>Szwecji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. </a:t>
            </a:r>
            <a:r>
              <a:rPr lang="en-US" sz="2400" dirty="0" err="1"/>
              <a:t>Alfreda</a:t>
            </a:r>
            <a:r>
              <a:rPr lang="en-US" sz="2400" dirty="0"/>
              <a:t> </a:t>
            </a:r>
            <a:r>
              <a:rPr lang="en-US" sz="2400" dirty="0" err="1" smtClean="0"/>
              <a:t>Nobla</a:t>
            </a:r>
            <a:r>
              <a:rPr lang="en-US" sz="2400" dirty="0" smtClean="0"/>
              <a:t> </a:t>
            </a:r>
            <a:r>
              <a:rPr lang="en-US" sz="2400" dirty="0" err="1" smtClean="0"/>
              <a:t>uznał</a:t>
            </a:r>
            <a:r>
              <a:rPr lang="en-US" sz="2400" dirty="0" smtClean="0"/>
              <a:t>, </a:t>
            </a:r>
            <a:r>
              <a:rPr lang="en-US" sz="2400" dirty="0" err="1" smtClean="0"/>
              <a:t>że</a:t>
            </a:r>
            <a:r>
              <a:rPr lang="en-US" sz="2400" dirty="0" smtClean="0"/>
              <a:t> ”</a:t>
            </a:r>
            <a:r>
              <a:rPr lang="en-US" sz="2400" dirty="0" err="1" smtClean="0"/>
              <a:t>jego</a:t>
            </a:r>
            <a:r>
              <a:rPr lang="en-US" sz="2400" dirty="0" smtClean="0"/>
              <a:t> </a:t>
            </a:r>
            <a:r>
              <a:rPr lang="en-US" sz="2400" dirty="0" err="1" smtClean="0"/>
              <a:t>osiągnięcia</a:t>
            </a:r>
            <a:r>
              <a:rPr lang="en-US" sz="2400" dirty="0" smtClean="0"/>
              <a:t> </a:t>
            </a:r>
            <a:r>
              <a:rPr lang="en-US" sz="2400" dirty="0" err="1" smtClean="0"/>
              <a:t>pomogły</a:t>
            </a:r>
            <a:r>
              <a:rPr lang="en-US" sz="2400" dirty="0" smtClean="0"/>
              <a:t> </a:t>
            </a:r>
            <a:r>
              <a:rPr lang="en-US" sz="2400" dirty="0" err="1" smtClean="0"/>
              <a:t>stworzyć</a:t>
            </a:r>
            <a:r>
              <a:rPr lang="en-US" sz="2400" dirty="0" smtClean="0"/>
              <a:t> </a:t>
            </a:r>
            <a:r>
              <a:rPr lang="en-US" sz="2400" dirty="0" err="1" smtClean="0"/>
              <a:t>pomost</a:t>
            </a:r>
            <a:r>
              <a:rPr lang="en-US" sz="2400" dirty="0" smtClean="0"/>
              <a:t> </a:t>
            </a:r>
            <a:r>
              <a:rPr lang="en-US" sz="2400" dirty="0" err="1" smtClean="0"/>
              <a:t>pomiędzy</a:t>
            </a:r>
            <a:r>
              <a:rPr lang="en-US" sz="2400" dirty="0" smtClean="0"/>
              <a:t> </a:t>
            </a:r>
            <a:r>
              <a:rPr lang="en-US" sz="2400" dirty="0" err="1" smtClean="0"/>
              <a:t>analizą</a:t>
            </a:r>
            <a:r>
              <a:rPr lang="en-US" sz="2400" dirty="0" smtClean="0"/>
              <a:t> </a:t>
            </a:r>
            <a:r>
              <a:rPr lang="en-US" sz="2400" dirty="0" err="1" smtClean="0"/>
              <a:t>ekonomiczną</a:t>
            </a:r>
            <a:r>
              <a:rPr lang="en-US" sz="2400" dirty="0" smtClean="0"/>
              <a:t> a </a:t>
            </a:r>
            <a:r>
              <a:rPr lang="en-US" sz="2400" dirty="0" err="1"/>
              <a:t>psychologiczną</a:t>
            </a:r>
            <a:r>
              <a:rPr lang="en-US" sz="2400" dirty="0"/>
              <a:t> </a:t>
            </a:r>
            <a:r>
              <a:rPr lang="en-US" sz="2400" dirty="0" err="1" smtClean="0"/>
              <a:t>indywidualnego</a:t>
            </a:r>
            <a:r>
              <a:rPr lang="en-US" sz="2400" dirty="0" smtClean="0"/>
              <a:t> </a:t>
            </a:r>
            <a:r>
              <a:rPr lang="en-US" sz="2400" dirty="0" err="1"/>
              <a:t>podejmowania</a:t>
            </a:r>
            <a:r>
              <a:rPr lang="en-US" sz="2400" dirty="0"/>
              <a:t> </a:t>
            </a:r>
            <a:r>
              <a:rPr lang="en-US" sz="2400" dirty="0" err="1"/>
              <a:t>decyzji</a:t>
            </a:r>
            <a:r>
              <a:rPr lang="en-US" sz="2400" dirty="0"/>
              <a:t>. </a:t>
            </a:r>
            <a:r>
              <a:rPr lang="en-US" sz="2400" dirty="0" err="1"/>
              <a:t>Jego</a:t>
            </a:r>
            <a:r>
              <a:rPr lang="en-US" sz="2400" dirty="0"/>
              <a:t> </a:t>
            </a:r>
            <a:r>
              <a:rPr lang="en-US" sz="2400" dirty="0" err="1"/>
              <a:t>empiryczne</a:t>
            </a:r>
            <a:r>
              <a:rPr lang="en-US" sz="2400" dirty="0"/>
              <a:t> </a:t>
            </a:r>
            <a:r>
              <a:rPr lang="en-US" sz="2400" dirty="0" err="1"/>
              <a:t>odkrycia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teoretyczne</a:t>
            </a:r>
            <a:r>
              <a:rPr lang="en-US" sz="2400" dirty="0"/>
              <a:t> </a:t>
            </a:r>
            <a:r>
              <a:rPr lang="en-US" sz="2400" dirty="0" err="1"/>
              <a:t>spostrzeżenia</a:t>
            </a:r>
            <a:r>
              <a:rPr lang="en-US" sz="2400" dirty="0"/>
              <a:t> </a:t>
            </a:r>
            <a:r>
              <a:rPr lang="en-US" sz="2400" dirty="0" err="1"/>
              <a:t>odegrały</a:t>
            </a:r>
            <a:r>
              <a:rPr lang="en-US" sz="2400" dirty="0"/>
              <a:t> </a:t>
            </a:r>
            <a:r>
              <a:rPr lang="en-US" sz="2400" dirty="0" err="1"/>
              <a:t>istotną</a:t>
            </a:r>
            <a:r>
              <a:rPr lang="en-US" sz="2400" dirty="0"/>
              <a:t> </a:t>
            </a:r>
            <a:r>
              <a:rPr lang="en-US" sz="2400" dirty="0" err="1"/>
              <a:t>rolę</a:t>
            </a:r>
            <a:r>
              <a:rPr lang="en-US" sz="2400" dirty="0"/>
              <a:t> w </a:t>
            </a:r>
            <a:r>
              <a:rPr lang="en-US" sz="2400" dirty="0" err="1"/>
              <a:t>tworzeniu</a:t>
            </a:r>
            <a:r>
              <a:rPr lang="en-US" sz="2400" dirty="0"/>
              <a:t> </a:t>
            </a:r>
            <a:r>
              <a:rPr lang="en-US" sz="2400" dirty="0" err="1"/>
              <a:t>nowego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szybko</a:t>
            </a:r>
            <a:r>
              <a:rPr lang="en-US" sz="2400" dirty="0"/>
              <a:t> </a:t>
            </a:r>
            <a:r>
              <a:rPr lang="en-US" sz="2400" dirty="0" err="1"/>
              <a:t>rozwijającego</a:t>
            </a:r>
            <a:r>
              <a:rPr lang="en-US" sz="2400" dirty="0"/>
              <a:t> </a:t>
            </a:r>
            <a:r>
              <a:rPr lang="en-US" sz="2400" dirty="0" err="1"/>
              <a:t>się</a:t>
            </a:r>
            <a:r>
              <a:rPr lang="en-US" sz="2400" dirty="0"/>
              <a:t> </a:t>
            </a:r>
            <a:r>
              <a:rPr lang="en-US" sz="2400" dirty="0" err="1"/>
              <a:t>pola</a:t>
            </a:r>
            <a:r>
              <a:rPr lang="en-US" sz="2400" dirty="0"/>
              <a:t> </a:t>
            </a:r>
            <a:r>
              <a:rPr lang="en-US" sz="2400" dirty="0" err="1" smtClean="0"/>
              <a:t>ekonomii</a:t>
            </a:r>
            <a:r>
              <a:rPr lang="en-US" sz="2400" dirty="0" smtClean="0"/>
              <a:t> </a:t>
            </a:r>
            <a:r>
              <a:rPr lang="en-US" sz="2400" dirty="0" err="1" smtClean="0"/>
              <a:t>behawioralnej</a:t>
            </a:r>
            <a:r>
              <a:rPr lang="en-US" sz="2400" dirty="0" smtClean="0"/>
              <a:t>, </a:t>
            </a:r>
            <a:r>
              <a:rPr lang="en-US" sz="2400" dirty="0" err="1" smtClean="0"/>
              <a:t>które</a:t>
            </a:r>
            <a:r>
              <a:rPr lang="en-US" sz="2400" dirty="0" smtClean="0"/>
              <a:t> </a:t>
            </a:r>
            <a:r>
              <a:rPr lang="en-US" sz="2400" dirty="0" err="1" smtClean="0"/>
              <a:t>miało</a:t>
            </a:r>
            <a:r>
              <a:rPr lang="en-US" sz="2400" dirty="0" smtClean="0"/>
              <a:t> </a:t>
            </a:r>
            <a:r>
              <a:rPr lang="en-US" sz="2400" dirty="0" err="1" smtClean="0"/>
              <a:t>szeroki</a:t>
            </a:r>
            <a:r>
              <a:rPr lang="en-US" sz="2400" dirty="0" smtClean="0"/>
              <a:t> </a:t>
            </a:r>
            <a:r>
              <a:rPr lang="en-US" sz="2400" dirty="0" err="1" smtClean="0"/>
              <a:t>wpływ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/>
              <a:t> </a:t>
            </a:r>
            <a:r>
              <a:rPr lang="en-US" sz="2400" dirty="0" err="1" smtClean="0"/>
              <a:t>badania</a:t>
            </a:r>
            <a:r>
              <a:rPr lang="en-US" sz="2400" dirty="0" smtClean="0"/>
              <a:t> </a:t>
            </a:r>
            <a:r>
              <a:rPr lang="en-US" sz="2400" dirty="0" err="1" smtClean="0"/>
              <a:t>ekonomiczne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politykę</a:t>
            </a:r>
            <a:r>
              <a:rPr lang="en-US" sz="2400" dirty="0" smtClean="0"/>
              <a:t>.”</a:t>
            </a:r>
          </a:p>
          <a:p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://www.youtube.com/watch?time_continue=7&amp;v=</a:t>
            </a:r>
            <a:r>
              <a:rPr lang="en-US" sz="2400" dirty="0" smtClean="0">
                <a:hlinkClick r:id="rId3"/>
              </a:rPr>
              <a:t>yzPahltelxU</a:t>
            </a:r>
            <a:r>
              <a:rPr lang="en-US" sz="2400" dirty="0" smtClean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8415515" cy="707524"/>
          </a:xfrm>
        </p:spPr>
        <p:txBody>
          <a:bodyPr/>
          <a:lstStyle/>
          <a:p>
            <a:r>
              <a:rPr lang="en-US" dirty="0" err="1" smtClean="0"/>
              <a:t>Nagroda</a:t>
            </a:r>
            <a:r>
              <a:rPr lang="en-US" dirty="0" smtClean="0"/>
              <a:t> </a:t>
            </a:r>
            <a:r>
              <a:rPr lang="en-US" dirty="0" err="1" smtClean="0"/>
              <a:t>Nobla</a:t>
            </a:r>
            <a:r>
              <a:rPr lang="en-US" dirty="0" smtClean="0"/>
              <a:t> </a:t>
            </a:r>
            <a:r>
              <a:rPr lang="en-US" dirty="0"/>
              <a:t>“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wkład</a:t>
            </a:r>
            <a:r>
              <a:rPr lang="en-US" dirty="0"/>
              <a:t> 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79417" y="4806690"/>
            <a:ext cx="2994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83991"/>
                </a:solidFill>
              </a:rPr>
              <a:t>http://</a:t>
            </a:r>
            <a:r>
              <a:rPr lang="en-US" sz="1000" dirty="0" err="1">
                <a:solidFill>
                  <a:srgbClr val="083991"/>
                </a:solidFill>
              </a:rPr>
              <a:t>www.kbc.co.ke</a:t>
            </a:r>
            <a:r>
              <a:rPr lang="en-US" sz="1000" dirty="0">
                <a:solidFill>
                  <a:srgbClr val="083991"/>
                </a:solidFill>
              </a:rPr>
              <a:t>/international-news/schedule-of-nobel-prize-2016-announcements/</a:t>
            </a:r>
          </a:p>
        </p:txBody>
      </p:sp>
      <p:pic>
        <p:nvPicPr>
          <p:cNvPr id="6" name="Picture 5" descr="nagroda nobla zdjec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88" y="2002445"/>
            <a:ext cx="2610555" cy="26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40633" y="1924050"/>
            <a:ext cx="8783052" cy="3943350"/>
          </a:xfrm>
        </p:spPr>
        <p:txBody>
          <a:bodyPr/>
          <a:lstStyle/>
          <a:p>
            <a:r>
              <a:rPr lang="en-US" sz="2400" dirty="0" err="1" smtClean="0"/>
              <a:t>Ludzie</a:t>
            </a:r>
            <a:r>
              <a:rPr lang="en-US" sz="2400" dirty="0" smtClean="0"/>
              <a:t> </a:t>
            </a:r>
            <a:r>
              <a:rPr lang="en-US" sz="2400" dirty="0" err="1"/>
              <a:t>nie</a:t>
            </a:r>
            <a:r>
              <a:rPr lang="en-US" sz="2400" dirty="0"/>
              <a:t> </a:t>
            </a:r>
            <a:r>
              <a:rPr lang="en-US" sz="2400" dirty="0" err="1"/>
              <a:t>są</a:t>
            </a:r>
            <a:r>
              <a:rPr lang="en-US" sz="2400" dirty="0"/>
              <a:t> </a:t>
            </a:r>
            <a:r>
              <a:rPr lang="en-US" sz="2400" dirty="0" err="1" smtClean="0"/>
              <a:t>racjonalni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popełniają</a:t>
            </a:r>
            <a:r>
              <a:rPr lang="en-US" sz="2400" dirty="0" smtClean="0"/>
              <a:t> </a:t>
            </a:r>
            <a:r>
              <a:rPr lang="en-US" sz="2400" dirty="0" err="1" smtClean="0"/>
              <a:t>błędy</a:t>
            </a:r>
            <a:r>
              <a:rPr lang="en-US" sz="2400" dirty="0" smtClean="0"/>
              <a:t> </a:t>
            </a:r>
            <a:r>
              <a:rPr lang="en-US" sz="2400" dirty="0" err="1" smtClean="0"/>
              <a:t>poznawcze</a:t>
            </a:r>
            <a:r>
              <a:rPr lang="en-US" sz="2400" dirty="0" smtClean="0"/>
              <a:t>. </a:t>
            </a:r>
          </a:p>
          <a:p>
            <a:endParaRPr lang="en-US" sz="2400" dirty="0"/>
          </a:p>
          <a:p>
            <a:r>
              <a:rPr lang="en-US" sz="2400" dirty="0" smtClean="0"/>
              <a:t>Co </a:t>
            </a:r>
            <a:r>
              <a:rPr lang="en-US" sz="2400" dirty="0" err="1" smtClean="0"/>
              <a:t>ważne</a:t>
            </a:r>
            <a:r>
              <a:rPr lang="en-US" sz="2400" dirty="0" smtClean="0"/>
              <a:t>, </a:t>
            </a:r>
            <a:r>
              <a:rPr lang="en-US" sz="2400" dirty="0" err="1"/>
              <a:t>ich</a:t>
            </a:r>
            <a:r>
              <a:rPr lang="en-US" sz="2400" dirty="0"/>
              <a:t> </a:t>
            </a:r>
            <a:r>
              <a:rPr lang="en-US" sz="2400" dirty="0" err="1"/>
              <a:t>nieracjonalność</a:t>
            </a:r>
            <a:r>
              <a:rPr lang="en-US" sz="2400" dirty="0"/>
              <a:t> </a:t>
            </a:r>
            <a:r>
              <a:rPr lang="en-US" sz="2400" dirty="0" err="1"/>
              <a:t>można</a:t>
            </a:r>
            <a:r>
              <a:rPr lang="en-US" sz="2400" dirty="0"/>
              <a:t> </a:t>
            </a:r>
            <a:r>
              <a:rPr lang="en-US" sz="2400" dirty="0" err="1"/>
              <a:t>przewidzieć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nią</a:t>
            </a:r>
            <a:r>
              <a:rPr lang="en-US" sz="2400" dirty="0"/>
              <a:t> </a:t>
            </a:r>
            <a:r>
              <a:rPr lang="en-US" sz="2400" dirty="0" err="1"/>
              <a:t>wpłynąć</a:t>
            </a:r>
            <a:r>
              <a:rPr lang="en-US" sz="2400" dirty="0" smtClean="0"/>
              <a:t>!</a:t>
            </a:r>
          </a:p>
          <a:p>
            <a:endParaRPr lang="en-US" sz="2400" dirty="0"/>
          </a:p>
          <a:p>
            <a:r>
              <a:rPr lang="en-US" sz="2400" dirty="0" err="1" smtClean="0"/>
              <a:t>Architektura</a:t>
            </a:r>
            <a:r>
              <a:rPr lang="en-US" sz="2400" dirty="0" smtClean="0"/>
              <a:t> </a:t>
            </a:r>
            <a:r>
              <a:rPr lang="en-US" sz="2400" dirty="0" err="1" smtClean="0"/>
              <a:t>wyboru</a:t>
            </a:r>
            <a:r>
              <a:rPr lang="en-US" sz="2400" dirty="0" smtClean="0"/>
              <a:t> 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err="1" smtClean="0"/>
              <a:t>Możemy</a:t>
            </a:r>
            <a:r>
              <a:rPr lang="en-US" sz="2400" dirty="0" smtClean="0"/>
              <a:t> </a:t>
            </a:r>
            <a:r>
              <a:rPr lang="en-US" sz="2400" dirty="0" err="1" smtClean="0"/>
              <a:t>nauczyć</a:t>
            </a:r>
            <a:r>
              <a:rPr lang="en-US" sz="2400" dirty="0" smtClean="0"/>
              <a:t> </a:t>
            </a:r>
            <a:r>
              <a:rPr lang="en-US" sz="2400" dirty="0" err="1" smtClean="0"/>
              <a:t>się</a:t>
            </a:r>
            <a:r>
              <a:rPr lang="en-US" sz="2400" dirty="0" smtClean="0"/>
              <a:t> z EB </a:t>
            </a:r>
            <a:r>
              <a:rPr lang="en-US" sz="2400" dirty="0" err="1" smtClean="0"/>
              <a:t>jak</a:t>
            </a:r>
            <a:r>
              <a:rPr lang="en-US" sz="2400" dirty="0" smtClean="0"/>
              <a:t> </a:t>
            </a:r>
            <a:r>
              <a:rPr lang="en-US" sz="2400" dirty="0" err="1" smtClean="0"/>
              <a:t>zaprojektować</a:t>
            </a:r>
            <a:r>
              <a:rPr lang="en-US" sz="2400" dirty="0" smtClean="0"/>
              <a:t> </a:t>
            </a:r>
            <a:r>
              <a:rPr lang="en-US" sz="2400" dirty="0" err="1" smtClean="0"/>
              <a:t>środowisko</a:t>
            </a:r>
            <a:r>
              <a:rPr lang="en-US" sz="2400" dirty="0" smtClean="0"/>
              <a:t>, </a:t>
            </a:r>
            <a:r>
              <a:rPr lang="en-US" sz="2400" dirty="0" err="1" smtClean="0"/>
              <a:t>które</a:t>
            </a:r>
            <a:r>
              <a:rPr lang="en-US" sz="2400" dirty="0" smtClean="0"/>
              <a:t> </a:t>
            </a:r>
            <a:r>
              <a:rPr lang="en-US" sz="2400" dirty="0" err="1" smtClean="0"/>
              <a:t>pomoże</a:t>
            </a:r>
            <a:r>
              <a:rPr lang="en-US" sz="2400" dirty="0" smtClean="0"/>
              <a:t> </a:t>
            </a:r>
            <a:r>
              <a:rPr lang="en-US" sz="2400" dirty="0" err="1" smtClean="0"/>
              <a:t>ludziom</a:t>
            </a:r>
            <a:r>
              <a:rPr lang="en-US" sz="2400" dirty="0" smtClean="0"/>
              <a:t> </a:t>
            </a:r>
            <a:r>
              <a:rPr lang="en-US" sz="2400" dirty="0" err="1" smtClean="0"/>
              <a:t>podjąć</a:t>
            </a:r>
            <a:r>
              <a:rPr lang="en-US" sz="2400" dirty="0" smtClean="0"/>
              <a:t> </a:t>
            </a:r>
            <a:r>
              <a:rPr lang="en-US" sz="2400" dirty="0" err="1" smtClean="0"/>
              <a:t>decyzje</a:t>
            </a:r>
            <a:r>
              <a:rPr lang="en-US" sz="2400" dirty="0" smtClean="0"/>
              <a:t>, </a:t>
            </a:r>
            <a:r>
              <a:rPr lang="en-US" sz="2400" dirty="0" err="1" smtClean="0"/>
              <a:t>które</a:t>
            </a:r>
            <a:r>
              <a:rPr lang="en-US" sz="2400" dirty="0" smtClean="0"/>
              <a:t> </a:t>
            </a:r>
            <a:r>
              <a:rPr lang="en-US" sz="2400" dirty="0" err="1" smtClean="0"/>
              <a:t>są</a:t>
            </a:r>
            <a:r>
              <a:rPr lang="en-US" sz="2400" dirty="0" smtClean="0"/>
              <a:t> </a:t>
            </a:r>
            <a:r>
              <a:rPr lang="en-US" sz="2400" dirty="0" err="1" smtClean="0"/>
              <a:t>dla</a:t>
            </a:r>
            <a:r>
              <a:rPr lang="en-US" sz="2400" dirty="0" smtClean="0"/>
              <a:t> </a:t>
            </a:r>
            <a:r>
              <a:rPr lang="en-US" sz="2400" dirty="0" err="1" smtClean="0"/>
              <a:t>nich</a:t>
            </a:r>
            <a:r>
              <a:rPr lang="en-US" sz="2400" dirty="0" smtClean="0"/>
              <a:t> </a:t>
            </a:r>
            <a:r>
              <a:rPr lang="en-US" sz="2400" dirty="0" err="1" smtClean="0"/>
              <a:t>słuszne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>
                <a:hlinkClick r:id="rId3"/>
              </a:rPr>
              <a:t>https://www.youtube.com/watch?v=cYNN2GNdn3o</a:t>
            </a:r>
            <a:r>
              <a:rPr lang="en-US" sz="2400" dirty="0"/>
              <a:t> 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166" y="1216526"/>
            <a:ext cx="7594600" cy="707524"/>
          </a:xfrm>
        </p:spPr>
        <p:txBody>
          <a:bodyPr/>
          <a:lstStyle/>
          <a:p>
            <a:r>
              <a:rPr lang="en-US" dirty="0" err="1"/>
              <a:t>Czym</a:t>
            </a:r>
            <a:r>
              <a:rPr lang="en-US" dirty="0"/>
              <a:t> jest </a:t>
            </a:r>
            <a:r>
              <a:rPr lang="en-US" dirty="0" err="1"/>
              <a:t>ekonomia</a:t>
            </a:r>
            <a:r>
              <a:rPr lang="en-US" dirty="0"/>
              <a:t> </a:t>
            </a:r>
            <a:r>
              <a:rPr lang="en-US" dirty="0" err="1"/>
              <a:t>behawioralna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3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568223" y="1908956"/>
            <a:ext cx="6307666" cy="5193980"/>
          </a:xfrm>
        </p:spPr>
        <p:txBody>
          <a:bodyPr/>
          <a:lstStyle/>
          <a:p>
            <a:r>
              <a:rPr lang="en-US" sz="2400" b="1" dirty="0"/>
              <a:t>Robert J. </a:t>
            </a:r>
            <a:r>
              <a:rPr lang="en-US" sz="2400" b="1" dirty="0" err="1" smtClean="0"/>
              <a:t>Shiller</a:t>
            </a:r>
            <a:r>
              <a:rPr lang="en-US" sz="2400" b="1" dirty="0" smtClean="0"/>
              <a:t> </a:t>
            </a:r>
            <a:r>
              <a:rPr lang="en-US" sz="2400" b="1" dirty="0" err="1"/>
              <a:t>wraz</a:t>
            </a:r>
            <a:r>
              <a:rPr lang="en-US" sz="2400" b="1" dirty="0"/>
              <a:t> z Lars Peter Hansen </a:t>
            </a:r>
            <a:r>
              <a:rPr lang="en-US" sz="2400" b="1" dirty="0" err="1"/>
              <a:t>i</a:t>
            </a:r>
            <a:r>
              <a:rPr lang="en-US" sz="2400" b="1" dirty="0"/>
              <a:t>  Eugene  F. </a:t>
            </a:r>
            <a:r>
              <a:rPr lang="en-US" sz="2400" b="1" dirty="0" err="1"/>
              <a:t>Fama</a:t>
            </a:r>
            <a:r>
              <a:rPr lang="en-US" sz="2400" b="1" dirty="0"/>
              <a:t>: </a:t>
            </a:r>
            <a:r>
              <a:rPr lang="en-US" sz="2400" dirty="0" err="1"/>
              <a:t>za</a:t>
            </a:r>
            <a:r>
              <a:rPr lang="en-US" sz="2400" dirty="0"/>
              <a:t> „</a:t>
            </a:r>
            <a:r>
              <a:rPr lang="en-US" sz="2400" dirty="0" err="1"/>
              <a:t>empiryczną</a:t>
            </a:r>
            <a:r>
              <a:rPr lang="en-US" sz="2400" dirty="0"/>
              <a:t> </a:t>
            </a:r>
            <a:r>
              <a:rPr lang="en-US" sz="2400" dirty="0" err="1"/>
              <a:t>analizę</a:t>
            </a:r>
            <a:r>
              <a:rPr lang="en-US" sz="2400" dirty="0"/>
              <a:t> </a:t>
            </a:r>
            <a:r>
              <a:rPr lang="en-US" sz="2400" dirty="0" err="1"/>
              <a:t>cen</a:t>
            </a:r>
            <a:r>
              <a:rPr lang="en-US" sz="2400" dirty="0"/>
              <a:t> </a:t>
            </a:r>
            <a:r>
              <a:rPr lang="en-US" sz="2400" dirty="0" err="1"/>
              <a:t>aktywów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obserwację</a:t>
            </a:r>
            <a:r>
              <a:rPr lang="en-US" sz="2400" dirty="0"/>
              <a:t> </a:t>
            </a:r>
            <a:r>
              <a:rPr lang="en-US" sz="2400" dirty="0" err="1"/>
              <a:t>trendów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rynkach</a:t>
            </a:r>
            <a:r>
              <a:rPr lang="en-US" sz="2400" dirty="0"/>
              <a:t>  </a:t>
            </a:r>
            <a:r>
              <a:rPr lang="en-US" sz="2400" dirty="0" err="1"/>
              <a:t>akcji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obligacji</a:t>
            </a:r>
            <a:r>
              <a:rPr lang="en-US" sz="2400" dirty="0"/>
              <a:t>”. </a:t>
            </a:r>
            <a:endParaRPr lang="en-US" sz="2400" dirty="0" smtClean="0"/>
          </a:p>
          <a:p>
            <a:r>
              <a:rPr lang="en-US" sz="2400" dirty="0"/>
              <a:t>Na </a:t>
            </a:r>
            <a:r>
              <a:rPr lang="en-US" sz="2400" dirty="0" err="1"/>
              <a:t>rozwój</a:t>
            </a:r>
            <a:r>
              <a:rPr lang="en-US" sz="2400" dirty="0"/>
              <a:t> </a:t>
            </a:r>
            <a:r>
              <a:rPr lang="en-US" sz="2400" dirty="0" err="1"/>
              <a:t>jego</a:t>
            </a:r>
            <a:r>
              <a:rPr lang="en-US" sz="2400" dirty="0"/>
              <a:t> </a:t>
            </a:r>
            <a:r>
              <a:rPr lang="en-US" sz="2400" dirty="0" err="1"/>
              <a:t>badań</a:t>
            </a:r>
            <a:r>
              <a:rPr lang="en-US" sz="2400" dirty="0"/>
              <a:t> </a:t>
            </a:r>
            <a:r>
              <a:rPr lang="en-US" sz="2400" dirty="0" err="1"/>
              <a:t>miały</a:t>
            </a:r>
            <a:r>
              <a:rPr lang="en-US" sz="2400" dirty="0"/>
              <a:t> </a:t>
            </a:r>
            <a:r>
              <a:rPr lang="en-US" sz="2400" dirty="0" err="1"/>
              <a:t>wpływ</a:t>
            </a:r>
            <a:r>
              <a:rPr lang="en-US" sz="2400" dirty="0"/>
              <a:t> </a:t>
            </a:r>
            <a:r>
              <a:rPr lang="en-US" sz="2400" dirty="0" err="1"/>
              <a:t>dokonania</a:t>
            </a:r>
            <a:r>
              <a:rPr lang="en-US" sz="2400" dirty="0"/>
              <a:t> Franco </a:t>
            </a:r>
            <a:r>
              <a:rPr lang="en-US" sz="2400" dirty="0" err="1"/>
              <a:t>Modiglianiego</a:t>
            </a:r>
            <a:r>
              <a:rPr lang="en-US" sz="2400" dirty="0"/>
              <a:t> (</a:t>
            </a:r>
            <a:r>
              <a:rPr lang="en-US" sz="2400" dirty="0" err="1"/>
              <a:t>noblisty</a:t>
            </a:r>
            <a:r>
              <a:rPr lang="en-US" sz="2400" dirty="0"/>
              <a:t> z 1985 </a:t>
            </a:r>
            <a:r>
              <a:rPr lang="en-US" sz="2400" dirty="0" err="1"/>
              <a:t>roku</a:t>
            </a:r>
            <a:r>
              <a:rPr lang="en-US" sz="2400" dirty="0"/>
              <a:t>)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George’a</a:t>
            </a:r>
            <a:r>
              <a:rPr lang="en-US" sz="2400" dirty="0"/>
              <a:t> A. </a:t>
            </a:r>
            <a:r>
              <a:rPr lang="en-US" sz="2400" dirty="0" err="1"/>
              <a:t>Akerlofa</a:t>
            </a:r>
            <a:r>
              <a:rPr lang="en-US" sz="2400" dirty="0"/>
              <a:t> (</a:t>
            </a:r>
            <a:r>
              <a:rPr lang="en-US" sz="2400" dirty="0" err="1"/>
              <a:t>laureata</a:t>
            </a:r>
            <a:r>
              <a:rPr lang="en-US" sz="2400" dirty="0"/>
              <a:t> z 2001 </a:t>
            </a:r>
            <a:r>
              <a:rPr lang="en-US" sz="2400" dirty="0" err="1"/>
              <a:t>roku</a:t>
            </a:r>
            <a:r>
              <a:rPr lang="en-US" sz="2400" dirty="0"/>
              <a:t>)</a:t>
            </a:r>
            <a:r>
              <a:rPr lang="en-US" sz="2400" dirty="0" smtClean="0"/>
              <a:t>.</a:t>
            </a:r>
          </a:p>
          <a:p>
            <a:pPr lvl="0"/>
            <a:r>
              <a:rPr lang="en-US" sz="1600" dirty="0" smtClean="0"/>
              <a:t>An </a:t>
            </a:r>
            <a:r>
              <a:rPr lang="en-US" sz="1600" dirty="0"/>
              <a:t>unbiased reexamination of stock market volatility: discussion</a:t>
            </a:r>
            <a:r>
              <a:rPr lang="en-US" sz="1600" dirty="0" smtClean="0"/>
              <a:t>.</a:t>
            </a:r>
            <a:r>
              <a:rPr lang="en-US" sz="1600" dirty="0"/>
              <a:t> </a:t>
            </a:r>
            <a:r>
              <a:rPr lang="en-US" sz="1600" i="1" dirty="0"/>
              <a:t>The Journal of Finance</a:t>
            </a:r>
            <a:r>
              <a:rPr lang="en-US" sz="1600" dirty="0"/>
              <a:t>, Vol. 40, 1985 nr 5 s. 688-689</a:t>
            </a:r>
          </a:p>
          <a:p>
            <a:pPr lvl="0"/>
            <a:r>
              <a:rPr lang="en-US" sz="1600" dirty="0"/>
              <a:t>F</a:t>
            </a:r>
            <a:r>
              <a:rPr lang="en-US" sz="1600" dirty="0" smtClean="0"/>
              <a:t>inancial </a:t>
            </a:r>
            <a:r>
              <a:rPr lang="en-US" sz="1600" dirty="0"/>
              <a:t>markets and risk: solving social problems </a:t>
            </a:r>
            <a:r>
              <a:rPr lang="en-US" sz="1600" i="1" dirty="0" smtClean="0"/>
              <a:t>Challenge</a:t>
            </a:r>
            <a:r>
              <a:rPr lang="en-US" sz="1600" dirty="0" smtClean="0"/>
              <a:t>, </a:t>
            </a:r>
            <a:r>
              <a:rPr lang="en-US" sz="1600" dirty="0"/>
              <a:t>Vol. 46, 2003 nr 3 s. 124-134</a:t>
            </a:r>
          </a:p>
          <a:p>
            <a:pPr lvl="0"/>
            <a:r>
              <a:rPr lang="en-US" sz="1600" dirty="0" smtClean="0"/>
              <a:t>Do </a:t>
            </a:r>
            <a:r>
              <a:rPr lang="en-US" sz="1600" dirty="0"/>
              <a:t>stock prices move too much to be justified by subsequent changes in dividends</a:t>
            </a:r>
            <a:r>
              <a:rPr lang="en-US" sz="1600" dirty="0" smtClean="0"/>
              <a:t>?</a:t>
            </a:r>
            <a:r>
              <a:rPr lang="en-US" sz="1600" i="1" dirty="0"/>
              <a:t> The American Economic Review</a:t>
            </a:r>
            <a:r>
              <a:rPr lang="en-US" sz="1600" dirty="0"/>
              <a:t>,Vol.71, 1981 nr 3 s. 421-436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4" y="862764"/>
            <a:ext cx="8203848" cy="707524"/>
          </a:xfrm>
        </p:spPr>
        <p:txBody>
          <a:bodyPr/>
          <a:lstStyle/>
          <a:p>
            <a:r>
              <a:rPr lang="en-US" dirty="0" err="1" smtClean="0"/>
              <a:t>Pozostali</a:t>
            </a:r>
            <a:r>
              <a:rPr lang="en-US" dirty="0" smtClean="0"/>
              <a:t> </a:t>
            </a:r>
            <a:r>
              <a:rPr lang="en-US" dirty="0" err="1" smtClean="0"/>
              <a:t>laureaci</a:t>
            </a:r>
            <a:r>
              <a:rPr lang="en-US" dirty="0" smtClean="0"/>
              <a:t> </a:t>
            </a:r>
            <a:r>
              <a:rPr lang="en-US" dirty="0" err="1" smtClean="0"/>
              <a:t>nagrody</a:t>
            </a:r>
            <a:r>
              <a:rPr lang="en-US" dirty="0" smtClean="0"/>
              <a:t> </a:t>
            </a:r>
            <a:r>
              <a:rPr lang="en-US" dirty="0" err="1" smtClean="0"/>
              <a:t>dla</a:t>
            </a:r>
            <a:r>
              <a:rPr lang="en-US" dirty="0" smtClean="0"/>
              <a:t> </a:t>
            </a:r>
            <a:r>
              <a:rPr lang="en-US" dirty="0" err="1" smtClean="0"/>
              <a:t>ekonomii</a:t>
            </a:r>
            <a:r>
              <a:rPr lang="en-US" dirty="0" smtClean="0"/>
              <a:t> </a:t>
            </a:r>
            <a:r>
              <a:rPr lang="en-US" dirty="0" err="1" smtClean="0"/>
              <a:t>behawioralnej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5464" y="4699001"/>
            <a:ext cx="19727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</a:rPr>
              <a:t>https://www.nobelprize.org/nobel_prizes/economic-sciences/laureates/2013/shiller-</a:t>
            </a:r>
            <a:r>
              <a:rPr lang="en-US" sz="1000" dirty="0" smtClean="0">
                <a:solidFill>
                  <a:srgbClr val="000090"/>
                </a:solidFill>
              </a:rPr>
              <a:t>facts.html</a:t>
            </a:r>
          </a:p>
          <a:p>
            <a:endParaRPr lang="en-US" sz="1000" dirty="0" smtClean="0">
              <a:solidFill>
                <a:srgbClr val="000090"/>
              </a:solidFill>
            </a:endParaRPr>
          </a:p>
          <a:p>
            <a:r>
              <a:rPr lang="en-US" sz="1000" dirty="0" smtClean="0">
                <a:solidFill>
                  <a:srgbClr val="000090"/>
                </a:solidFill>
              </a:rPr>
              <a:t>http</a:t>
            </a:r>
            <a:r>
              <a:rPr lang="en-US" sz="1000" dirty="0">
                <a:solidFill>
                  <a:srgbClr val="000090"/>
                </a:solidFill>
              </a:rPr>
              <a:t>://</a:t>
            </a:r>
            <a:r>
              <a:rPr lang="en-US" sz="1000" dirty="0" err="1">
                <a:solidFill>
                  <a:srgbClr val="000090"/>
                </a:solidFill>
              </a:rPr>
              <a:t>biblioteka.sgh.waw.pl</a:t>
            </a:r>
            <a:r>
              <a:rPr lang="en-US" sz="1000" dirty="0">
                <a:solidFill>
                  <a:srgbClr val="000090"/>
                </a:solidFill>
              </a:rPr>
              <a:t>/</a:t>
            </a:r>
            <a:r>
              <a:rPr lang="en-US" sz="1000" dirty="0" err="1">
                <a:solidFill>
                  <a:srgbClr val="000090"/>
                </a:solidFill>
              </a:rPr>
              <a:t>pl</a:t>
            </a:r>
            <a:r>
              <a:rPr lang="en-US" sz="1000" dirty="0">
                <a:solidFill>
                  <a:srgbClr val="000090"/>
                </a:solidFill>
              </a:rPr>
              <a:t>/</a:t>
            </a:r>
            <a:r>
              <a:rPr lang="en-US" sz="1000" dirty="0" err="1">
                <a:solidFill>
                  <a:srgbClr val="000090"/>
                </a:solidFill>
              </a:rPr>
              <a:t>nobel</a:t>
            </a:r>
            <a:r>
              <a:rPr lang="en-US" sz="1000" dirty="0">
                <a:solidFill>
                  <a:srgbClr val="000090"/>
                </a:solidFill>
              </a:rPr>
              <a:t>/</a:t>
            </a:r>
            <a:r>
              <a:rPr lang="en-US" sz="1000" dirty="0" err="1">
                <a:solidFill>
                  <a:srgbClr val="000090"/>
                </a:solidFill>
              </a:rPr>
              <a:t>Strony</a:t>
            </a:r>
            <a:r>
              <a:rPr lang="en-US" sz="1000" dirty="0">
                <a:solidFill>
                  <a:srgbClr val="000090"/>
                </a:solidFill>
              </a:rPr>
              <a:t>/Robert-J.-</a:t>
            </a:r>
            <a:r>
              <a:rPr lang="en-US" sz="1000" dirty="0" err="1">
                <a:solidFill>
                  <a:srgbClr val="000090"/>
                </a:solidFill>
              </a:rPr>
              <a:t>Shiller.aspx</a:t>
            </a:r>
            <a:endParaRPr lang="en-US" sz="1000" dirty="0">
              <a:solidFill>
                <a:srgbClr val="000090"/>
              </a:solidFill>
            </a:endParaRPr>
          </a:p>
        </p:txBody>
      </p:sp>
      <p:pic>
        <p:nvPicPr>
          <p:cNvPr id="6" name="Picture 5" descr="shiller_postc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3" y="1908955"/>
            <a:ext cx="1972760" cy="279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732053" y="1767844"/>
            <a:ext cx="6143835" cy="4403757"/>
          </a:xfrm>
        </p:spPr>
        <p:txBody>
          <a:bodyPr/>
          <a:lstStyle/>
          <a:p>
            <a:r>
              <a:rPr lang="en-US" sz="2400" b="1" dirty="0" smtClean="0"/>
              <a:t>Vernon </a:t>
            </a:r>
            <a:r>
              <a:rPr lang="en-US" sz="2400" b="1" dirty="0"/>
              <a:t>L. Smith</a:t>
            </a:r>
            <a:r>
              <a:rPr lang="en-US" sz="2400" dirty="0"/>
              <a:t>: </a:t>
            </a:r>
            <a:r>
              <a:rPr lang="en-US" sz="2400" dirty="0" smtClean="0"/>
              <a:t>”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wprowadzenie</a:t>
            </a:r>
            <a:r>
              <a:rPr lang="en-US" sz="2400" dirty="0" smtClean="0"/>
              <a:t> </a:t>
            </a:r>
            <a:r>
              <a:rPr lang="en-US" sz="2400" dirty="0" err="1" smtClean="0"/>
              <a:t>eksperymentów</a:t>
            </a:r>
            <a:r>
              <a:rPr lang="en-US" sz="2400" dirty="0" smtClean="0"/>
              <a:t> </a:t>
            </a:r>
            <a:r>
              <a:rPr lang="en-US" sz="2400" dirty="0" err="1" smtClean="0"/>
              <a:t>laboratoryjnych</a:t>
            </a:r>
            <a:r>
              <a:rPr lang="en-US" sz="2400" dirty="0" smtClean="0"/>
              <a:t> </a:t>
            </a:r>
            <a:r>
              <a:rPr lang="en-US" sz="2400" dirty="0" err="1" smtClean="0"/>
              <a:t>jako</a:t>
            </a:r>
            <a:r>
              <a:rPr lang="en-US" sz="2400" dirty="0" smtClean="0"/>
              <a:t> </a:t>
            </a:r>
            <a:r>
              <a:rPr lang="en-US" sz="2400" dirty="0" err="1" smtClean="0"/>
              <a:t>narzędzia</a:t>
            </a:r>
            <a:r>
              <a:rPr lang="en-US" sz="2400" dirty="0" smtClean="0"/>
              <a:t> w </a:t>
            </a:r>
            <a:r>
              <a:rPr lang="en-US" sz="2400" dirty="0" err="1" smtClean="0"/>
              <a:t>empirycznej</a:t>
            </a:r>
            <a:r>
              <a:rPr lang="en-US" sz="2400" dirty="0" smtClean="0"/>
              <a:t> </a:t>
            </a:r>
            <a:r>
              <a:rPr lang="en-US" sz="2400" dirty="0" err="1" smtClean="0"/>
              <a:t>analizie</a:t>
            </a:r>
            <a:r>
              <a:rPr lang="en-US" sz="2400" dirty="0" smtClean="0"/>
              <a:t> </a:t>
            </a:r>
            <a:r>
              <a:rPr lang="en-US" sz="2400" dirty="0" err="1" smtClean="0"/>
              <a:t>ekonomicznej</a:t>
            </a:r>
            <a:r>
              <a:rPr lang="en-US" sz="2400" dirty="0" smtClean="0"/>
              <a:t>, </a:t>
            </a:r>
            <a:r>
              <a:rPr lang="en-US" sz="2400" dirty="0" err="1" smtClean="0"/>
              <a:t>szczególnie</a:t>
            </a:r>
            <a:r>
              <a:rPr lang="en-US" sz="2400" dirty="0" smtClean="0"/>
              <a:t> w </a:t>
            </a:r>
            <a:r>
              <a:rPr lang="en-US" sz="2400" dirty="0" err="1" smtClean="0"/>
              <a:t>badaniach</a:t>
            </a:r>
            <a:r>
              <a:rPr lang="en-US" sz="2400" dirty="0" smtClean="0"/>
              <a:t> </a:t>
            </a:r>
            <a:r>
              <a:rPr lang="en-US" sz="2400" dirty="0" err="1" smtClean="0"/>
              <a:t>nad</a:t>
            </a:r>
            <a:r>
              <a:rPr lang="en-US" sz="2400" dirty="0" smtClean="0"/>
              <a:t> </a:t>
            </a:r>
            <a:r>
              <a:rPr lang="en-US" sz="2400" dirty="0" err="1" smtClean="0"/>
              <a:t>alternatywnymi</a:t>
            </a:r>
            <a:r>
              <a:rPr lang="en-US" sz="2400" dirty="0" smtClean="0"/>
              <a:t> </a:t>
            </a:r>
            <a:r>
              <a:rPr lang="en-US" sz="2400" dirty="0" err="1" smtClean="0"/>
              <a:t>mechanizmami</a:t>
            </a:r>
            <a:r>
              <a:rPr lang="en-US" sz="2400" dirty="0" smtClean="0"/>
              <a:t> </a:t>
            </a:r>
            <a:r>
              <a:rPr lang="en-US" sz="2400" dirty="0" err="1" smtClean="0"/>
              <a:t>rynkowymi</a:t>
            </a:r>
            <a:r>
              <a:rPr lang="en-US" sz="2400" dirty="0" smtClean="0"/>
              <a:t>”</a:t>
            </a:r>
          </a:p>
          <a:p>
            <a:pPr lvl="0"/>
            <a:r>
              <a:rPr lang="en-US" sz="1700" dirty="0" smtClean="0"/>
              <a:t>The </a:t>
            </a:r>
            <a:r>
              <a:rPr lang="en-US" sz="1700" dirty="0"/>
              <a:t>theory of investment and </a:t>
            </a:r>
            <a:r>
              <a:rPr lang="en-US" sz="1700" dirty="0" smtClean="0"/>
              <a:t>production/ </a:t>
            </a:r>
            <a:r>
              <a:rPr lang="en-US" sz="1700" i="1" dirty="0"/>
              <a:t>Quarterly Journal of Economics</a:t>
            </a:r>
            <a:r>
              <a:rPr lang="en-US" sz="1700" dirty="0"/>
              <a:t>, 73 1959 nr 1 s.61-87</a:t>
            </a:r>
          </a:p>
          <a:p>
            <a:pPr lvl="0"/>
            <a:r>
              <a:rPr lang="en-US" sz="1700" dirty="0" smtClean="0"/>
              <a:t>An </a:t>
            </a:r>
            <a:r>
              <a:rPr lang="en-US" sz="1700" dirty="0"/>
              <a:t>experimental study of competitive market </a:t>
            </a:r>
            <a:r>
              <a:rPr lang="en-US" sz="1700" dirty="0" smtClean="0"/>
              <a:t>behavior/ </a:t>
            </a:r>
            <a:r>
              <a:rPr lang="en-US" sz="1700" i="1" dirty="0"/>
              <a:t>Journal of Political Economy</a:t>
            </a:r>
            <a:r>
              <a:rPr lang="en-US" sz="1700" dirty="0"/>
              <a:t>, 70, 1962 nr 2 s.111-137</a:t>
            </a:r>
          </a:p>
          <a:p>
            <a:pPr lvl="0"/>
            <a:r>
              <a:rPr lang="en-US" sz="1700" dirty="0" smtClean="0"/>
              <a:t>Corporate </a:t>
            </a:r>
            <a:r>
              <a:rPr lang="en-US" sz="1700" dirty="0"/>
              <a:t>financial theory under </a:t>
            </a:r>
            <a:r>
              <a:rPr lang="en-US" sz="1700" dirty="0" smtClean="0"/>
              <a:t>uncertainty/ </a:t>
            </a:r>
            <a:r>
              <a:rPr lang="en-US" sz="1700" i="1" dirty="0"/>
              <a:t>Quarterly Journal of Economics</a:t>
            </a:r>
            <a:r>
              <a:rPr lang="en-US" sz="1700" dirty="0"/>
              <a:t>, 84, 1970 nr 3 s. 451 </a:t>
            </a:r>
            <a:r>
              <a:rPr lang="mr-IN" sz="1700" dirty="0" smtClean="0">
                <a:hlinkClick r:id="rId3"/>
              </a:rPr>
              <a:t>–</a:t>
            </a:r>
            <a:r>
              <a:rPr lang="en-US" sz="1700" dirty="0" smtClean="0"/>
              <a:t> </a:t>
            </a:r>
            <a:r>
              <a:rPr lang="en-US" sz="1700" dirty="0"/>
              <a:t>471</a:t>
            </a:r>
          </a:p>
          <a:p>
            <a:pPr lvl="0"/>
            <a:r>
              <a:rPr lang="en-US" sz="1700" dirty="0" smtClean="0"/>
              <a:t>Microeconomic </a:t>
            </a:r>
            <a:r>
              <a:rPr lang="en-US" sz="1700" dirty="0"/>
              <a:t>systems as an experimental </a:t>
            </a:r>
            <a:r>
              <a:rPr lang="en-US" sz="1700" dirty="0" smtClean="0"/>
              <a:t>science/ </a:t>
            </a:r>
            <a:r>
              <a:rPr lang="en-US" sz="1700" i="1" dirty="0"/>
              <a:t>American Economic Review</a:t>
            </a:r>
            <a:r>
              <a:rPr lang="en-US" sz="1700" dirty="0"/>
              <a:t>, 72 , 1982 nr 5 s.923-955</a:t>
            </a:r>
          </a:p>
          <a:p>
            <a:pPr lvl="0"/>
            <a:r>
              <a:rPr lang="en-US" sz="1700" dirty="0" smtClean="0"/>
              <a:t>Social </a:t>
            </a:r>
            <a:r>
              <a:rPr lang="en-US" sz="1700" dirty="0"/>
              <a:t>distance and other behavior in dictator games: </a:t>
            </a:r>
            <a:r>
              <a:rPr lang="en-US" sz="1700" dirty="0" smtClean="0"/>
              <a:t>reply/ </a:t>
            </a:r>
            <a:r>
              <a:rPr lang="en-US" sz="1700" dirty="0"/>
              <a:t>E. Hoffman, K. </a:t>
            </a:r>
            <a:r>
              <a:rPr lang="en-US" sz="1700" dirty="0" err="1" smtClean="0"/>
              <a:t>McKabe</a:t>
            </a:r>
            <a:r>
              <a:rPr lang="en-US" sz="1700" dirty="0"/>
              <a:t>,</a:t>
            </a:r>
            <a:r>
              <a:rPr lang="en-US" sz="1700" dirty="0" smtClean="0"/>
              <a:t> </a:t>
            </a:r>
            <a:r>
              <a:rPr lang="en-US" sz="1700" i="1" dirty="0"/>
              <a:t>American Economic Review</a:t>
            </a:r>
            <a:r>
              <a:rPr lang="en-US" sz="1700" dirty="0"/>
              <a:t> ,89, 1999 nr 1 s.340-341</a:t>
            </a:r>
            <a:r>
              <a:rPr lang="en-US" sz="1800" dirty="0"/>
              <a:t> </a:t>
            </a:r>
          </a:p>
          <a:p>
            <a:endParaRPr lang="en-US" sz="2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4" y="862764"/>
            <a:ext cx="8020404" cy="707524"/>
          </a:xfrm>
        </p:spPr>
        <p:txBody>
          <a:bodyPr/>
          <a:lstStyle/>
          <a:p>
            <a:r>
              <a:rPr lang="en-US" dirty="0" err="1"/>
              <a:t>Pozostali</a:t>
            </a:r>
            <a:r>
              <a:rPr lang="en-US" dirty="0"/>
              <a:t> </a:t>
            </a:r>
            <a:r>
              <a:rPr lang="en-US" dirty="0" err="1"/>
              <a:t>laureaci</a:t>
            </a:r>
            <a:r>
              <a:rPr lang="en-US" dirty="0"/>
              <a:t> </a:t>
            </a:r>
            <a:r>
              <a:rPr lang="en-US" dirty="0" err="1"/>
              <a:t>nagrody</a:t>
            </a:r>
            <a:r>
              <a:rPr lang="en-US" dirty="0"/>
              <a:t> </a:t>
            </a:r>
            <a:r>
              <a:rPr lang="en-US" dirty="0" err="1" smtClean="0"/>
              <a:t>dla</a:t>
            </a:r>
            <a:r>
              <a:rPr lang="en-US" dirty="0" smtClean="0"/>
              <a:t> </a:t>
            </a:r>
            <a:r>
              <a:rPr lang="en-US" dirty="0" err="1" smtClean="0"/>
              <a:t>ekonomii</a:t>
            </a:r>
            <a:r>
              <a:rPr lang="en-US" dirty="0" smtClean="0"/>
              <a:t> </a:t>
            </a:r>
            <a:r>
              <a:rPr lang="en-US" dirty="0" err="1" smtClean="0"/>
              <a:t>behawioralnej</a:t>
            </a:r>
            <a:r>
              <a:rPr lang="en-US" dirty="0" smtClean="0"/>
              <a:t> (2002)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0166" y="4969452"/>
            <a:ext cx="22716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</a:rPr>
              <a:t>https://www.nobelprize.org/nobel_prizes/economic-sciences/laureates/2002/</a:t>
            </a:r>
            <a:r>
              <a:rPr lang="en-US" sz="1000" dirty="0" smtClean="0">
                <a:solidFill>
                  <a:srgbClr val="000090"/>
                </a:solidFill>
              </a:rPr>
              <a:t>smith</a:t>
            </a:r>
            <a:r>
              <a:rPr lang="en-US" sz="1000" dirty="0">
                <a:solidFill>
                  <a:srgbClr val="000090"/>
                </a:solidFill>
              </a:rPr>
              <a:t>-</a:t>
            </a:r>
            <a:r>
              <a:rPr lang="en-US" sz="1000" dirty="0" smtClean="0">
                <a:solidFill>
                  <a:srgbClr val="000090"/>
                </a:solidFill>
              </a:rPr>
              <a:t>bio.html</a:t>
            </a:r>
          </a:p>
          <a:p>
            <a:endParaRPr lang="en-US" sz="1000" dirty="0" smtClean="0">
              <a:solidFill>
                <a:srgbClr val="000090"/>
              </a:solidFill>
            </a:endParaRPr>
          </a:p>
          <a:p>
            <a:r>
              <a:rPr lang="en-US" sz="1000" dirty="0" smtClean="0">
                <a:solidFill>
                  <a:srgbClr val="000090"/>
                </a:solidFill>
              </a:rPr>
              <a:t>http</a:t>
            </a:r>
            <a:r>
              <a:rPr lang="en-US" sz="1000" dirty="0">
                <a:solidFill>
                  <a:srgbClr val="000090"/>
                </a:solidFill>
              </a:rPr>
              <a:t>://</a:t>
            </a:r>
            <a:r>
              <a:rPr lang="en-US" sz="1000" dirty="0" err="1">
                <a:solidFill>
                  <a:srgbClr val="000090"/>
                </a:solidFill>
              </a:rPr>
              <a:t>biblioteka.sgh.waw.pl</a:t>
            </a:r>
            <a:r>
              <a:rPr lang="en-US" sz="1000" dirty="0">
                <a:solidFill>
                  <a:srgbClr val="000090"/>
                </a:solidFill>
              </a:rPr>
              <a:t>/</a:t>
            </a:r>
            <a:r>
              <a:rPr lang="en-US" sz="1000" dirty="0" err="1">
                <a:solidFill>
                  <a:srgbClr val="000090"/>
                </a:solidFill>
              </a:rPr>
              <a:t>pl</a:t>
            </a:r>
            <a:r>
              <a:rPr lang="en-US" sz="1000" dirty="0">
                <a:solidFill>
                  <a:srgbClr val="000090"/>
                </a:solidFill>
              </a:rPr>
              <a:t>/</a:t>
            </a:r>
            <a:r>
              <a:rPr lang="en-US" sz="1000" dirty="0" err="1">
                <a:solidFill>
                  <a:srgbClr val="000090"/>
                </a:solidFill>
              </a:rPr>
              <a:t>nobel</a:t>
            </a:r>
            <a:r>
              <a:rPr lang="en-US" sz="1000" dirty="0">
                <a:solidFill>
                  <a:srgbClr val="000090"/>
                </a:solidFill>
              </a:rPr>
              <a:t>/</a:t>
            </a:r>
            <a:r>
              <a:rPr lang="en-US" sz="1000" dirty="0" err="1">
                <a:solidFill>
                  <a:srgbClr val="000090"/>
                </a:solidFill>
              </a:rPr>
              <a:t>Strony</a:t>
            </a:r>
            <a:r>
              <a:rPr lang="en-US" sz="1000" dirty="0">
                <a:solidFill>
                  <a:srgbClr val="000090"/>
                </a:solidFill>
              </a:rPr>
              <a:t>/Vernon-L.-</a:t>
            </a:r>
            <a:r>
              <a:rPr lang="en-US" sz="1000" dirty="0" err="1">
                <a:solidFill>
                  <a:srgbClr val="000090"/>
                </a:solidFill>
              </a:rPr>
              <a:t>Smith.aspx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8" name="Picture 7" descr="smi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6" y="1767844"/>
            <a:ext cx="2271888" cy="31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/>
              <a:t>Wkład</a:t>
            </a:r>
            <a:r>
              <a:rPr lang="en-US" dirty="0"/>
              <a:t> </a:t>
            </a:r>
            <a:r>
              <a:rPr lang="en-US" dirty="0" err="1"/>
              <a:t>Richarda</a:t>
            </a:r>
            <a:r>
              <a:rPr lang="en-US" dirty="0"/>
              <a:t> </a:t>
            </a:r>
            <a:r>
              <a:rPr lang="en-US" dirty="0" err="1"/>
              <a:t>H.Thalera</a:t>
            </a:r>
            <a:r>
              <a:rPr lang="en-US" dirty="0"/>
              <a:t> w </a:t>
            </a:r>
            <a:r>
              <a:rPr lang="en-US" dirty="0" err="1"/>
              <a:t>tworzenie</a:t>
            </a:r>
            <a:r>
              <a:rPr lang="en-US" dirty="0"/>
              <a:t> </a:t>
            </a:r>
            <a:r>
              <a:rPr lang="en-US" dirty="0" err="1"/>
              <a:t>ekonomii</a:t>
            </a:r>
            <a:r>
              <a:rPr lang="en-US" dirty="0"/>
              <a:t> </a:t>
            </a:r>
            <a:r>
              <a:rPr lang="en-US" dirty="0" err="1"/>
              <a:t>behawioralnej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polityki</a:t>
            </a:r>
            <a:r>
              <a:rPr lang="en-US" dirty="0"/>
              <a:t> </a:t>
            </a:r>
            <a:r>
              <a:rPr lang="en-US" dirty="0" err="1"/>
              <a:t>publicznej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Ewelina Marek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2517773" y="1741312"/>
            <a:ext cx="6513338" cy="4430290"/>
          </a:xfrm>
        </p:spPr>
        <p:txBody>
          <a:bodyPr/>
          <a:lstStyle/>
          <a:p>
            <a:r>
              <a:rPr lang="en-US" sz="2400" b="1" dirty="0"/>
              <a:t>Daniel </a:t>
            </a:r>
            <a:r>
              <a:rPr lang="en-US" sz="2400" b="1" dirty="0" err="1"/>
              <a:t>Kahneman</a:t>
            </a:r>
            <a:r>
              <a:rPr lang="en-US" sz="2400" dirty="0"/>
              <a:t>: </a:t>
            </a:r>
            <a:r>
              <a:rPr lang="en-US" sz="2400" dirty="0" smtClean="0"/>
              <a:t>”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zastosowanie</a:t>
            </a:r>
            <a:r>
              <a:rPr lang="en-US" sz="2400" dirty="0" smtClean="0"/>
              <a:t> </a:t>
            </a:r>
            <a:r>
              <a:rPr lang="en-US" sz="2400" dirty="0" err="1" smtClean="0"/>
              <a:t>narzędzi</a:t>
            </a:r>
            <a:r>
              <a:rPr lang="en-US" sz="2400" dirty="0" smtClean="0"/>
              <a:t> z </a:t>
            </a:r>
            <a:r>
              <a:rPr lang="en-US" sz="2400" dirty="0" err="1" smtClean="0"/>
              <a:t>psychologii</a:t>
            </a:r>
            <a:r>
              <a:rPr lang="en-US" sz="2400" dirty="0" smtClean="0"/>
              <a:t> w </a:t>
            </a:r>
            <a:r>
              <a:rPr lang="en-US" sz="2400" dirty="0" err="1" smtClean="0"/>
              <a:t>naukach</a:t>
            </a:r>
            <a:r>
              <a:rPr lang="en-US" sz="2400" dirty="0" smtClean="0"/>
              <a:t> </a:t>
            </a:r>
            <a:r>
              <a:rPr lang="en-US" sz="2400" dirty="0" err="1" smtClean="0"/>
              <a:t>ekonomicznych</a:t>
            </a:r>
            <a:r>
              <a:rPr lang="en-US" sz="2400" dirty="0" smtClean="0"/>
              <a:t>, </a:t>
            </a:r>
            <a:r>
              <a:rPr lang="en-US" sz="2400" dirty="0" err="1" smtClean="0"/>
              <a:t>szczególnie</a:t>
            </a:r>
            <a:r>
              <a:rPr lang="en-US" sz="2400" dirty="0" smtClean="0"/>
              <a:t> </a:t>
            </a:r>
            <a:r>
              <a:rPr lang="en-US" sz="2400" dirty="0" err="1" smtClean="0"/>
              <a:t>dotyczących</a:t>
            </a:r>
            <a:r>
              <a:rPr lang="en-US" sz="2400" dirty="0" smtClean="0"/>
              <a:t>  </a:t>
            </a:r>
            <a:r>
              <a:rPr lang="en-US" sz="2400" dirty="0" err="1" smtClean="0"/>
              <a:t>ludzkiej</a:t>
            </a:r>
            <a:r>
              <a:rPr lang="en-US" sz="2400" dirty="0" smtClean="0"/>
              <a:t> </a:t>
            </a:r>
            <a:r>
              <a:rPr lang="en-US" sz="2400" dirty="0" err="1" smtClean="0"/>
              <a:t>oceny</a:t>
            </a:r>
            <a:r>
              <a:rPr lang="en-US" sz="2400" dirty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podejmowania</a:t>
            </a:r>
            <a:r>
              <a:rPr lang="en-US" sz="2400" dirty="0" smtClean="0"/>
              <a:t> </a:t>
            </a:r>
            <a:r>
              <a:rPr lang="en-US" sz="2400" dirty="0" err="1" smtClean="0"/>
              <a:t>decyzji</a:t>
            </a:r>
            <a:r>
              <a:rPr lang="en-US" sz="2400" dirty="0" smtClean="0"/>
              <a:t> w </a:t>
            </a:r>
            <a:r>
              <a:rPr lang="en-US" sz="2400" dirty="0" err="1" smtClean="0"/>
              <a:t>warunkach</a:t>
            </a:r>
            <a:r>
              <a:rPr lang="en-US" sz="2400" dirty="0" smtClean="0"/>
              <a:t> </a:t>
            </a:r>
            <a:r>
              <a:rPr lang="en-US" sz="2400" dirty="0" err="1" smtClean="0"/>
              <a:t>niepewności</a:t>
            </a:r>
            <a:r>
              <a:rPr lang="en-US" sz="2400" dirty="0" smtClean="0"/>
              <a:t>”</a:t>
            </a:r>
          </a:p>
          <a:p>
            <a:pPr lvl="0"/>
            <a:r>
              <a:rPr lang="en-US" sz="1600" dirty="0" smtClean="0"/>
              <a:t>Rational </a:t>
            </a:r>
            <a:r>
              <a:rPr lang="en-US" sz="1600" dirty="0"/>
              <a:t>choice and the framing </a:t>
            </a:r>
            <a:r>
              <a:rPr lang="en-US" sz="1600" dirty="0" smtClean="0"/>
              <a:t>decisions. A</a:t>
            </a:r>
            <a:r>
              <a:rPr lang="en-US" sz="1600" dirty="0"/>
              <a:t>. </a:t>
            </a:r>
            <a:r>
              <a:rPr lang="en-US" sz="1600" dirty="0" err="1" smtClean="0"/>
              <a:t>Tversky</a:t>
            </a:r>
            <a:r>
              <a:rPr lang="en-US" sz="1600" dirty="0" smtClean="0"/>
              <a:t>. </a:t>
            </a:r>
            <a:r>
              <a:rPr lang="en-US" sz="1600" i="1" dirty="0" smtClean="0"/>
              <a:t>Journal </a:t>
            </a:r>
            <a:r>
              <a:rPr lang="en-US" sz="1600" i="1" dirty="0"/>
              <a:t>of Business </a:t>
            </a:r>
            <a:r>
              <a:rPr lang="en-US" sz="1600" dirty="0"/>
              <a:t>, 59 , 1986 nr 4 s.251-278</a:t>
            </a:r>
          </a:p>
          <a:p>
            <a:pPr lvl="0"/>
            <a:r>
              <a:rPr lang="en-US" sz="1600" dirty="0" smtClean="0"/>
              <a:t>Judgment </a:t>
            </a:r>
            <a:r>
              <a:rPr lang="en-US" sz="1600" dirty="0"/>
              <a:t>under uncertainty : heuristics and </a:t>
            </a:r>
            <a:r>
              <a:rPr lang="en-US" sz="1600" dirty="0" smtClean="0"/>
              <a:t>biases. </a:t>
            </a:r>
            <a:r>
              <a:rPr lang="en-US" sz="1600" dirty="0"/>
              <a:t>A. </a:t>
            </a:r>
            <a:r>
              <a:rPr lang="en-US" sz="1600" dirty="0" err="1" smtClean="0"/>
              <a:t>Tversky</a:t>
            </a:r>
            <a:r>
              <a:rPr lang="en-US" sz="1600" dirty="0"/>
              <a:t>.</a:t>
            </a:r>
            <a:r>
              <a:rPr lang="en-US" sz="1600" dirty="0" smtClean="0"/>
              <a:t> </a:t>
            </a:r>
            <a:r>
              <a:rPr lang="en-US" sz="1600" i="1" dirty="0"/>
              <a:t>Science</a:t>
            </a:r>
            <a:r>
              <a:rPr lang="en-US" sz="1600" dirty="0"/>
              <a:t>, 185 , 1974 nr 4157 s.1124-1131</a:t>
            </a:r>
          </a:p>
          <a:p>
            <a:pPr lvl="0"/>
            <a:r>
              <a:rPr lang="en-US" sz="1600" dirty="0" smtClean="0"/>
              <a:t>Prospect </a:t>
            </a:r>
            <a:r>
              <a:rPr lang="en-US" sz="1600" dirty="0"/>
              <a:t>theory: an analysis of decision under </a:t>
            </a:r>
            <a:r>
              <a:rPr lang="en-US" sz="1600" dirty="0" smtClean="0"/>
              <a:t>risk. </a:t>
            </a:r>
            <a:r>
              <a:rPr lang="en-US" sz="1600" dirty="0" err="1" smtClean="0"/>
              <a:t>A.Tversky</a:t>
            </a:r>
            <a:r>
              <a:rPr lang="en-US" sz="1600" dirty="0"/>
              <a:t>.</a:t>
            </a:r>
            <a:r>
              <a:rPr lang="en-US" sz="1600" dirty="0" smtClean="0"/>
              <a:t> </a:t>
            </a:r>
            <a:r>
              <a:rPr lang="en-US" sz="1600" i="1" dirty="0" err="1"/>
              <a:t>Econometrica</a:t>
            </a:r>
            <a:r>
              <a:rPr lang="en-US" sz="1600" dirty="0"/>
              <a:t> ,47, 1979 nr 2 s.263-293</a:t>
            </a:r>
          </a:p>
          <a:p>
            <a:pPr lvl="0"/>
            <a:r>
              <a:rPr lang="en-US" sz="1600" dirty="0" smtClean="0"/>
              <a:t>Experimental </a:t>
            </a:r>
            <a:r>
              <a:rPr lang="en-US" sz="1600" dirty="0"/>
              <a:t>tests of the endowment effect and the </a:t>
            </a:r>
            <a:r>
              <a:rPr lang="en-US" sz="1600" dirty="0" err="1"/>
              <a:t>Coase</a:t>
            </a:r>
            <a:r>
              <a:rPr lang="en-US" sz="1600" dirty="0"/>
              <a:t> </a:t>
            </a:r>
            <a:r>
              <a:rPr lang="en-US" sz="1600" dirty="0" smtClean="0"/>
              <a:t>theorem. J.L</a:t>
            </a:r>
            <a:r>
              <a:rPr lang="en-US" sz="1600" dirty="0"/>
              <a:t>. </a:t>
            </a:r>
            <a:r>
              <a:rPr lang="en-US" sz="1600" dirty="0" err="1"/>
              <a:t>Knetsch</a:t>
            </a:r>
            <a:r>
              <a:rPr lang="en-US" sz="1600" dirty="0"/>
              <a:t>, </a:t>
            </a:r>
            <a:r>
              <a:rPr lang="en-US" sz="1600" b="1" dirty="0" err="1" smtClean="0"/>
              <a:t>R.H.Thaler</a:t>
            </a:r>
            <a:r>
              <a:rPr lang="en-US" sz="1600" b="1" dirty="0" smtClean="0"/>
              <a:t>. </a:t>
            </a:r>
            <a:r>
              <a:rPr lang="en-US" sz="1600" i="1" dirty="0" smtClean="0"/>
              <a:t>Journal </a:t>
            </a:r>
            <a:r>
              <a:rPr lang="en-US" sz="1600" i="1" dirty="0"/>
              <a:t>of Political Economy</a:t>
            </a:r>
            <a:r>
              <a:rPr lang="en-US" sz="1600" dirty="0"/>
              <a:t>, 98, 1990 nr 6 s.1325-1348</a:t>
            </a:r>
          </a:p>
          <a:p>
            <a:pPr lvl="0"/>
            <a:r>
              <a:rPr lang="en-US" sz="1600" dirty="0" smtClean="0"/>
              <a:t>Anomalies</a:t>
            </a:r>
            <a:r>
              <a:rPr lang="en-US" sz="1600" dirty="0"/>
              <a:t>: the endowment effect, loss aversion and status quo </a:t>
            </a:r>
            <a:r>
              <a:rPr lang="en-US" sz="1600" dirty="0" smtClean="0"/>
              <a:t>bias/</a:t>
            </a:r>
            <a:r>
              <a:rPr lang="en-US" sz="1600" dirty="0"/>
              <a:t>, J.L. </a:t>
            </a:r>
            <a:r>
              <a:rPr lang="en-US" sz="1600" dirty="0" err="1"/>
              <a:t>Knetsch</a:t>
            </a:r>
            <a:r>
              <a:rPr lang="en-US" sz="1600" dirty="0"/>
              <a:t>, </a:t>
            </a:r>
            <a:r>
              <a:rPr lang="en-US" sz="1600" b="1" dirty="0"/>
              <a:t>R.H. </a:t>
            </a:r>
            <a:r>
              <a:rPr lang="en-US" sz="1600" b="1" dirty="0" err="1" smtClean="0"/>
              <a:t>Thaler</a:t>
            </a:r>
            <a:r>
              <a:rPr lang="en-US" sz="1600" dirty="0"/>
              <a:t>.</a:t>
            </a:r>
            <a:r>
              <a:rPr lang="en-US" sz="1600" dirty="0" smtClean="0"/>
              <a:t> </a:t>
            </a:r>
            <a:r>
              <a:rPr lang="en-US" sz="1600" i="1" dirty="0"/>
              <a:t>Journal of Economic Perspectives</a:t>
            </a:r>
            <a:r>
              <a:rPr lang="en-US" sz="1600" dirty="0"/>
              <a:t>, 5, 1991 nr 1 s.193-206</a:t>
            </a:r>
          </a:p>
          <a:p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60373" y="862764"/>
            <a:ext cx="8316738" cy="707524"/>
          </a:xfrm>
        </p:spPr>
        <p:txBody>
          <a:bodyPr/>
          <a:lstStyle/>
          <a:p>
            <a:r>
              <a:rPr lang="en-US" dirty="0" err="1"/>
              <a:t>Pozostali</a:t>
            </a:r>
            <a:r>
              <a:rPr lang="en-US" dirty="0"/>
              <a:t> </a:t>
            </a:r>
            <a:r>
              <a:rPr lang="en-US" dirty="0" err="1"/>
              <a:t>laureaci</a:t>
            </a:r>
            <a:r>
              <a:rPr lang="en-US" dirty="0"/>
              <a:t> </a:t>
            </a:r>
            <a:r>
              <a:rPr lang="en-US" dirty="0" err="1"/>
              <a:t>nagrody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 smtClean="0"/>
              <a:t>ekonomii</a:t>
            </a:r>
            <a:r>
              <a:rPr lang="en-US" dirty="0" smtClean="0"/>
              <a:t> </a:t>
            </a:r>
            <a:r>
              <a:rPr lang="en-US" dirty="0" err="1" smtClean="0"/>
              <a:t>behawioralnej</a:t>
            </a:r>
            <a:r>
              <a:rPr lang="en-US" dirty="0" smtClean="0"/>
              <a:t> (2002)</a:t>
            </a:r>
            <a:endParaRPr lang="en-US" dirty="0"/>
          </a:p>
        </p:txBody>
      </p:sp>
      <p:pic>
        <p:nvPicPr>
          <p:cNvPr id="6" name="Picture 5" descr="kahne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4" y="1741311"/>
            <a:ext cx="2057400" cy="2882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0167" y="4624211"/>
            <a:ext cx="20576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</a:rPr>
              <a:t>https://www.nobelprize.org/nobel_prizes/economic-sciences/laureates/2002/kahneman-</a:t>
            </a:r>
            <a:r>
              <a:rPr lang="en-US" sz="1000" dirty="0" smtClean="0">
                <a:solidFill>
                  <a:srgbClr val="000090"/>
                </a:solidFill>
              </a:rPr>
              <a:t>bio.html</a:t>
            </a:r>
          </a:p>
          <a:p>
            <a:endParaRPr lang="en-US" sz="1000" dirty="0" smtClean="0">
              <a:solidFill>
                <a:srgbClr val="000090"/>
              </a:solidFill>
            </a:endParaRPr>
          </a:p>
          <a:p>
            <a:r>
              <a:rPr lang="en-US" sz="1000" dirty="0" smtClean="0">
                <a:solidFill>
                  <a:srgbClr val="000090"/>
                </a:solidFill>
              </a:rPr>
              <a:t>http</a:t>
            </a:r>
            <a:r>
              <a:rPr lang="en-US" sz="1000" dirty="0">
                <a:solidFill>
                  <a:srgbClr val="000090"/>
                </a:solidFill>
              </a:rPr>
              <a:t>://</a:t>
            </a:r>
            <a:r>
              <a:rPr lang="en-US" sz="1000" dirty="0" err="1">
                <a:solidFill>
                  <a:srgbClr val="000090"/>
                </a:solidFill>
              </a:rPr>
              <a:t>biblioteka.sgh.waw.pl</a:t>
            </a:r>
            <a:r>
              <a:rPr lang="en-US" sz="1000" dirty="0">
                <a:solidFill>
                  <a:srgbClr val="000090"/>
                </a:solidFill>
              </a:rPr>
              <a:t>/</a:t>
            </a:r>
            <a:r>
              <a:rPr lang="en-US" sz="1000" dirty="0" err="1">
                <a:solidFill>
                  <a:srgbClr val="000090"/>
                </a:solidFill>
              </a:rPr>
              <a:t>pl</a:t>
            </a:r>
            <a:r>
              <a:rPr lang="en-US" sz="1000" dirty="0">
                <a:solidFill>
                  <a:srgbClr val="000090"/>
                </a:solidFill>
              </a:rPr>
              <a:t>/</a:t>
            </a:r>
            <a:r>
              <a:rPr lang="en-US" sz="1000" dirty="0" err="1">
                <a:solidFill>
                  <a:srgbClr val="000090"/>
                </a:solidFill>
              </a:rPr>
              <a:t>nobel</a:t>
            </a:r>
            <a:r>
              <a:rPr lang="en-US" sz="1000" dirty="0">
                <a:solidFill>
                  <a:srgbClr val="000090"/>
                </a:solidFill>
              </a:rPr>
              <a:t>/</a:t>
            </a:r>
            <a:r>
              <a:rPr lang="en-US" sz="1000" dirty="0" err="1">
                <a:solidFill>
                  <a:srgbClr val="000090"/>
                </a:solidFill>
              </a:rPr>
              <a:t>Strony</a:t>
            </a:r>
            <a:r>
              <a:rPr lang="en-US" sz="1000" dirty="0">
                <a:solidFill>
                  <a:srgbClr val="000090"/>
                </a:solidFill>
              </a:rPr>
              <a:t>/Daniel-</a:t>
            </a:r>
            <a:r>
              <a:rPr lang="en-US" sz="1000" dirty="0" err="1">
                <a:solidFill>
                  <a:srgbClr val="000090"/>
                </a:solidFill>
              </a:rPr>
              <a:t>Kahneman.aspx</a:t>
            </a:r>
            <a:endParaRPr lang="en-US" sz="1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12700">
          <a:solidFill>
            <a:srgbClr val="000000">
              <a:alpha val="0"/>
            </a:srgbClr>
          </a:solidFill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rtlCol="0">
        <a:spAutoFit/>
      </a:bodyPr>
      <a:lstStyle>
        <a:defPPr>
          <a:lnSpc>
            <a:spcPts val="3000"/>
          </a:lnSpc>
          <a:tabLst/>
          <a:defRPr sz="2400" dirty="0" err="1" smtClean="0">
            <a:solidFill>
              <a:srgbClr val="254AA5"/>
            </a:solidFill>
            <a:latin typeface="Calibri" pitchFamily="18" charset="0"/>
            <a:cs typeface="Calibri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45856</TotalTime>
  <Words>3305</Words>
  <Application>Microsoft Office PowerPoint</Application>
  <PresentationFormat>Pokaz na ekranie (4:3)</PresentationFormat>
  <Paragraphs>480</Paragraphs>
  <Slides>46</Slides>
  <Notes>46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UMK</vt:lpstr>
      <vt:lpstr>Wkład  R. H. Thalera  w tworzenie  ekonomii  behawioralnej i polityki publicznej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uwagę!</vt:lpstr>
    </vt:vector>
  </TitlesOfParts>
  <Company>UMK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Szablon prezentacji Powerpoint 4:3</dc:title>
  <dc:creator>UMK</dc:creator>
  <cp:lastModifiedBy>Jan</cp:lastModifiedBy>
  <cp:revision>919</cp:revision>
  <cp:lastPrinted>2017-11-15T13:32:12Z</cp:lastPrinted>
  <dcterms:created xsi:type="dcterms:W3CDTF">2016-01-15T08:49:16Z</dcterms:created>
  <dcterms:modified xsi:type="dcterms:W3CDTF">2017-11-25T12:27:55Z</dcterms:modified>
</cp:coreProperties>
</file>