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1" r:id="rId3"/>
    <p:sldId id="288" r:id="rId4"/>
    <p:sldId id="258" r:id="rId5"/>
    <p:sldId id="259" r:id="rId6"/>
    <p:sldId id="260" r:id="rId7"/>
    <p:sldId id="268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4" r:id="rId18"/>
    <p:sldId id="276" r:id="rId19"/>
    <p:sldId id="278" r:id="rId20"/>
    <p:sldId id="277" r:id="rId21"/>
    <p:sldId id="283" r:id="rId22"/>
    <p:sldId id="284" r:id="rId23"/>
    <p:sldId id="279" r:id="rId24"/>
    <p:sldId id="285" r:id="rId25"/>
    <p:sldId id="287" r:id="rId26"/>
    <p:sldId id="291" r:id="rId27"/>
    <p:sldId id="292" r:id="rId28"/>
    <p:sldId id="293" r:id="rId29"/>
    <p:sldId id="294" r:id="rId30"/>
    <p:sldId id="297" r:id="rId31"/>
    <p:sldId id="295" r:id="rId32"/>
    <p:sldId id="296" r:id="rId33"/>
    <p:sldId id="298" r:id="rId34"/>
    <p:sldId id="299" r:id="rId35"/>
    <p:sldId id="300" r:id="rId36"/>
    <p:sldId id="301" r:id="rId37"/>
    <p:sldId id="28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CF02B-8521-440C-BC97-AABC5492F336}" type="doc">
      <dgm:prSet loTypeId="urn:microsoft.com/office/officeart/2005/8/layout/radial4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FF2EAB6C-AAF7-42E0-8598-7139240D4DB8}">
      <dgm:prSet phldrT="[Tekst]"/>
      <dgm:spPr/>
      <dgm:t>
        <a:bodyPr/>
        <a:lstStyle/>
        <a:p>
          <a: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Trudne zadanie</a:t>
          </a:r>
          <a:endParaRPr lang="pl-PL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D801C00-B5C4-483F-8226-59DA99728E0A}" type="parTrans" cxnId="{2B293F7C-0B9D-4F73-8C6E-6D74DFEB7ED1}">
      <dgm:prSet/>
      <dgm:spPr/>
      <dgm:t>
        <a:bodyPr/>
        <a:lstStyle/>
        <a:p>
          <a:endParaRPr lang="pl-PL"/>
        </a:p>
      </dgm:t>
    </dgm:pt>
    <dgm:pt modelId="{A430D385-2A11-4A27-9967-33C783F09C11}" type="sibTrans" cxnId="{2B293F7C-0B9D-4F73-8C6E-6D74DFEB7ED1}">
      <dgm:prSet/>
      <dgm:spPr/>
      <dgm:t>
        <a:bodyPr/>
        <a:lstStyle/>
        <a:p>
          <a:endParaRPr lang="pl-PL"/>
        </a:p>
      </dgm:t>
    </dgm:pt>
    <dgm:pt modelId="{C90A9B24-0696-40AA-95EF-B289AEEBB0EB}">
      <dgm:prSet phldrT="[Tekst]"/>
      <dgm:spPr/>
      <dgm:t>
        <a:bodyPr/>
        <a:lstStyle/>
        <a:p>
          <a: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Skomplikowane zadanie</a:t>
          </a:r>
          <a:b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</a:br>
          <a: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(brak informacji)</a:t>
          </a:r>
          <a:endParaRPr lang="pl-PL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67DEAAA-BCB7-482E-902F-FBB20FF6C087}" type="parTrans" cxnId="{54FF02C5-740D-4A25-AF74-232A0092C1A9}">
      <dgm:prSet/>
      <dgm:spPr/>
      <dgm:t>
        <a:bodyPr/>
        <a:lstStyle/>
        <a:p>
          <a:endParaRPr lang="pl-PL"/>
        </a:p>
      </dgm:t>
    </dgm:pt>
    <dgm:pt modelId="{79F46C35-A681-4890-9045-81770A9F4377}" type="sibTrans" cxnId="{54FF02C5-740D-4A25-AF74-232A0092C1A9}">
      <dgm:prSet/>
      <dgm:spPr/>
      <dgm:t>
        <a:bodyPr/>
        <a:lstStyle/>
        <a:p>
          <a:endParaRPr lang="pl-PL"/>
        </a:p>
      </dgm:t>
    </dgm:pt>
    <dgm:pt modelId="{4740A3E1-5B70-45F3-B71A-EB2A611A9B7A}">
      <dgm:prSet phldrT="[Tekst]"/>
      <dgm:spPr/>
      <dgm:t>
        <a:bodyPr/>
        <a:lstStyle/>
        <a:p>
          <a: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Nieporęczne zadanie</a:t>
          </a:r>
          <a:b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</a:br>
          <a:r>
            <a:rPr lang="pl-PL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(brak narzędzia)</a:t>
          </a:r>
          <a:endParaRPr lang="pl-PL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11929AB-850E-49C6-9650-35B71AF37E9C}" type="parTrans" cxnId="{0BEB8A3C-5747-4A95-8CD2-0D41AC720572}">
      <dgm:prSet/>
      <dgm:spPr/>
      <dgm:t>
        <a:bodyPr/>
        <a:lstStyle/>
        <a:p>
          <a:endParaRPr lang="pl-PL"/>
        </a:p>
      </dgm:t>
    </dgm:pt>
    <dgm:pt modelId="{3CEF7582-B2C5-4CFD-B6CD-F75D62D64E39}" type="sibTrans" cxnId="{0BEB8A3C-5747-4A95-8CD2-0D41AC720572}">
      <dgm:prSet/>
      <dgm:spPr/>
      <dgm:t>
        <a:bodyPr/>
        <a:lstStyle/>
        <a:p>
          <a:endParaRPr lang="pl-PL"/>
        </a:p>
      </dgm:t>
    </dgm:pt>
    <dgm:pt modelId="{32D1F4D2-5C45-4BF9-8ACA-1BE6E05BE60C}" type="pres">
      <dgm:prSet presAssocID="{818CF02B-8521-440C-BC97-AABC5492F3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2D24DDD-F98E-402D-A422-81F26E551A24}" type="pres">
      <dgm:prSet presAssocID="{FF2EAB6C-AAF7-42E0-8598-7139240D4DB8}" presName="centerShape" presStyleLbl="node0" presStyleIdx="0" presStyleCnt="1"/>
      <dgm:spPr/>
      <dgm:t>
        <a:bodyPr/>
        <a:lstStyle/>
        <a:p>
          <a:endParaRPr lang="pl-PL"/>
        </a:p>
      </dgm:t>
    </dgm:pt>
    <dgm:pt modelId="{0BCDDCEF-19FB-4488-8013-32D911AC02CF}" type="pres">
      <dgm:prSet presAssocID="{F67DEAAA-BCB7-482E-902F-FBB20FF6C087}" presName="parTrans" presStyleLbl="bgSibTrans2D1" presStyleIdx="0" presStyleCnt="2"/>
      <dgm:spPr/>
      <dgm:t>
        <a:bodyPr/>
        <a:lstStyle/>
        <a:p>
          <a:endParaRPr lang="pl-PL"/>
        </a:p>
      </dgm:t>
    </dgm:pt>
    <dgm:pt modelId="{7EB4341C-DE0D-4535-AB28-E1D5D1F61BFE}" type="pres">
      <dgm:prSet presAssocID="{C90A9B24-0696-40AA-95EF-B289AEEBB0EB}" presName="node" presStyleLbl="node1" presStyleIdx="0" presStyleCnt="2" custScaleX="1252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F03C7-CEB1-47BF-94AE-FBA11619AEDC}" type="pres">
      <dgm:prSet presAssocID="{E11929AB-850E-49C6-9650-35B71AF37E9C}" presName="parTrans" presStyleLbl="bgSibTrans2D1" presStyleIdx="1" presStyleCnt="2"/>
      <dgm:spPr/>
      <dgm:t>
        <a:bodyPr/>
        <a:lstStyle/>
        <a:p>
          <a:endParaRPr lang="pl-PL"/>
        </a:p>
      </dgm:t>
    </dgm:pt>
    <dgm:pt modelId="{25C7DE92-A5DD-4D86-B06F-52E72A3BA0E0}" type="pres">
      <dgm:prSet presAssocID="{4740A3E1-5B70-45F3-B71A-EB2A611A9B7A}" presName="node" presStyleLbl="node1" presStyleIdx="1" presStyleCnt="2" custScaleX="125926" custScaleY="1007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C30AA3-15CB-4901-A039-30D8CB8143C2}" type="presOf" srcId="{C90A9B24-0696-40AA-95EF-B289AEEBB0EB}" destId="{7EB4341C-DE0D-4535-AB28-E1D5D1F61BFE}" srcOrd="0" destOrd="0" presId="urn:microsoft.com/office/officeart/2005/8/layout/radial4"/>
    <dgm:cxn modelId="{2B293F7C-0B9D-4F73-8C6E-6D74DFEB7ED1}" srcId="{818CF02B-8521-440C-BC97-AABC5492F336}" destId="{FF2EAB6C-AAF7-42E0-8598-7139240D4DB8}" srcOrd="0" destOrd="0" parTransId="{FD801C00-B5C4-483F-8226-59DA99728E0A}" sibTransId="{A430D385-2A11-4A27-9967-33C783F09C11}"/>
    <dgm:cxn modelId="{83639A3B-4DAC-4C15-A532-33598FB2ADD0}" type="presOf" srcId="{E11929AB-850E-49C6-9650-35B71AF37E9C}" destId="{65EF03C7-CEB1-47BF-94AE-FBA11619AEDC}" srcOrd="0" destOrd="0" presId="urn:microsoft.com/office/officeart/2005/8/layout/radial4"/>
    <dgm:cxn modelId="{54FF02C5-740D-4A25-AF74-232A0092C1A9}" srcId="{FF2EAB6C-AAF7-42E0-8598-7139240D4DB8}" destId="{C90A9B24-0696-40AA-95EF-B289AEEBB0EB}" srcOrd="0" destOrd="0" parTransId="{F67DEAAA-BCB7-482E-902F-FBB20FF6C087}" sibTransId="{79F46C35-A681-4890-9045-81770A9F4377}"/>
    <dgm:cxn modelId="{4EDD486E-363F-4B66-9B96-378B62230D4A}" type="presOf" srcId="{4740A3E1-5B70-45F3-B71A-EB2A611A9B7A}" destId="{25C7DE92-A5DD-4D86-B06F-52E72A3BA0E0}" srcOrd="0" destOrd="0" presId="urn:microsoft.com/office/officeart/2005/8/layout/radial4"/>
    <dgm:cxn modelId="{BAEE85F0-D412-436E-AA25-0133D4102787}" type="presOf" srcId="{FF2EAB6C-AAF7-42E0-8598-7139240D4DB8}" destId="{F2D24DDD-F98E-402D-A422-81F26E551A24}" srcOrd="0" destOrd="0" presId="urn:microsoft.com/office/officeart/2005/8/layout/radial4"/>
    <dgm:cxn modelId="{ECF7B448-9254-423A-ADFD-ADC9B1F3926B}" type="presOf" srcId="{F67DEAAA-BCB7-482E-902F-FBB20FF6C087}" destId="{0BCDDCEF-19FB-4488-8013-32D911AC02CF}" srcOrd="0" destOrd="0" presId="urn:microsoft.com/office/officeart/2005/8/layout/radial4"/>
    <dgm:cxn modelId="{0BEB8A3C-5747-4A95-8CD2-0D41AC720572}" srcId="{FF2EAB6C-AAF7-42E0-8598-7139240D4DB8}" destId="{4740A3E1-5B70-45F3-B71A-EB2A611A9B7A}" srcOrd="1" destOrd="0" parTransId="{E11929AB-850E-49C6-9650-35B71AF37E9C}" sibTransId="{3CEF7582-B2C5-4CFD-B6CD-F75D62D64E39}"/>
    <dgm:cxn modelId="{62B991F3-4D22-4A01-B15D-D05813E6EB7D}" type="presOf" srcId="{818CF02B-8521-440C-BC97-AABC5492F336}" destId="{32D1F4D2-5C45-4BF9-8ACA-1BE6E05BE60C}" srcOrd="0" destOrd="0" presId="urn:microsoft.com/office/officeart/2005/8/layout/radial4"/>
    <dgm:cxn modelId="{80937BAB-BDF0-4F21-9BDD-0FE2E0430C66}" type="presParOf" srcId="{32D1F4D2-5C45-4BF9-8ACA-1BE6E05BE60C}" destId="{F2D24DDD-F98E-402D-A422-81F26E551A24}" srcOrd="0" destOrd="0" presId="urn:microsoft.com/office/officeart/2005/8/layout/radial4"/>
    <dgm:cxn modelId="{DB668C2E-4346-4020-AD00-E62CB848F478}" type="presParOf" srcId="{32D1F4D2-5C45-4BF9-8ACA-1BE6E05BE60C}" destId="{0BCDDCEF-19FB-4488-8013-32D911AC02CF}" srcOrd="1" destOrd="0" presId="urn:microsoft.com/office/officeart/2005/8/layout/radial4"/>
    <dgm:cxn modelId="{4883A942-9077-4377-801C-A28033C410CA}" type="presParOf" srcId="{32D1F4D2-5C45-4BF9-8ACA-1BE6E05BE60C}" destId="{7EB4341C-DE0D-4535-AB28-E1D5D1F61BFE}" srcOrd="2" destOrd="0" presId="urn:microsoft.com/office/officeart/2005/8/layout/radial4"/>
    <dgm:cxn modelId="{A095763F-07F3-4CDD-B8CF-EB1931D537F0}" type="presParOf" srcId="{32D1F4D2-5C45-4BF9-8ACA-1BE6E05BE60C}" destId="{65EF03C7-CEB1-47BF-94AE-FBA11619AEDC}" srcOrd="3" destOrd="0" presId="urn:microsoft.com/office/officeart/2005/8/layout/radial4"/>
    <dgm:cxn modelId="{839612B8-E0BC-4A50-8C9E-50023BBAA115}" type="presParOf" srcId="{32D1F4D2-5C45-4BF9-8ACA-1BE6E05BE60C}" destId="{25C7DE92-A5DD-4D86-B06F-52E72A3BA0E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B90A4-0FFB-4BC9-A6BB-AA238259D5F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DA94513-4B99-43A8-8934-9DBFC9951A5E}">
      <dgm:prSet phldrT="[Teks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39E57566-99EB-4007-8927-2B134AE4BECF}" type="parTrans" cxnId="{1D5ADE22-2D5C-4D0E-8F9A-7C5BBD7AFA10}">
      <dgm:prSet/>
      <dgm:spPr/>
      <dgm:t>
        <a:bodyPr/>
        <a:lstStyle/>
        <a:p>
          <a:endParaRPr lang="pl-PL"/>
        </a:p>
      </dgm:t>
    </dgm:pt>
    <dgm:pt modelId="{566759D2-3716-4B36-865C-803054B88FC5}" type="sibTrans" cxnId="{1D5ADE22-2D5C-4D0E-8F9A-7C5BBD7AFA10}">
      <dgm:prSet/>
      <dgm:spPr/>
      <dgm:t>
        <a:bodyPr/>
        <a:lstStyle/>
        <a:p>
          <a:endParaRPr lang="pl-PL"/>
        </a:p>
      </dgm:t>
    </dgm:pt>
    <dgm:pt modelId="{5DAE855B-A6D3-4925-9CB6-EB49CD29DE28}">
      <dgm:prSet phldrT="[Teks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16899A61-81FE-42EC-9355-FE9D155C0BF4}" type="parTrans" cxnId="{0F6FDB3B-658C-459D-BC3B-B88D51BB9C56}">
      <dgm:prSet/>
      <dgm:spPr/>
      <dgm:t>
        <a:bodyPr/>
        <a:lstStyle/>
        <a:p>
          <a:endParaRPr lang="pl-PL"/>
        </a:p>
      </dgm:t>
    </dgm:pt>
    <dgm:pt modelId="{295F79EF-6E95-45DE-8DE5-C88817B2E3ED}" type="sibTrans" cxnId="{0F6FDB3B-658C-459D-BC3B-B88D51BB9C56}">
      <dgm:prSet/>
      <dgm:spPr/>
      <dgm:t>
        <a:bodyPr/>
        <a:lstStyle/>
        <a:p>
          <a:endParaRPr lang="pl-PL"/>
        </a:p>
      </dgm:t>
    </dgm:pt>
    <dgm:pt modelId="{244D848B-CFE5-4A9C-9042-911C15125B20}">
      <dgm:prSet phldrT="[Teks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7D06A8FE-8489-48F0-826F-CA409EFF7283}" type="parTrans" cxnId="{2D909C92-60E5-4E8E-AE25-28E04EDDDBCC}">
      <dgm:prSet/>
      <dgm:spPr/>
      <dgm:t>
        <a:bodyPr/>
        <a:lstStyle/>
        <a:p>
          <a:endParaRPr lang="pl-PL"/>
        </a:p>
      </dgm:t>
    </dgm:pt>
    <dgm:pt modelId="{CC385C5B-3482-4A3A-99BF-D1979998C04A}" type="sibTrans" cxnId="{2D909C92-60E5-4E8E-AE25-28E04EDDDBCC}">
      <dgm:prSet/>
      <dgm:spPr/>
      <dgm:t>
        <a:bodyPr/>
        <a:lstStyle/>
        <a:p>
          <a:endParaRPr lang="pl-PL"/>
        </a:p>
      </dgm:t>
    </dgm:pt>
    <dgm:pt modelId="{0BB0ED85-EB0E-4184-BF31-6FFF62079857}" type="pres">
      <dgm:prSet presAssocID="{525B90A4-0FFB-4BC9-A6BB-AA238259D5F0}" presName="linearFlow" presStyleCnt="0">
        <dgm:presLayoutVars>
          <dgm:dir/>
          <dgm:resizeHandles val="exact"/>
        </dgm:presLayoutVars>
      </dgm:prSet>
      <dgm:spPr/>
    </dgm:pt>
    <dgm:pt modelId="{733954CC-E840-4F34-B363-4151DBCE1A26}" type="pres">
      <dgm:prSet presAssocID="{9DA94513-4B99-43A8-8934-9DBFC9951A5E}" presName="node" presStyleLbl="node1" presStyleIdx="0" presStyleCnt="3" custScaleX="196754" custScaleY="1891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10A843-4400-48BA-8098-B287BC5E1FEF}" type="pres">
      <dgm:prSet presAssocID="{566759D2-3716-4B36-865C-803054B88FC5}" presName="spacerL" presStyleCnt="0"/>
      <dgm:spPr/>
    </dgm:pt>
    <dgm:pt modelId="{BC8E64A8-72F0-4ABF-BA47-CB3DE0669496}" type="pres">
      <dgm:prSet presAssocID="{566759D2-3716-4B36-865C-803054B88FC5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869DB3B-8026-4BA2-AFEB-E1274D16F51B}" type="pres">
      <dgm:prSet presAssocID="{566759D2-3716-4B36-865C-803054B88FC5}" presName="spacerR" presStyleCnt="0"/>
      <dgm:spPr/>
    </dgm:pt>
    <dgm:pt modelId="{C8BD9E86-F990-4E01-BDA6-4044A8B086E5}" type="pres">
      <dgm:prSet presAssocID="{5DAE855B-A6D3-4925-9CB6-EB49CD29DE28}" presName="node" presStyleLbl="node1" presStyleIdx="1" presStyleCnt="3" custScaleX="195687" custScaleY="1930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171AE2-7302-4208-8FE0-254FC12E0256}" type="pres">
      <dgm:prSet presAssocID="{295F79EF-6E95-45DE-8DE5-C88817B2E3ED}" presName="spacerL" presStyleCnt="0"/>
      <dgm:spPr/>
    </dgm:pt>
    <dgm:pt modelId="{B8F85F0A-DE51-430A-8AAB-5DAE206A7186}" type="pres">
      <dgm:prSet presAssocID="{295F79EF-6E95-45DE-8DE5-C88817B2E3ED}" presName="sibTrans" presStyleLbl="sibTrans2D1" presStyleIdx="1" presStyleCnt="2"/>
      <dgm:spPr/>
      <dgm:t>
        <a:bodyPr/>
        <a:lstStyle/>
        <a:p>
          <a:endParaRPr lang="pl-PL"/>
        </a:p>
      </dgm:t>
    </dgm:pt>
    <dgm:pt modelId="{4808D2F8-2F6E-4C6F-B8AF-D0AB9AA57A4E}" type="pres">
      <dgm:prSet presAssocID="{295F79EF-6E95-45DE-8DE5-C88817B2E3ED}" presName="spacerR" presStyleCnt="0"/>
      <dgm:spPr/>
    </dgm:pt>
    <dgm:pt modelId="{98E86AC2-C33F-4FEE-9D2F-92D820BDFF48}" type="pres">
      <dgm:prSet presAssocID="{244D848B-CFE5-4A9C-9042-911C15125B20}" presName="node" presStyleLbl="node1" presStyleIdx="2" presStyleCnt="3" custScaleX="1121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0394D9-70CA-4E92-BC61-27A8ED65F7C0}" type="presOf" srcId="{295F79EF-6E95-45DE-8DE5-C88817B2E3ED}" destId="{B8F85F0A-DE51-430A-8AAB-5DAE206A7186}" srcOrd="0" destOrd="0" presId="urn:microsoft.com/office/officeart/2005/8/layout/equation1"/>
    <dgm:cxn modelId="{941EE46F-BDF6-4BC6-9264-A085806850EB}" type="presOf" srcId="{5DAE855B-A6D3-4925-9CB6-EB49CD29DE28}" destId="{C8BD9E86-F990-4E01-BDA6-4044A8B086E5}" srcOrd="0" destOrd="0" presId="urn:microsoft.com/office/officeart/2005/8/layout/equation1"/>
    <dgm:cxn modelId="{0F6FDB3B-658C-459D-BC3B-B88D51BB9C56}" srcId="{525B90A4-0FFB-4BC9-A6BB-AA238259D5F0}" destId="{5DAE855B-A6D3-4925-9CB6-EB49CD29DE28}" srcOrd="1" destOrd="0" parTransId="{16899A61-81FE-42EC-9355-FE9D155C0BF4}" sibTransId="{295F79EF-6E95-45DE-8DE5-C88817B2E3ED}"/>
    <dgm:cxn modelId="{264B7B7C-2708-4D73-8A91-221A84D351D4}" type="presOf" srcId="{525B90A4-0FFB-4BC9-A6BB-AA238259D5F0}" destId="{0BB0ED85-EB0E-4184-BF31-6FFF62079857}" srcOrd="0" destOrd="0" presId="urn:microsoft.com/office/officeart/2005/8/layout/equation1"/>
    <dgm:cxn modelId="{44A555A5-0F7A-4E97-8C59-AF0052511846}" type="presOf" srcId="{244D848B-CFE5-4A9C-9042-911C15125B20}" destId="{98E86AC2-C33F-4FEE-9D2F-92D820BDFF48}" srcOrd="0" destOrd="0" presId="urn:microsoft.com/office/officeart/2005/8/layout/equation1"/>
    <dgm:cxn modelId="{4B5E591C-B36A-4C2C-9A2E-151AEF775916}" type="presOf" srcId="{566759D2-3716-4B36-865C-803054B88FC5}" destId="{BC8E64A8-72F0-4ABF-BA47-CB3DE0669496}" srcOrd="0" destOrd="0" presId="urn:microsoft.com/office/officeart/2005/8/layout/equation1"/>
    <dgm:cxn modelId="{F19F26F3-160F-4A48-A245-7379F0A364E0}" type="presOf" srcId="{9DA94513-4B99-43A8-8934-9DBFC9951A5E}" destId="{733954CC-E840-4F34-B363-4151DBCE1A26}" srcOrd="0" destOrd="0" presId="urn:microsoft.com/office/officeart/2005/8/layout/equation1"/>
    <dgm:cxn modelId="{1D5ADE22-2D5C-4D0E-8F9A-7C5BBD7AFA10}" srcId="{525B90A4-0FFB-4BC9-A6BB-AA238259D5F0}" destId="{9DA94513-4B99-43A8-8934-9DBFC9951A5E}" srcOrd="0" destOrd="0" parTransId="{39E57566-99EB-4007-8927-2B134AE4BECF}" sibTransId="{566759D2-3716-4B36-865C-803054B88FC5}"/>
    <dgm:cxn modelId="{2D909C92-60E5-4E8E-AE25-28E04EDDDBCC}" srcId="{525B90A4-0FFB-4BC9-A6BB-AA238259D5F0}" destId="{244D848B-CFE5-4A9C-9042-911C15125B20}" srcOrd="2" destOrd="0" parTransId="{7D06A8FE-8489-48F0-826F-CA409EFF7283}" sibTransId="{CC385C5B-3482-4A3A-99BF-D1979998C04A}"/>
    <dgm:cxn modelId="{9AE9756F-9901-4971-AFC1-1217E0D96D8F}" type="presParOf" srcId="{0BB0ED85-EB0E-4184-BF31-6FFF62079857}" destId="{733954CC-E840-4F34-B363-4151DBCE1A26}" srcOrd="0" destOrd="0" presId="urn:microsoft.com/office/officeart/2005/8/layout/equation1"/>
    <dgm:cxn modelId="{219FC71A-1BED-456F-8F96-08A4B7F07280}" type="presParOf" srcId="{0BB0ED85-EB0E-4184-BF31-6FFF62079857}" destId="{DB10A843-4400-48BA-8098-B287BC5E1FEF}" srcOrd="1" destOrd="0" presId="urn:microsoft.com/office/officeart/2005/8/layout/equation1"/>
    <dgm:cxn modelId="{1ABA65BE-3504-4878-B251-6F23261E629B}" type="presParOf" srcId="{0BB0ED85-EB0E-4184-BF31-6FFF62079857}" destId="{BC8E64A8-72F0-4ABF-BA47-CB3DE0669496}" srcOrd="2" destOrd="0" presId="urn:microsoft.com/office/officeart/2005/8/layout/equation1"/>
    <dgm:cxn modelId="{E35276AF-8686-43DF-8BBF-C9454047C161}" type="presParOf" srcId="{0BB0ED85-EB0E-4184-BF31-6FFF62079857}" destId="{9869DB3B-8026-4BA2-AFEB-E1274D16F51B}" srcOrd="3" destOrd="0" presId="urn:microsoft.com/office/officeart/2005/8/layout/equation1"/>
    <dgm:cxn modelId="{B4AC8C22-FE45-467E-8D2F-7162A24B160B}" type="presParOf" srcId="{0BB0ED85-EB0E-4184-BF31-6FFF62079857}" destId="{C8BD9E86-F990-4E01-BDA6-4044A8B086E5}" srcOrd="4" destOrd="0" presId="urn:microsoft.com/office/officeart/2005/8/layout/equation1"/>
    <dgm:cxn modelId="{AE8260AC-F0B6-4580-B3CD-A260633CB8FE}" type="presParOf" srcId="{0BB0ED85-EB0E-4184-BF31-6FFF62079857}" destId="{13171AE2-7302-4208-8FE0-254FC12E0256}" srcOrd="5" destOrd="0" presId="urn:microsoft.com/office/officeart/2005/8/layout/equation1"/>
    <dgm:cxn modelId="{4A6C81BC-42EE-4659-9AF3-F7135E473351}" type="presParOf" srcId="{0BB0ED85-EB0E-4184-BF31-6FFF62079857}" destId="{B8F85F0A-DE51-430A-8AAB-5DAE206A7186}" srcOrd="6" destOrd="0" presId="urn:microsoft.com/office/officeart/2005/8/layout/equation1"/>
    <dgm:cxn modelId="{AD7AB20B-051F-41F5-905E-2B6D802715E0}" type="presParOf" srcId="{0BB0ED85-EB0E-4184-BF31-6FFF62079857}" destId="{4808D2F8-2F6E-4C6F-B8AF-D0AB9AA57A4E}" srcOrd="7" destOrd="0" presId="urn:microsoft.com/office/officeart/2005/8/layout/equation1"/>
    <dgm:cxn modelId="{B04B2639-4C7F-4E96-9711-14D3520F8EE5}" type="presParOf" srcId="{0BB0ED85-EB0E-4184-BF31-6FFF62079857}" destId="{98E86AC2-C33F-4FEE-9D2F-92D820BDFF4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ACA8E-D971-484E-98C7-4A0B6EF350DB}" type="doc">
      <dgm:prSet loTypeId="urn:microsoft.com/office/officeart/2005/8/layout/cycle7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6264F26-4143-4B12-AE2F-C37D8636CA40}">
      <dgm:prSet phldrT="[Tekst]"/>
      <dgm:spPr/>
      <dgm:t>
        <a:bodyPr/>
        <a:lstStyle/>
        <a:p>
          <a:r>
            <a:rPr lang="pl-PL" dirty="0" smtClean="0">
              <a:latin typeface="Arabic Typesetting" pitchFamily="66" charset="-78"/>
              <a:cs typeface="Arabic Typesetting" pitchFamily="66" charset="-78"/>
            </a:rPr>
            <a:t>Skomplikowane zadanie: </a:t>
          </a:r>
          <a:br>
            <a:rPr lang="pl-PL" dirty="0" smtClean="0">
              <a:latin typeface="Arabic Typesetting" pitchFamily="66" charset="-78"/>
              <a:cs typeface="Arabic Typesetting" pitchFamily="66" charset="-78"/>
            </a:rPr>
          </a:br>
          <a:r>
            <a:rPr lang="pl-PL" dirty="0" smtClean="0">
              <a:latin typeface="Arabic Typesetting" pitchFamily="66" charset="-78"/>
              <a:cs typeface="Arabic Typesetting" pitchFamily="66" charset="-78"/>
            </a:rPr>
            <a:t>jakość/ilość informacji</a:t>
          </a:r>
          <a:endParaRPr lang="en-GB" dirty="0">
            <a:latin typeface="Arabic Typesetting" pitchFamily="66" charset="-78"/>
            <a:cs typeface="Arabic Typesetting" pitchFamily="66" charset="-78"/>
          </a:endParaRPr>
        </a:p>
      </dgm:t>
    </dgm:pt>
    <dgm:pt modelId="{4092B3F9-3C51-4D32-80F6-ECC00A0141C4}" type="parTrans" cxnId="{88E19EC0-E5F0-40CB-A3F7-74FCCB2F7A50}">
      <dgm:prSet/>
      <dgm:spPr/>
      <dgm:t>
        <a:bodyPr/>
        <a:lstStyle/>
        <a:p>
          <a:endParaRPr lang="en-GB"/>
        </a:p>
      </dgm:t>
    </dgm:pt>
    <dgm:pt modelId="{AD103364-04C6-497D-A8DC-A9F70DC74591}" type="sibTrans" cxnId="{88E19EC0-E5F0-40CB-A3F7-74FCCB2F7A50}">
      <dgm:prSet/>
      <dgm:spPr/>
      <dgm:t>
        <a:bodyPr/>
        <a:lstStyle/>
        <a:p>
          <a:endParaRPr lang="en-GB"/>
        </a:p>
      </dgm:t>
    </dgm:pt>
    <dgm:pt modelId="{98603B16-6B31-4FCA-8A7E-FF010B8EB418}">
      <dgm:prSet phldrT="[Tekst]"/>
      <dgm:spPr/>
      <dgm:t>
        <a:bodyPr/>
        <a:lstStyle/>
        <a:p>
          <a:r>
            <a:rPr lang="pl-PL" dirty="0" smtClean="0">
              <a:latin typeface="Arabic Typesetting" pitchFamily="66" charset="-78"/>
              <a:cs typeface="Arabic Typesetting" pitchFamily="66" charset="-78"/>
            </a:rPr>
            <a:t>Nieporęczne zadanie: </a:t>
          </a:r>
          <a:br>
            <a:rPr lang="pl-PL" dirty="0" smtClean="0">
              <a:latin typeface="Arabic Typesetting" pitchFamily="66" charset="-78"/>
              <a:cs typeface="Arabic Typesetting" pitchFamily="66" charset="-78"/>
            </a:rPr>
          </a:br>
          <a:r>
            <a:rPr lang="pl-PL" dirty="0" smtClean="0">
              <a:latin typeface="Arabic Typesetting" pitchFamily="66" charset="-78"/>
              <a:cs typeface="Arabic Typesetting" pitchFamily="66" charset="-78"/>
            </a:rPr>
            <a:t>aktywny, selektywny i kategorialny charakter poznania</a:t>
          </a:r>
          <a:endParaRPr lang="en-GB" dirty="0">
            <a:latin typeface="Arabic Typesetting" pitchFamily="66" charset="-78"/>
            <a:cs typeface="Arabic Typesetting" pitchFamily="66" charset="-78"/>
          </a:endParaRPr>
        </a:p>
      </dgm:t>
    </dgm:pt>
    <dgm:pt modelId="{7680B23C-FC01-4684-940E-75F78080DE87}" type="parTrans" cxnId="{8017ED34-6FD6-4055-A2CB-0BB7B1E6F789}">
      <dgm:prSet/>
      <dgm:spPr/>
      <dgm:t>
        <a:bodyPr/>
        <a:lstStyle/>
        <a:p>
          <a:endParaRPr lang="en-GB"/>
        </a:p>
      </dgm:t>
    </dgm:pt>
    <dgm:pt modelId="{09868AD4-7570-4896-87E8-F45C66D4F67C}" type="sibTrans" cxnId="{8017ED34-6FD6-4055-A2CB-0BB7B1E6F789}">
      <dgm:prSet/>
      <dgm:spPr/>
      <dgm:t>
        <a:bodyPr/>
        <a:lstStyle/>
        <a:p>
          <a:endParaRPr lang="en-GB"/>
        </a:p>
      </dgm:t>
    </dgm:pt>
    <dgm:pt modelId="{58002601-9CFF-4C27-89A8-E436521DEC8C}" type="pres">
      <dgm:prSet presAssocID="{BE3ACA8E-D971-484E-98C7-4A0B6EF350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42081C-52A2-4F98-975E-31DB790B6D02}" type="pres">
      <dgm:prSet presAssocID="{A6264F26-4143-4B12-AE2F-C37D8636CA40}" presName="node" presStyleLbl="node1" presStyleIdx="0" presStyleCnt="2" custScaleX="1491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155856-0F70-4612-BB4C-F91AE5217F3B}" type="pres">
      <dgm:prSet presAssocID="{AD103364-04C6-497D-A8DC-A9F70DC74591}" presName="sibTrans" presStyleLbl="sibTrans2D1" presStyleIdx="0" presStyleCnt="2"/>
      <dgm:spPr/>
      <dgm:t>
        <a:bodyPr/>
        <a:lstStyle/>
        <a:p>
          <a:endParaRPr lang="en-GB"/>
        </a:p>
      </dgm:t>
    </dgm:pt>
    <dgm:pt modelId="{64CD3B0D-DAE0-40A5-B303-CB0ED2A28563}" type="pres">
      <dgm:prSet presAssocID="{AD103364-04C6-497D-A8DC-A9F70DC74591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2D8AD7B5-1136-40AD-9808-F54E851988F0}" type="pres">
      <dgm:prSet presAssocID="{98603B16-6B31-4FCA-8A7E-FF010B8EB418}" presName="node" presStyleLbl="node1" presStyleIdx="1" presStyleCnt="2" custScaleX="152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6DB655-B952-4FAA-B58C-A17962831541}" type="pres">
      <dgm:prSet presAssocID="{09868AD4-7570-4896-87E8-F45C66D4F67C}" presName="sibTrans" presStyleLbl="sibTrans2D1" presStyleIdx="1" presStyleCnt="2"/>
      <dgm:spPr/>
      <dgm:t>
        <a:bodyPr/>
        <a:lstStyle/>
        <a:p>
          <a:endParaRPr lang="en-GB"/>
        </a:p>
      </dgm:t>
    </dgm:pt>
    <dgm:pt modelId="{4D7B83B0-AB52-4C58-B0F6-ABAAA8FD46AB}" type="pres">
      <dgm:prSet presAssocID="{09868AD4-7570-4896-87E8-F45C66D4F67C}" presName="connectorText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528995E1-AA2D-43A7-A3D9-0217C9DB3ACE}" type="presOf" srcId="{A6264F26-4143-4B12-AE2F-C37D8636CA40}" destId="{CE42081C-52A2-4F98-975E-31DB790B6D02}" srcOrd="0" destOrd="0" presId="urn:microsoft.com/office/officeart/2005/8/layout/cycle7"/>
    <dgm:cxn modelId="{078FA9E4-E411-46FD-99C5-332FA05ADDF9}" type="presOf" srcId="{09868AD4-7570-4896-87E8-F45C66D4F67C}" destId="{4D7B83B0-AB52-4C58-B0F6-ABAAA8FD46AB}" srcOrd="1" destOrd="0" presId="urn:microsoft.com/office/officeart/2005/8/layout/cycle7"/>
    <dgm:cxn modelId="{A6C9865F-1121-4F53-9D31-C54CA8B6FB1A}" type="presOf" srcId="{AD103364-04C6-497D-A8DC-A9F70DC74591}" destId="{64CD3B0D-DAE0-40A5-B303-CB0ED2A28563}" srcOrd="1" destOrd="0" presId="urn:microsoft.com/office/officeart/2005/8/layout/cycle7"/>
    <dgm:cxn modelId="{22F58770-54C7-4B1E-9E0B-6A42CB8347A1}" type="presOf" srcId="{09868AD4-7570-4896-87E8-F45C66D4F67C}" destId="{1E6DB655-B952-4FAA-B58C-A17962831541}" srcOrd="0" destOrd="0" presId="urn:microsoft.com/office/officeart/2005/8/layout/cycle7"/>
    <dgm:cxn modelId="{8017ED34-6FD6-4055-A2CB-0BB7B1E6F789}" srcId="{BE3ACA8E-D971-484E-98C7-4A0B6EF350DB}" destId="{98603B16-6B31-4FCA-8A7E-FF010B8EB418}" srcOrd="1" destOrd="0" parTransId="{7680B23C-FC01-4684-940E-75F78080DE87}" sibTransId="{09868AD4-7570-4896-87E8-F45C66D4F67C}"/>
    <dgm:cxn modelId="{8C8CA993-6399-4C72-BA99-C1EA36CC3679}" type="presOf" srcId="{98603B16-6B31-4FCA-8A7E-FF010B8EB418}" destId="{2D8AD7B5-1136-40AD-9808-F54E851988F0}" srcOrd="0" destOrd="0" presId="urn:microsoft.com/office/officeart/2005/8/layout/cycle7"/>
    <dgm:cxn modelId="{88E19EC0-E5F0-40CB-A3F7-74FCCB2F7A50}" srcId="{BE3ACA8E-D971-484E-98C7-4A0B6EF350DB}" destId="{A6264F26-4143-4B12-AE2F-C37D8636CA40}" srcOrd="0" destOrd="0" parTransId="{4092B3F9-3C51-4D32-80F6-ECC00A0141C4}" sibTransId="{AD103364-04C6-497D-A8DC-A9F70DC74591}"/>
    <dgm:cxn modelId="{CE8FE6FC-CBF7-4EFD-AF8A-A97F22399816}" type="presOf" srcId="{AD103364-04C6-497D-A8DC-A9F70DC74591}" destId="{00155856-0F70-4612-BB4C-F91AE5217F3B}" srcOrd="0" destOrd="0" presId="urn:microsoft.com/office/officeart/2005/8/layout/cycle7"/>
    <dgm:cxn modelId="{16044C95-A152-4337-BF9F-535491DD4B02}" type="presOf" srcId="{BE3ACA8E-D971-484E-98C7-4A0B6EF350DB}" destId="{58002601-9CFF-4C27-89A8-E436521DEC8C}" srcOrd="0" destOrd="0" presId="urn:microsoft.com/office/officeart/2005/8/layout/cycle7"/>
    <dgm:cxn modelId="{DD21A918-9D90-4B33-B91C-B7A0329E0D05}" type="presParOf" srcId="{58002601-9CFF-4C27-89A8-E436521DEC8C}" destId="{CE42081C-52A2-4F98-975E-31DB790B6D02}" srcOrd="0" destOrd="0" presId="urn:microsoft.com/office/officeart/2005/8/layout/cycle7"/>
    <dgm:cxn modelId="{012F8C07-BA9D-4358-90E6-334E5CAEAB3A}" type="presParOf" srcId="{58002601-9CFF-4C27-89A8-E436521DEC8C}" destId="{00155856-0F70-4612-BB4C-F91AE5217F3B}" srcOrd="1" destOrd="0" presId="urn:microsoft.com/office/officeart/2005/8/layout/cycle7"/>
    <dgm:cxn modelId="{50784454-E424-46C2-8337-2BE20FD92AC6}" type="presParOf" srcId="{00155856-0F70-4612-BB4C-F91AE5217F3B}" destId="{64CD3B0D-DAE0-40A5-B303-CB0ED2A28563}" srcOrd="0" destOrd="0" presId="urn:microsoft.com/office/officeart/2005/8/layout/cycle7"/>
    <dgm:cxn modelId="{355E35E2-674E-4437-A167-016CB9595A30}" type="presParOf" srcId="{58002601-9CFF-4C27-89A8-E436521DEC8C}" destId="{2D8AD7B5-1136-40AD-9808-F54E851988F0}" srcOrd="2" destOrd="0" presId="urn:microsoft.com/office/officeart/2005/8/layout/cycle7"/>
    <dgm:cxn modelId="{1376B4C8-5882-43A7-98B0-49FF0682CD0B}" type="presParOf" srcId="{58002601-9CFF-4C27-89A8-E436521DEC8C}" destId="{1E6DB655-B952-4FAA-B58C-A17962831541}" srcOrd="3" destOrd="0" presId="urn:microsoft.com/office/officeart/2005/8/layout/cycle7"/>
    <dgm:cxn modelId="{CE2990BB-93BF-4927-8D53-9D2E8E43E072}" type="presParOf" srcId="{1E6DB655-B952-4FAA-B58C-A17962831541}" destId="{4D7B83B0-AB52-4C58-B0F6-ABAAA8FD46A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24DDD-F98E-402D-A422-81F26E551A24}">
      <dsp:nvSpPr>
        <dsp:cNvPr id="0" name=""/>
        <dsp:cNvSpPr/>
      </dsp:nvSpPr>
      <dsp:spPr>
        <a:xfrm>
          <a:off x="2755740" y="2427156"/>
          <a:ext cx="2545482" cy="2545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3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Trudne zadanie</a:t>
          </a:r>
          <a:endParaRPr lang="pl-PL" sz="63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755740" y="2427156"/>
        <a:ext cx="2545482" cy="2545482"/>
      </dsp:txXfrm>
    </dsp:sp>
    <dsp:sp modelId="{0BCDDCEF-19FB-4488-8013-32D911AC02CF}">
      <dsp:nvSpPr>
        <dsp:cNvPr id="0" name=""/>
        <dsp:cNvSpPr/>
      </dsp:nvSpPr>
      <dsp:spPr>
        <a:xfrm rot="12900000">
          <a:off x="1019436" y="1949426"/>
          <a:ext cx="2054295" cy="725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B4341C-DE0D-4535-AB28-E1D5D1F61BFE}">
      <dsp:nvSpPr>
        <dsp:cNvPr id="0" name=""/>
        <dsp:cNvSpPr/>
      </dsp:nvSpPr>
      <dsp:spPr>
        <a:xfrm>
          <a:off x="-309451" y="755727"/>
          <a:ext cx="3029289" cy="1934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Skomplikowane zadanie</a:t>
          </a:r>
          <a:br>
            <a:rPr lang="pl-PL" sz="40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</a:br>
          <a:r>
            <a:rPr lang="pl-PL" sz="40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(brak informacji)</a:t>
          </a:r>
          <a:endParaRPr lang="pl-PL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-309451" y="755727"/>
        <a:ext cx="3029289" cy="1934566"/>
      </dsp:txXfrm>
    </dsp:sp>
    <dsp:sp modelId="{65EF03C7-CEB1-47BF-94AE-FBA11619AEDC}">
      <dsp:nvSpPr>
        <dsp:cNvPr id="0" name=""/>
        <dsp:cNvSpPr/>
      </dsp:nvSpPr>
      <dsp:spPr>
        <a:xfrm rot="19500000">
          <a:off x="4983232" y="1949426"/>
          <a:ext cx="2054295" cy="7254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C7DE92-A5DD-4D86-B06F-52E72A3BA0E0}">
      <dsp:nvSpPr>
        <dsp:cNvPr id="0" name=""/>
        <dsp:cNvSpPr/>
      </dsp:nvSpPr>
      <dsp:spPr>
        <a:xfrm>
          <a:off x="5329193" y="748859"/>
          <a:ext cx="3045153" cy="1948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Nieporęczne zadanie</a:t>
          </a:r>
          <a:br>
            <a:rPr lang="pl-PL" sz="39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</a:br>
          <a:r>
            <a:rPr lang="pl-PL" sz="39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(brak narzędzia)</a:t>
          </a:r>
          <a:endParaRPr lang="pl-PL" sz="39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329193" y="748859"/>
        <a:ext cx="3045153" cy="1948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954CC-E840-4F34-B363-4151DBCE1A26}">
      <dsp:nvSpPr>
        <dsp:cNvPr id="0" name=""/>
        <dsp:cNvSpPr/>
      </dsp:nvSpPr>
      <dsp:spPr>
        <a:xfrm>
          <a:off x="1059" y="1968556"/>
          <a:ext cx="2645889" cy="25436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100" kern="1200" dirty="0"/>
        </a:p>
      </dsp:txBody>
      <dsp:txXfrm>
        <a:off x="1059" y="1968556"/>
        <a:ext cx="2645889" cy="2543606"/>
      </dsp:txXfrm>
    </dsp:sp>
    <dsp:sp modelId="{BC8E64A8-72F0-4ABF-BA47-CB3DE0669496}">
      <dsp:nvSpPr>
        <dsp:cNvPr id="0" name=""/>
        <dsp:cNvSpPr/>
      </dsp:nvSpPr>
      <dsp:spPr>
        <a:xfrm>
          <a:off x="2756144" y="2850376"/>
          <a:ext cx="779966" cy="77996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2756144" y="2850376"/>
        <a:ext cx="779966" cy="779966"/>
      </dsp:txXfrm>
    </dsp:sp>
    <dsp:sp modelId="{C8BD9E86-F990-4E01-BDA6-4044A8B086E5}">
      <dsp:nvSpPr>
        <dsp:cNvPr id="0" name=""/>
        <dsp:cNvSpPr/>
      </dsp:nvSpPr>
      <dsp:spPr>
        <a:xfrm>
          <a:off x="3645306" y="1942582"/>
          <a:ext cx="2631541" cy="25955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100" kern="1200" dirty="0"/>
        </a:p>
      </dsp:txBody>
      <dsp:txXfrm>
        <a:off x="3645306" y="1942582"/>
        <a:ext cx="2631541" cy="2595554"/>
      </dsp:txXfrm>
    </dsp:sp>
    <dsp:sp modelId="{B8F85F0A-DE51-430A-8AAB-5DAE206A7186}">
      <dsp:nvSpPr>
        <dsp:cNvPr id="0" name=""/>
        <dsp:cNvSpPr/>
      </dsp:nvSpPr>
      <dsp:spPr>
        <a:xfrm>
          <a:off x="6386043" y="2850376"/>
          <a:ext cx="779966" cy="77996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/>
        </a:p>
      </dsp:txBody>
      <dsp:txXfrm>
        <a:off x="6386043" y="2850376"/>
        <a:ext cx="779966" cy="779966"/>
      </dsp:txXfrm>
    </dsp:sp>
    <dsp:sp modelId="{98E86AC2-C33F-4FEE-9D2F-92D820BDFF48}">
      <dsp:nvSpPr>
        <dsp:cNvPr id="0" name=""/>
        <dsp:cNvSpPr/>
      </dsp:nvSpPr>
      <dsp:spPr>
        <a:xfrm>
          <a:off x="7275205" y="2567974"/>
          <a:ext cx="1508711" cy="13447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>
        <a:off x="7275205" y="2567974"/>
        <a:ext cx="1508711" cy="13447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2081C-52A2-4F98-975E-31DB790B6D02}">
      <dsp:nvSpPr>
        <dsp:cNvPr id="0" name=""/>
        <dsp:cNvSpPr/>
      </dsp:nvSpPr>
      <dsp:spPr>
        <a:xfrm>
          <a:off x="1475647" y="1796"/>
          <a:ext cx="6192705" cy="2076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  <a:t>Skomplikowane zadanie: </a:t>
          </a:r>
          <a:b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</a:br>
          <a: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  <a:t>jakość/ilość informacji</a:t>
          </a:r>
          <a:endParaRPr lang="en-GB" sz="41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475647" y="1796"/>
        <a:ext cx="6192705" cy="2076152"/>
      </dsp:txXfrm>
    </dsp:sp>
    <dsp:sp modelId="{00155856-0F70-4612-BB4C-F91AE5217F3B}">
      <dsp:nvSpPr>
        <dsp:cNvPr id="0" name=""/>
        <dsp:cNvSpPr/>
      </dsp:nvSpPr>
      <dsp:spPr>
        <a:xfrm rot="5400000">
          <a:off x="3491158" y="3065673"/>
          <a:ext cx="2161682" cy="72665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 rot="5400000">
        <a:off x="3491158" y="3065673"/>
        <a:ext cx="2161682" cy="726653"/>
      </dsp:txXfrm>
    </dsp:sp>
    <dsp:sp modelId="{2D8AD7B5-1136-40AD-9808-F54E851988F0}">
      <dsp:nvSpPr>
        <dsp:cNvPr id="0" name=""/>
        <dsp:cNvSpPr/>
      </dsp:nvSpPr>
      <dsp:spPr>
        <a:xfrm>
          <a:off x="1403646" y="4780051"/>
          <a:ext cx="6336707" cy="2076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  <a:t>Nieporęczne zadanie: </a:t>
          </a:r>
          <a:b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</a:br>
          <a:r>
            <a:rPr lang="pl-PL" sz="4100" kern="1200" dirty="0" smtClean="0">
              <a:latin typeface="Arabic Typesetting" pitchFamily="66" charset="-78"/>
              <a:cs typeface="Arabic Typesetting" pitchFamily="66" charset="-78"/>
            </a:rPr>
            <a:t>aktywny, selektywny i kategorialny charakter poznania</a:t>
          </a:r>
          <a:endParaRPr lang="en-GB" sz="41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403646" y="4780051"/>
        <a:ext cx="6336707" cy="2076152"/>
      </dsp:txXfrm>
    </dsp:sp>
    <dsp:sp modelId="{1E6DB655-B952-4FAA-B58C-A17962831541}">
      <dsp:nvSpPr>
        <dsp:cNvPr id="0" name=""/>
        <dsp:cNvSpPr/>
      </dsp:nvSpPr>
      <dsp:spPr>
        <a:xfrm rot="16200000">
          <a:off x="3491158" y="3065673"/>
          <a:ext cx="2161682" cy="72665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 rot="16200000">
        <a:off x="3491158" y="3065673"/>
        <a:ext cx="2161682" cy="72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6B012-E09C-452B-A165-A6C99CA3B973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7E3B9-C5F8-47F8-838F-856CC0D92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EC6A-CC20-4E63-9995-49064B2ECCA2}" type="slidenum">
              <a:rPr lang="pl-PL"/>
              <a:pPr/>
              <a:t>10</a:t>
            </a:fld>
            <a:endParaRPr lang="pl-PL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9033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F47B4-7584-4646-B56B-548A2FFC32F3}" type="slidenum">
              <a:rPr lang="pl-PL"/>
              <a:pPr/>
              <a:t>11</a:t>
            </a:fld>
            <a:endParaRPr lang="pl-PL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584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1D305-F625-4DCA-B4F7-93359839DD85}" type="slidenum">
              <a:rPr lang="pl-PL"/>
              <a:pPr/>
              <a:t>12</a:t>
            </a:fld>
            <a:endParaRPr lang="pl-P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3143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35A0-8417-437F-8EF0-20314C19E6E1}" type="slidenum">
              <a:rPr lang="pl-PL"/>
              <a:pPr/>
              <a:t>13</a:t>
            </a:fld>
            <a:endParaRPr lang="pl-P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0193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421BB-7C6E-4707-9154-5AD111904F12}" type="slidenum">
              <a:rPr lang="pl-PL"/>
              <a:pPr/>
              <a:t>14</a:t>
            </a:fld>
            <a:endParaRPr lang="pl-P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46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0014-75BA-436E-AB24-525DDBF2AE44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89D0-AC64-4C36-87DD-2FF6277B91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4248472" cy="1971651"/>
          </a:xfrm>
        </p:spPr>
        <p:txBody>
          <a:bodyPr>
            <a:normAutofit fontScale="90000"/>
          </a:bodyPr>
          <a:lstStyle/>
          <a:p>
            <a:r>
              <a:rPr lang="pl-PL" sz="54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Ewolucyjna geneza sumienia</a:t>
            </a:r>
            <a:br>
              <a:rPr lang="pl-PL" sz="54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en-GB" sz="40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4104456" cy="134570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Maciej Błaszak (UAM)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 descr="C:\Users\K. Wawrzyniak\Pictures\295-train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050552" cy="608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yakfli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67575"/>
            <a:ext cx="6912768" cy="508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19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nalbrid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49896"/>
            <a:ext cx="7056783" cy="5301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2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u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632848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positiv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816224"/>
            <a:ext cx="7416824" cy="534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68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apositiv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47179"/>
            <a:ext cx="7272808" cy="546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89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2" t="46925" b="14280"/>
          <a:stretch>
            <a:fillRect/>
          </a:stretch>
        </p:blipFill>
        <p:spPr bwMode="auto">
          <a:xfrm>
            <a:off x="395536" y="2060848"/>
            <a:ext cx="828092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59" t="45170" r="10940" b="40576"/>
          <a:stretch>
            <a:fillRect/>
          </a:stretch>
        </p:blipFill>
        <p:spPr bwMode="auto">
          <a:xfrm>
            <a:off x="323528" y="0"/>
            <a:ext cx="84249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36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66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Język włoski: 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litery – dźwięki</a:t>
            </a:r>
          </a:p>
          <a:p>
            <a:r>
              <a:rPr lang="pl-PL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Języku angielskim: 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litery – </a:t>
            </a:r>
            <a:r>
              <a:rPr lang="pl-PL" sz="36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pojęcia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dźwięki</a:t>
            </a:r>
            <a:r>
              <a:rPr lang="pl-PL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pl-PL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l-PL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„</a:t>
            </a:r>
            <a:r>
              <a:rPr lang="pl-PL" sz="36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ough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czyta się inaczej w słowie „</a:t>
            </a:r>
            <a:r>
              <a:rPr lang="pl-PL" sz="36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tough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i „</a:t>
            </a:r>
            <a:r>
              <a:rPr lang="pl-PL" sz="36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though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”)</a:t>
            </a:r>
            <a:b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317" t="65206" r="12091" b="20012"/>
          <a:stretch>
            <a:fillRect/>
          </a:stretch>
        </p:blipFill>
        <p:spPr bwMode="auto">
          <a:xfrm>
            <a:off x="1143000" y="3501008"/>
            <a:ext cx="6858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74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Najbardziej deficytowym towarem są zasoby uwagi</a:t>
            </a:r>
            <a:b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001"/>
          <a:stretch>
            <a:fillRect/>
          </a:stretch>
        </p:blipFill>
        <p:spPr bwMode="auto">
          <a:xfrm>
            <a:off x="467544" y="2564904"/>
            <a:ext cx="8229600" cy="32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Uśmiech Mony Lisy (cień wokół ust): widoczny wyłącznie peryferyjnie za pomocą pręcików siatkówki </a:t>
            </a:r>
            <a:br>
              <a:rPr lang="pl-PL" sz="3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200" dirty="0" smtClean="0">
                <a:latin typeface="Arabic Typesetting" pitchFamily="66" charset="-78"/>
                <a:cs typeface="Arabic Typesetting" pitchFamily="66" charset="-78"/>
              </a:rPr>
              <a:t>(wzrok skoncentrowany (czopki) na oczach lub włosach)</a:t>
            </a:r>
            <a:endParaRPr lang="en-GB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03338"/>
            <a:ext cx="4075424" cy="47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Attentional</a:t>
            </a: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economy</a:t>
            </a: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: gospodarka zasobami uwagi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Users\K. Wawrzyniak\Pictures\busin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84785"/>
            <a:ext cx="7848873" cy="498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Agenda wykładu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1. Fizyczna natura informacji (ilość/jakość)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2. Aktywny, selektywny i kategorialny charakter poznania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3. Modyfikacja standardu ewolucyjnego: rola doboru (naturalnego i płciowego) oraz termodynamicznych warunków brzegowych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4. Dobór społeczny oparty na karaniu (pierwszy etap ewolucji umysłu człowieka)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5. Sześć modułów sumienia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6. Teoria współczynnika tolerancji Dana </a:t>
            </a:r>
            <a:r>
              <a:rPr lang="pl-PL" sz="3600" dirty="0" err="1" smtClean="0">
                <a:latin typeface="Arabic Typesetting" pitchFamily="66" charset="-78"/>
                <a:cs typeface="Arabic Typesetting" pitchFamily="66" charset="-78"/>
              </a:rPr>
              <a:t>Ariely’ego</a:t>
            </a:r>
            <a:endParaRPr lang="en-GB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Nabyty zespół zaburzeń uwagi (ADT)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 descr="C:\Users\K. Wawrzyniak\Pictures\ad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Standard: ewolucja nie ma celu i kierunku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Gdyby odegrać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taśmę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z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ewolucją życia raz jeszcze,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rezultat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z pewnością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byłby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różny od tego,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który znamy </a:t>
            </a:r>
            <a:endParaRPr lang="en-GB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C:\Users\K. Wawrzyniak\Pictures\Stephen Jay Goul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08920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Modyfikacja: </a:t>
            </a:r>
            <a:b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ewolucja nie ma celu, ale ma kierunek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Gould: forma organizmów jest rezultatem ich </a:t>
            </a:r>
            <a:r>
              <a:rPr lang="pl-PL" sz="4000" i="1" dirty="0">
                <a:latin typeface="Arabic Typesetting" pitchFamily="66" charset="-78"/>
                <a:cs typeface="Arabic Typesetting" pitchFamily="66" charset="-78"/>
              </a:rPr>
              <a:t>historii 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zapoczątkowanej </a:t>
            </a:r>
            <a:r>
              <a:rPr lang="pl-PL" sz="4000" i="1" dirty="0">
                <a:latin typeface="Arabic Typesetting" pitchFamily="66" charset="-78"/>
                <a:cs typeface="Arabic Typesetting" pitchFamily="66" charset="-78"/>
              </a:rPr>
              <a:t>losową zmianą 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genetyczną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Gould nie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doceniał wpływu 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doboru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 (konwergencji)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i termodynamicznych warunków brzegowych dla teorii darwinowskiej </a:t>
            </a:r>
            <a:endParaRPr lang="en-GB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Prawo </a:t>
            </a:r>
            <a:r>
              <a:rPr lang="pl-PL" sz="48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konstruktalne</a:t>
            </a:r>
            <a:r>
              <a:rPr lang="pl-PL" sz="48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(Adrian </a:t>
            </a:r>
            <a:r>
              <a:rPr lang="pl-PL" sz="48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Bejan</a:t>
            </a:r>
            <a:r>
              <a:rPr lang="pl-PL" sz="48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endParaRPr lang="en-GB" sz="48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Ewolucja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układów żywych przebiega w stronę udrażniania kanałów przepływu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informacji </a:t>
            </a:r>
          </a:p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Wzrost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złożoności układów 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biologicznych możliwy był 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po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ominięciu wąskich gardeł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przepływu informacji</a:t>
            </a:r>
          </a:p>
        </p:txBody>
      </p:sp>
      <p:pic>
        <p:nvPicPr>
          <p:cNvPr id="1027" name="Picture 3" descr="C:\Users\K. Wawrzyniak\Pictures\thumb_image_781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040732" cy="304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2819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Pierwszy etap ewolucji umysłu człowieka: </a:t>
            </a:r>
            <a: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dobór </a:t>
            </a:r>
            <a:r>
              <a:rPr lang="pl-PL" sz="4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społeczny oparty na karaniu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86916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Egalitaryzm społeczeństw zbieracko-łowieckich nie jest „pierwotnym stanem natury” przodków człowieka 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Większość </a:t>
            </a:r>
            <a:r>
              <a:rPr lang="pl-PL" sz="4000" dirty="0" err="1" smtClean="0">
                <a:latin typeface="Arabic Typesetting" pitchFamily="66" charset="-78"/>
                <a:cs typeface="Arabic Typesetting" pitchFamily="66" charset="-78"/>
              </a:rPr>
              <a:t>homininów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– począwszy od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Sahelanthropus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tchadensis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sprzed 6-7 milionów lat, a skończywszy na 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Homo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erectus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sprzed miliona lat - tworzyło skupiska bardziej przypominające stada szympansów niż społeczności ludzkie </a:t>
            </a:r>
          </a:p>
          <a:p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b\Pictures\Timeline of hominid evolution _ Visual.ly_pliki\timeline-of-hominid-evolution_517f2065cdb2b_w9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229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073" y="1196752"/>
            <a:ext cx="4341944" cy="5472608"/>
          </a:xfrm>
        </p:spPr>
        <p:txBody>
          <a:bodyPr>
            <a:normAutofit/>
          </a:bodyPr>
          <a:lstStyle/>
          <a:p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Homo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heidelbergensis</a:t>
            </a:r>
            <a:endParaRPr lang="pl-PL" sz="4000" i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500 000 lat temu</a:t>
            </a:r>
          </a:p>
          <a:p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Włócznie i oszczepy</a:t>
            </a:r>
          </a:p>
          <a:p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Podzielanie uwagi</a:t>
            </a:r>
          </a:p>
          <a:p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Język społeczny</a:t>
            </a:r>
          </a:p>
          <a:p>
            <a:endParaRPr lang="pl-PL" sz="4000" dirty="0"/>
          </a:p>
        </p:txBody>
      </p:sp>
      <p:pic>
        <p:nvPicPr>
          <p:cNvPr id="1030" name="Picture 6" descr="C:\Users\a.gugala\Picture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"/>
            <a:ext cx="449999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21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Sześć modułów sumienia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1124742"/>
          <a:ext cx="9144000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08664">
                <a:tc>
                  <a:txBody>
                    <a:bodyPr/>
                    <a:lstStyle/>
                    <a:p>
                      <a:r>
                        <a:rPr lang="pl-PL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Wartość </a:t>
                      </a:r>
                      <a:r>
                        <a:rPr lang="pl-PL" sz="360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epistemiczna</a:t>
                      </a:r>
                      <a:endParaRPr lang="pl-PL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Emocje</a:t>
                      </a:r>
                      <a:endParaRPr lang="pl-PL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784984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Opieka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Współczucie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784984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Sprawiedliwość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Złość, wdzięczność, poczucie winy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784984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Lojalność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Duma, wściekłość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784984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Autorytet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Szacunek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1099673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Świętość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Obrzydzenie (wobec tego, co skażone)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  <a:tr h="784984"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Wolność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Reaktancja</a:t>
                      </a:r>
                      <a:endParaRPr lang="pl-PL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9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72008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Aksjologiczne kryteria oceny</a:t>
            </a:r>
            <a:endParaRPr lang="pl-PL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7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(1)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troska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o bezbronnych (dzieci, seniorzy, kobiety w ciąży, samotne matki)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(2)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sprawiedliwość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w sferze podatkowej: jako równość (lewica)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lub jako proporcjonalność (prawica)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(3)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lojalność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wobec państwa (patriotyzm)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(4)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autorytet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(rodziców, szkoły, policji, tradycji)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(5)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świętość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(ciała, wartości rodzinnych)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(6)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wolność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: negatywna (od przymusu) i pozytywna (do prawa głosu)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3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\Pictures\All sizes _ Audi A3 - Front Grill - Car Park _ Flickr - Photo Sharing!_pliki\2272126314_64690caacb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482" y="0"/>
            <a:ext cx="5293518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Nieuczciwość przez okulary </a:t>
            </a:r>
            <a:br>
              <a:rPr lang="pl-PL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ekonomii </a:t>
            </a:r>
            <a:endParaRPr lang="pl-PL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Gary Becker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: jadę na ważne spotkanie, nie ma miejsca parkingowego, parkuję nielegalnie, ryzykując otrzymanie mandatu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Decyzja jest rezultatem zestawienia kosztów (mandat)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i korzyści (obecność na spotkaniu)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Franco Gonzales: </a:t>
            </a:r>
            <a:b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Ballada o biednym samarytaninie (</a:t>
            </a:r>
            <a:r>
              <a:rPr lang="pl-PL" i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Los Angeles Times</a:t>
            </a: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endParaRPr lang="en-GB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Wieczór 2002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Los Angeles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Franco Gonzales /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pomywacz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$ 203 000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Oddaje zgubę</a:t>
            </a:r>
            <a:endParaRPr lang="en-GB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2" descr="C:\Users\mb\Pictures\Sarasota Herald-Tribune - Google News Archive Search_pliki\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Podejście Beckera do nieuczciwości obejmuje trzy elementy</a:t>
            </a:r>
            <a:endParaRPr lang="pl-PL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4248472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(1)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Korzyści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, które wyniesiemy z oszustwa</a:t>
            </a:r>
          </a:p>
          <a:p>
            <a: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(2) </a:t>
            </a:r>
            <a:r>
              <a:rPr lang="pl-PL" sz="4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Prawdopodobieństwo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zostania złapanym</a:t>
            </a:r>
          </a:p>
          <a:p>
            <a:r>
              <a:rPr lang="pl-PL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(3)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Kary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, którą otrzymamy, gdy nas złapią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Porównując pierwszy komponent z dwoma ostatnimi, racjonalny podmiot określa czy opłaca się oszukiwać, czy też nie</a:t>
            </a:r>
            <a:endParaRPr lang="pl-PL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\Pictures\6070455102_818ede8e7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836" y="0"/>
            <a:ext cx="4573164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6336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l-PL" dirty="0" smtClean="0"/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Dan </a:t>
            </a:r>
            <a:r>
              <a:rPr lang="pl-PL" sz="4000" dirty="0" err="1" smtClean="0">
                <a:latin typeface="Arabic Typesetting" pitchFamily="66" charset="-78"/>
                <a:cs typeface="Arabic Typesetting" pitchFamily="66" charset="-78"/>
              </a:rPr>
              <a:t>Ariely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 nazywa podejście ekonomii neoklasycznej: </a:t>
            </a:r>
            <a:r>
              <a:rPr lang="pl-PL" sz="4000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Simple Model of </a:t>
            </a:r>
            <a:r>
              <a:rPr lang="pl-PL" sz="4000" i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Rational</a:t>
            </a:r>
            <a:r>
              <a:rPr lang="pl-PL" sz="4000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pl-PL" sz="4000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i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Crime</a:t>
            </a:r>
            <a:r>
              <a:rPr lang="pl-PL" sz="4000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(SMORC) 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Czy ten model adekwatnie opisuje zachowanie ludzi 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w realnym świecie?</a:t>
            </a:r>
          </a:p>
          <a:p>
            <a:endParaRPr lang="pl-PL" i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b\Pictures\2474503510_fdbe4c3643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6480720" cy="6669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Jeśli SMORC prawidłowo opisuje realnych ludzi, społeczeństwo ma dwa sposoby poradzenia sobie z nieuczciwością:</a:t>
            </a:r>
          </a:p>
          <a:p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(1)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Wzrost prawdopodobieństwa złapania przestępcy (inwestycja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w policję i systemy monitoringu wizyjnego)</a:t>
            </a:r>
          </a:p>
          <a:p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(2)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Podwyższenie kar za przestępstwa (usprawnienie pracy sądów, inwestycja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w służbę więzienną)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Eksperyment </a:t>
            </a:r>
            <a:b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(Nina </a:t>
            </a:r>
            <a:r>
              <a:rPr lang="pl-PL" sz="32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Mazar</a:t>
            </a:r>
            <a: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, On </a:t>
            </a:r>
            <a:r>
              <a:rPr lang="pl-PL" sz="32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Amir</a:t>
            </a:r>
            <a: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, Dan </a:t>
            </a:r>
            <a:r>
              <a:rPr lang="pl-PL" sz="32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Ariely</a:t>
            </a:r>
            <a:r>
              <a:rPr lang="pl-PL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endParaRPr lang="pl-PL" sz="32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68052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MIT: możliwość zarobienia $10 w 5 minut (50 centów za macierz)</a:t>
            </a:r>
          </a:p>
          <a:p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Formularz z 20 macierzami; znalezienie dwóch cyfr, których suma daje 10 (poniżej: 4,81 + 5,19)</a:t>
            </a:r>
          </a:p>
          <a:p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8" y="3861048"/>
          <a:ext cx="8568951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702078">
                <a:tc>
                  <a:txBody>
                    <a:bodyPr/>
                    <a:lstStyle/>
                    <a:p>
                      <a:r>
                        <a:rPr lang="pl-PL" dirty="0" smtClean="0"/>
                        <a:t>1, 69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1,82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2,91</a:t>
                      </a:r>
                      <a:endParaRPr lang="pl-PL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pl-PL" dirty="0" smtClean="0"/>
                        <a:t>4,67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4,81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3,05</a:t>
                      </a:r>
                      <a:endParaRPr lang="pl-PL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pl-PL" dirty="0" smtClean="0"/>
                        <a:t>5,82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5,06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4,28</a:t>
                      </a:r>
                      <a:endParaRPr lang="pl-PL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pl-PL" dirty="0" smtClean="0"/>
                        <a:t>6,36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4,57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b\Pictures\8014730923_2b306c278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Nasze zachowanie jest napędzane przez dwa przeciwstawne motywy:</a:t>
            </a:r>
          </a:p>
          <a:p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(1)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finansowy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(chcemy skorzystać z możliwości oszustwa)</a:t>
            </a:r>
          </a:p>
          <a:p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(2)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psychologiczny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, związany z kategorią indywidualnego „ja” (chcemy postrzegać siebie jako uczciwych ludzi)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Obydwa motywy pozostają w silnym konflikcie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Korzyści z oszustwa kontra postrzeganie siebie i myślenie o sobie w superlatywach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Nasza intelektualna elastyczność przychodzi </a:t>
            </a:r>
            <a:br>
              <a:rPr lang="pl-PL" sz="3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z pomocą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Tak długo, jak oszukujemy tylko w niewielkim stopniu, możemy korzystać z oszustwa i nadal postrzegać siebie w korzystnym świetle</a:t>
            </a:r>
          </a:p>
          <a:p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Ten proces racjonalizacji stanowi podstawę </a:t>
            </a:r>
            <a:r>
              <a:rPr lang="pl-PL" sz="36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teorii współczynnika tolerancji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pl-PL" sz="3600" i="1" dirty="0" err="1" smtClean="0">
                <a:latin typeface="Arabic Typesetting" pitchFamily="66" charset="-78"/>
                <a:cs typeface="Arabic Typesetting" pitchFamily="66" charset="-78"/>
              </a:rPr>
              <a:t>fudge</a:t>
            </a:r>
            <a:r>
              <a:rPr lang="pl-PL" sz="36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3600" i="1" dirty="0" err="1" smtClean="0">
                <a:latin typeface="Arabic Typesetting" pitchFamily="66" charset="-78"/>
                <a:cs typeface="Arabic Typesetting" pitchFamily="66" charset="-78"/>
              </a:rPr>
              <a:t>factor</a:t>
            </a:r>
            <a:r>
              <a:rPr lang="pl-PL" sz="36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3600" i="1" dirty="0" err="1" smtClean="0">
                <a:latin typeface="Arabic Typesetting" pitchFamily="66" charset="-78"/>
                <a:cs typeface="Arabic Typesetting" pitchFamily="66" charset="-78"/>
              </a:rPr>
              <a:t>theory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) Dana </a:t>
            </a:r>
            <a:r>
              <a:rPr lang="pl-PL" sz="3600" dirty="0" err="1" smtClean="0">
                <a:latin typeface="Arabic Typesetting" pitchFamily="66" charset="-78"/>
                <a:cs typeface="Arabic Typesetting" pitchFamily="66" charset="-78"/>
              </a:rPr>
              <a:t>Ariely’ego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b\Pictures\8372644088_5b51996b2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6300192" cy="6909582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04664"/>
            <a:ext cx="5976664" cy="6192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„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Morality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like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art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means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drawing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a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line</a:t>
            </a:r>
            <a:r>
              <a:rPr lang="pl-PL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i="1" dirty="0" err="1" smtClean="0">
                <a:latin typeface="Arabic Typesetting" pitchFamily="66" charset="-78"/>
                <a:cs typeface="Arabic Typesetting" pitchFamily="66" charset="-78"/>
              </a:rPr>
              <a:t>somewhere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” – Oscar Wilde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Pytanie: gdzie leży ta linia?</a:t>
            </a:r>
          </a:p>
          <a:p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Do którego momentu mogę (lekko) oszukiwać, zanim nie stanie się to – </a:t>
            </a:r>
            <a:br>
              <a:rPr lang="pl-PL" sz="4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z perspektywy własnego ego – nie do zaakceptowania? </a:t>
            </a:r>
            <a:endParaRPr lang="pl-PL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abic Typesetting" pitchFamily="66" charset="-78"/>
                <a:cs typeface="Arabic Typesetting" pitchFamily="66" charset="-78"/>
              </a:rPr>
              <a:t>Dziękuję za uwagę</a:t>
            </a:r>
            <a:endParaRPr lang="en-GB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686728"/>
              </p:ext>
            </p:extLst>
          </p:nvPr>
        </p:nvGraphicFramePr>
        <p:xfrm>
          <a:off x="539552" y="404664"/>
          <a:ext cx="8064896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17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89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Informacja</a:t>
            </a:r>
            <a:r>
              <a:rPr lang="pl-PL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pl-PL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ilość i jakość</a:t>
            </a:r>
            <a:endParaRPr lang="pl-PL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84576"/>
          </a:xfrm>
        </p:spPr>
        <p:txBody>
          <a:bodyPr>
            <a:noAutofit/>
          </a:bodyPr>
          <a:lstStyle/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Teoria </a:t>
            </a:r>
            <a:r>
              <a:rPr lang="pl-PL" sz="4000" dirty="0" err="1">
                <a:latin typeface="Arabic Typesetting" pitchFamily="66" charset="-78"/>
                <a:cs typeface="Arabic Typesetting" pitchFamily="66" charset="-78"/>
              </a:rPr>
              <a:t>Claude’a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000" dirty="0" err="1">
                <a:latin typeface="Arabic Typesetting" pitchFamily="66" charset="-78"/>
                <a:cs typeface="Arabic Typesetting" pitchFamily="66" charset="-78"/>
              </a:rPr>
              <a:t>Shannona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 (1948): informacja jest miarą losowości zdarzeń</a:t>
            </a:r>
          </a:p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Wartość do bodźca informacyjnego należy dopiero wprowadzić</a:t>
            </a:r>
          </a:p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Kryterium </a:t>
            </a:r>
            <a:r>
              <a:rPr lang="pl-PL" sz="4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głębi logicznej 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Charlesa Bennetta: </a:t>
            </a:r>
            <a:br>
              <a:rPr lang="pl-PL" sz="4000" dirty="0">
                <a:latin typeface="Arabic Typesetting" pitchFamily="66" charset="-78"/>
                <a:cs typeface="Arabic Typesetting" pitchFamily="66" charset="-78"/>
              </a:rPr>
            </a:br>
            <a:r>
              <a:rPr lang="pl-PL" sz="40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Wartością komunikatu jest ilość pracy wykonanej przez nadawcę, która zostaje zaoszczędzona odbiorcy komunikatu</a:t>
            </a:r>
          </a:p>
        </p:txBody>
      </p:sp>
    </p:spTree>
    <p:extLst>
      <p:ext uri="{BB962C8B-B14F-4D97-AF65-F5344CB8AC3E}">
        <p14:creationId xmlns:p14="http://schemas.microsoft.com/office/powerpoint/2010/main" xmlns="" val="35409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\Pictures\picasso_bull_plat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"/>
            <a:ext cx="2294874" cy="2233677"/>
          </a:xfrm>
          <a:prstGeom prst="rect">
            <a:avLst/>
          </a:prstGeom>
          <a:noFill/>
        </p:spPr>
      </p:pic>
      <p:pic>
        <p:nvPicPr>
          <p:cNvPr id="1027" name="Picture 3" descr="C:\Users\mb\Pictures\picasso_bull_plat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863" y="0"/>
            <a:ext cx="2284487" cy="2276872"/>
          </a:xfrm>
          <a:prstGeom prst="rect">
            <a:avLst/>
          </a:prstGeom>
          <a:noFill/>
        </p:spPr>
      </p:pic>
      <p:pic>
        <p:nvPicPr>
          <p:cNvPr id="1028" name="Picture 4" descr="C:\Users\mb\Pictures\picasso_bull_plate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749" y="2204864"/>
            <a:ext cx="2249861" cy="2204864"/>
          </a:xfrm>
          <a:prstGeom prst="rect">
            <a:avLst/>
          </a:prstGeom>
          <a:noFill/>
        </p:spPr>
      </p:pic>
      <p:pic>
        <p:nvPicPr>
          <p:cNvPr id="1029" name="Picture 5" descr="C:\Users\mb\Pictures\picasso_bull_plate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5008" y="2204865"/>
            <a:ext cx="2271239" cy="2233385"/>
          </a:xfrm>
          <a:prstGeom prst="rect">
            <a:avLst/>
          </a:prstGeom>
          <a:noFill/>
        </p:spPr>
      </p:pic>
      <p:pic>
        <p:nvPicPr>
          <p:cNvPr id="1030" name="Picture 6" descr="C:\Users\mb\Pictures\picasso_bull_plate_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3364" y="4437112"/>
            <a:ext cx="2461920" cy="2420888"/>
          </a:xfrm>
          <a:prstGeom prst="rect">
            <a:avLst/>
          </a:prstGeom>
          <a:noFill/>
        </p:spPr>
      </p:pic>
      <p:pic>
        <p:nvPicPr>
          <p:cNvPr id="1031" name="Picture 7" descr="C:\Users\mb\Pictures\picasso_bull_plate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7" y="4437114"/>
            <a:ext cx="2487212" cy="242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78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196752"/>
            <a:ext cx="7200800" cy="4929412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Reguła Rolfa </a:t>
            </a:r>
            <a:r>
              <a:rPr lang="pl-PL" sz="4000" dirty="0" err="1">
                <a:latin typeface="Arabic Typesetting" pitchFamily="66" charset="-78"/>
                <a:cs typeface="Arabic Typesetting" pitchFamily="66" charset="-78"/>
              </a:rPr>
              <a:t>Landauera</a:t>
            </a:r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: </a:t>
            </a:r>
          </a:p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Poznanie to proces pozbywania się informacji, którą człowiek nie jest zainteresowany </a:t>
            </a:r>
          </a:p>
          <a:p>
            <a:r>
              <a:rPr lang="pl-PL" sz="4000" dirty="0">
                <a:latin typeface="Arabic Typesetting" pitchFamily="66" charset="-78"/>
                <a:cs typeface="Arabic Typesetting" pitchFamily="66" charset="-78"/>
              </a:rPr>
              <a:t>Poznanie generuje koszty, kiedy mózg czyści </a:t>
            </a:r>
            <a:r>
              <a:rPr lang="pl-PL" sz="4000" dirty="0" smtClean="0">
                <a:latin typeface="Arabic Typesetting" pitchFamily="66" charset="-78"/>
                <a:cs typeface="Arabic Typesetting" pitchFamily="66" charset="-78"/>
              </a:rPr>
              <a:t>pamięć</a:t>
            </a:r>
            <a:endParaRPr lang="pl-P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27055"/>
            <a:ext cx="3184814" cy="28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76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619</Words>
  <Application>Microsoft Office PowerPoint</Application>
  <PresentationFormat>Pokaz na ekranie (4:3)</PresentationFormat>
  <Paragraphs>116</Paragraphs>
  <Slides>37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Ewolucyjna geneza sumienia </vt:lpstr>
      <vt:lpstr>Agenda wykładu</vt:lpstr>
      <vt:lpstr>Franco Gonzales:  Ballada o biednym samarytaninie (Los Angeles Times)</vt:lpstr>
      <vt:lpstr>Slajd 4</vt:lpstr>
      <vt:lpstr>Slajd 5</vt:lpstr>
      <vt:lpstr>Slajd 6</vt:lpstr>
      <vt:lpstr>Informacja: ilość i jakość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Najbardziej deficytowym towarem są zasoby uwagi </vt:lpstr>
      <vt:lpstr>Uśmiech Mony Lisy (cień wokół ust): widoczny wyłącznie peryferyjnie za pomocą pręcików siatkówki  (wzrok skoncentrowany (czopki) na oczach lub włosach)</vt:lpstr>
      <vt:lpstr>Attentional economy: gospodarka zasobami uwagi</vt:lpstr>
      <vt:lpstr>Nabyty zespół zaburzeń uwagi (ADT)</vt:lpstr>
      <vt:lpstr>Standard: ewolucja nie ma celu i kierunku</vt:lpstr>
      <vt:lpstr>Modyfikacja:  ewolucja nie ma celu, ale ma kierunek</vt:lpstr>
      <vt:lpstr>Prawo konstruktalne (Adrian Bejan)</vt:lpstr>
      <vt:lpstr>Pierwszy etap ewolucji umysłu człowieka:  dobór społeczny oparty na karaniu </vt:lpstr>
      <vt:lpstr>Slajd 25</vt:lpstr>
      <vt:lpstr>Slajd 26</vt:lpstr>
      <vt:lpstr>Sześć modułów sumienia</vt:lpstr>
      <vt:lpstr>Aksjologiczne kryteria oceny</vt:lpstr>
      <vt:lpstr>Nieuczciwość przez okulary  ekonomii </vt:lpstr>
      <vt:lpstr>Podejście Beckera do nieuczciwości obejmuje trzy elementy</vt:lpstr>
      <vt:lpstr>Slajd 31</vt:lpstr>
      <vt:lpstr>Slajd 32</vt:lpstr>
      <vt:lpstr>Eksperyment  (Nina Mazar, On Amir, Dan Ariely)</vt:lpstr>
      <vt:lpstr>Slajd 34</vt:lpstr>
      <vt:lpstr>Slajd 35</vt:lpstr>
      <vt:lpstr>Slajd 36</vt:lpstr>
      <vt:lpstr>Slajd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Ewolucyjna geneza sumienia</dc:title>
  <dc:creator>M.Blaszak</dc:creator>
  <cp:lastModifiedBy>M.Blaszak</cp:lastModifiedBy>
  <cp:revision>22</cp:revision>
  <dcterms:created xsi:type="dcterms:W3CDTF">2015-04-19T09:53:47Z</dcterms:created>
  <dcterms:modified xsi:type="dcterms:W3CDTF">2015-05-14T09:31:56Z</dcterms:modified>
</cp:coreProperties>
</file>