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08" r:id="rId2"/>
  </p:sldMasterIdLst>
  <p:notesMasterIdLst>
    <p:notesMasterId r:id="rId23"/>
  </p:notesMasterIdLst>
  <p:sldIdLst>
    <p:sldId id="365" r:id="rId3"/>
    <p:sldId id="342" r:id="rId4"/>
    <p:sldId id="362" r:id="rId5"/>
    <p:sldId id="355" r:id="rId6"/>
    <p:sldId id="356" r:id="rId7"/>
    <p:sldId id="343" r:id="rId8"/>
    <p:sldId id="354" r:id="rId9"/>
    <p:sldId id="357" r:id="rId10"/>
    <p:sldId id="359" r:id="rId11"/>
    <p:sldId id="360" r:id="rId12"/>
    <p:sldId id="351" r:id="rId13"/>
    <p:sldId id="350" r:id="rId14"/>
    <p:sldId id="361" r:id="rId15"/>
    <p:sldId id="353" r:id="rId16"/>
    <p:sldId id="352" r:id="rId17"/>
    <p:sldId id="363" r:id="rId18"/>
    <p:sldId id="345" r:id="rId19"/>
    <p:sldId id="347" r:id="rId20"/>
    <p:sldId id="344" r:id="rId21"/>
    <p:sldId id="364" r:id="rId22"/>
  </p:sldIdLst>
  <p:sldSz cx="9144000" cy="6858000" type="screen4x3"/>
  <p:notesSz cx="6858000" cy="9144000"/>
  <p:custDataLst>
    <p:tags r:id="rId24"/>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4" autoAdjust="0"/>
    <p:restoredTop sz="94714" autoAdjust="0"/>
  </p:normalViewPr>
  <p:slideViewPr>
    <p:cSldViewPr snapToGrid="0" snapToObjects="1">
      <p:cViewPr>
        <p:scale>
          <a:sx n="90" d="100"/>
          <a:sy n="90" d="100"/>
        </p:scale>
        <p:origin x="-804" y="22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7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D23DF0-3A05-4572-A75E-7E2A089D63C0}" type="datetimeFigureOut">
              <a:rPr lang="en-US"/>
              <a:pPr>
                <a:defRPr/>
              </a:pPr>
              <a:t>10/13/2015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08A9E76-E1CF-46F9-A327-A851A73D5BEC}" type="slidenum">
              <a:rPr lang="en-GB"/>
              <a:pPr>
                <a:defRPr/>
              </a:pPr>
              <a:t>‹#›</a:t>
            </a:fld>
            <a:endParaRPr lang="en-GB"/>
          </a:p>
        </p:txBody>
      </p:sp>
    </p:spTree>
    <p:extLst>
      <p:ext uri="{BB962C8B-B14F-4D97-AF65-F5344CB8AC3E}">
        <p14:creationId xmlns:p14="http://schemas.microsoft.com/office/powerpoint/2010/main" val="1602025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008A9E76-E1CF-46F9-A327-A851A73D5BEC}" type="slidenum">
              <a:rPr lang="en-GB" smtClean="0"/>
              <a:pPr>
                <a:defRPr/>
              </a:pPr>
              <a:t>9</a:t>
            </a:fld>
            <a:endParaRPr lang="en-GB"/>
          </a:p>
        </p:txBody>
      </p:sp>
    </p:spTree>
    <p:extLst>
      <p:ext uri="{BB962C8B-B14F-4D97-AF65-F5344CB8AC3E}">
        <p14:creationId xmlns:p14="http://schemas.microsoft.com/office/powerpoint/2010/main" val="48197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F6E365B9-1267-4E64-B7FA-33A55C4EE898}" type="datetimeFigureOut">
              <a:rPr lang="en-US" smtClean="0"/>
              <a:pPr>
                <a:defRPr/>
              </a:pPr>
              <a:t>10/13/2015</a:t>
            </a:fld>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950FE14A-CB3D-4807-95B4-AF0A3FC1E7E3}" type="slidenum">
              <a:rPr lang="en-US" smtClean="0"/>
              <a:pPr>
                <a:defRPr/>
              </a:pPr>
              <a:t>‹#›</a:t>
            </a:fld>
            <a:endParaRPr lang="en-US"/>
          </a:p>
        </p:txBody>
      </p:sp>
      <p:sp>
        <p:nvSpPr>
          <p:cNvPr id="8" name="Rectangle 7"/>
          <p:cNvSpPr/>
          <p:nvPr userDrawn="1"/>
        </p:nvSpPr>
        <p:spPr>
          <a:xfrm rot="19837510">
            <a:off x="3187921" y="2401359"/>
            <a:ext cx="2531462"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C0E699C-9A8F-41E3-A5C0-6C7D14846F56}" type="datetimeFigureOut">
              <a:rPr lang="en-US" smtClean="0"/>
              <a:pPr>
                <a:defRPr/>
              </a:pPr>
              <a:t>10/13/2015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475C87-4407-4E98-9687-71FAA7D9B30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AF3793B-797A-4ADB-BC1D-BB9678B4EC14}" type="datetimeFigureOut">
              <a:rPr lang="en-US" smtClean="0"/>
              <a:pPr>
                <a:defRPr/>
              </a:pPr>
              <a:t>10/13/2015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B5949B-98F5-41E3-AD46-33B40F34A012}"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7082583-1ECA-48D2-84F9-4BB30E8F41C2}" type="datetimeFigureOut">
              <a:rPr lang="en-CA" smtClean="0"/>
              <a:t>2015-10-13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082583-1ECA-48D2-84F9-4BB30E8F41C2}" type="datetimeFigureOut">
              <a:rPr lang="en-CA" smtClean="0"/>
              <a:t>2015-10-13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82583-1ECA-48D2-84F9-4BB30E8F41C2}" type="datetimeFigureOut">
              <a:rPr lang="en-CA" smtClean="0"/>
              <a:t>2015-10-13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7082583-1ECA-48D2-84F9-4BB30E8F41C2}" type="datetimeFigureOut">
              <a:rPr lang="en-CA" smtClean="0"/>
              <a:t>2015-10-13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7082583-1ECA-48D2-84F9-4BB30E8F41C2}" type="datetimeFigureOut">
              <a:rPr lang="en-CA" smtClean="0"/>
              <a:t>2015-10-13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7082583-1ECA-48D2-84F9-4BB30E8F41C2}" type="datetimeFigureOut">
              <a:rPr lang="en-CA" smtClean="0"/>
              <a:t>2015-10-13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82583-1ECA-48D2-84F9-4BB30E8F41C2}" type="datetimeFigureOut">
              <a:rPr lang="en-CA" smtClean="0"/>
              <a:t>2015-10-13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82583-1ECA-48D2-84F9-4BB30E8F41C2}" type="datetimeFigureOut">
              <a:rPr lang="en-CA" smtClean="0"/>
              <a:t>2015-10-13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E224EE1A-77C4-4C8C-97D0-4D31DA5F73A0}" type="datetimeFigureOut">
              <a:rPr lang="en-US" smtClean="0"/>
              <a:pPr>
                <a:defRPr/>
              </a:pPr>
              <a:t>10/13/2015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2D5A46A0-6B6B-406D-A81E-F8371ED16AF0}"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82583-1ECA-48D2-84F9-4BB30E8F41C2}" type="datetimeFigureOut">
              <a:rPr lang="en-CA" smtClean="0"/>
              <a:t>2015-10-13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082583-1ECA-48D2-84F9-4BB30E8F41C2}" type="datetimeFigureOut">
              <a:rPr lang="en-CA" smtClean="0"/>
              <a:t>2015-10-13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082583-1ECA-48D2-84F9-4BB30E8F41C2}" type="datetimeFigureOut">
              <a:rPr lang="en-CA" smtClean="0"/>
              <a:t>2015-10-13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9C391D0-4AB8-4609-B49C-3F2D350A714F}"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38CA2479-CD6A-412F-AFE0-AE2E13C86720}" type="datetimeFigureOut">
              <a:rPr lang="en-US" smtClean="0"/>
              <a:pPr>
                <a:defRPr/>
              </a:pPr>
              <a:t>10/13/2015</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EB6AA04E-96A8-42EC-A141-906A54246063}"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789E9248-0995-4C41-8809-49779FEBF9F3}" type="datetimeFigureOut">
              <a:rPr lang="en-US" smtClean="0"/>
              <a:pPr>
                <a:defRPr/>
              </a:pPr>
              <a:t>10/13/2015</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1730702E-6AAF-4CD6-9578-18F437BE4AB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94A1415F-F959-42D2-B03D-7FA35521DF4D}" type="datetimeFigureOut">
              <a:rPr lang="en-US" smtClean="0"/>
              <a:pPr>
                <a:defRPr/>
              </a:pPr>
              <a:t>10/13/2015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01FEAB36-E1FD-4698-8DC6-B0471A078EDB}"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pPr>
              <a:defRPr/>
            </a:pPr>
            <a:fld id="{8CF2C4AD-5377-4834-9488-BAC19C60AF40}" type="datetimeFigureOut">
              <a:rPr lang="en-US" smtClean="0"/>
              <a:pPr>
                <a:defRPr/>
              </a:pPr>
              <a:t>10/13/2015</a:t>
            </a:fld>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D4D13F-CA59-4BAD-877B-FEC90E3CFA9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1AB7486-CC88-485F-8F58-328544062DCB}" type="datetimeFigureOut">
              <a:rPr lang="en-US" smtClean="0"/>
              <a:pPr>
                <a:defRPr/>
              </a:pPr>
              <a:t>10/13/2015</a:t>
            </a:fld>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7A58114-33D3-4216-A2C9-054690F22FAA}" type="slidenum">
              <a:rPr lang="en-US" smtClean="0"/>
              <a:pPr>
                <a:defRPr/>
              </a:pPr>
              <a:t>‹#›</a:t>
            </a:fld>
            <a:endParaRPr lang="en-US"/>
          </a:p>
        </p:txBody>
      </p:sp>
      <p:sp>
        <p:nvSpPr>
          <p:cNvPr id="5" name="Rectangle 4"/>
          <p:cNvSpPr/>
          <p:nvPr userDrawn="1"/>
        </p:nvSpPr>
        <p:spPr>
          <a:xfrm rot="18116351">
            <a:off x="3306270" y="2967335"/>
            <a:ext cx="2531462"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B885E8F0-036F-4AA5-AD5F-B32596B6DCAE}" type="datetimeFigureOut">
              <a:rPr lang="en-US" smtClean="0"/>
              <a:pPr>
                <a:defRPr/>
              </a:pPr>
              <a:t>10/13/2015</a:t>
            </a:fld>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C8D953-6C02-4989-880B-5615A0F525B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3A3AD4B0-0C2F-4E44-9366-4E73B0EF7C26}" type="datetimeFigureOut">
              <a:rPr lang="en-US" smtClean="0"/>
              <a:pPr>
                <a:defRPr/>
              </a:pPr>
              <a:t>10/13/2015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9A22622C-C00E-4263-9236-446046C25BA1}"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B8009919-28B6-4320-BBF8-65A5C1113382}" type="datetimeFigureOut">
              <a:rPr lang="en-US" smtClean="0"/>
              <a:pPr>
                <a:defRPr/>
              </a:pPr>
              <a:t>10/13/2015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4EBF1BCA-1A7C-438C-B8A8-62F4CD3FC61A}"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Rectangle 12"/>
          <p:cNvSpPr/>
          <p:nvPr userDrawn="1"/>
        </p:nvSpPr>
        <p:spPr>
          <a:xfrm rot="20345495">
            <a:off x="1935126" y="2967334"/>
            <a:ext cx="3902606"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82583-1ECA-48D2-84F9-4BB30E8F41C2}" type="datetimeFigureOut">
              <a:rPr lang="en-CA" smtClean="0"/>
              <a:t>2015-10-13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391D0-4AB8-4609-B49C-3F2D350A714F}"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31036"/>
            <a:ext cx="8458200" cy="1222375"/>
          </a:xfrm>
        </p:spPr>
        <p:txBody>
          <a:bodyPr>
            <a:normAutofit/>
          </a:bodyPr>
          <a:lstStyle/>
          <a:p>
            <a:r>
              <a:rPr lang="en-CA" sz="1600" dirty="0" smtClean="0"/>
              <a:t>Poznan University of Economics, October 2015</a:t>
            </a:r>
            <a:br>
              <a:rPr lang="en-CA" sz="1600" dirty="0" smtClean="0"/>
            </a:br>
            <a:r>
              <a:rPr lang="en-CA" sz="1600" dirty="0" smtClean="0"/>
              <a:t>By Gary Evans, PhD</a:t>
            </a:r>
            <a:endParaRPr lang="en-CA" sz="1600" dirty="0"/>
          </a:p>
        </p:txBody>
      </p:sp>
      <p:sp>
        <p:nvSpPr>
          <p:cNvPr id="3" name="Subtitle 2"/>
          <p:cNvSpPr>
            <a:spLocks noGrp="1"/>
          </p:cNvSpPr>
          <p:nvPr>
            <p:ph type="subTitle" idx="1"/>
          </p:nvPr>
        </p:nvSpPr>
        <p:spPr>
          <a:xfrm>
            <a:off x="381000" y="925033"/>
            <a:ext cx="8458200" cy="914400"/>
          </a:xfrm>
        </p:spPr>
        <p:txBody>
          <a:bodyPr>
            <a:normAutofit/>
          </a:bodyPr>
          <a:lstStyle/>
          <a:p>
            <a:r>
              <a:rPr lang="en-CA" sz="2800" b="1" dirty="0" smtClean="0"/>
              <a:t>Grounded Theory Presentation</a:t>
            </a:r>
            <a:endParaRPr lang="en-CA"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58506" y="190381"/>
            <a:ext cx="1092200" cy="1193800"/>
          </a:xfrm>
          <a:prstGeom prst="rect">
            <a:avLst/>
          </a:prstGeom>
        </p:spPr>
      </p:pic>
      <p:sp>
        <p:nvSpPr>
          <p:cNvPr id="3" name="Rectangle 2"/>
          <p:cNvSpPr/>
          <p:nvPr/>
        </p:nvSpPr>
        <p:spPr>
          <a:xfrm>
            <a:off x="1634464" y="1583968"/>
            <a:ext cx="5267468" cy="369332"/>
          </a:xfrm>
          <a:prstGeom prst="rect">
            <a:avLst/>
          </a:prstGeom>
        </p:spPr>
        <p:txBody>
          <a:bodyPr wrap="none">
            <a:spAutoFit/>
          </a:bodyPr>
          <a:lstStyle/>
          <a:p>
            <a:r>
              <a:rPr lang="en-US" dirty="0" smtClean="0"/>
              <a:t>Classical Grounded Theory CGT -  Barney Glaser</a:t>
            </a:r>
            <a:endParaRPr lang="en-US" dirty="0"/>
          </a:p>
        </p:txBody>
      </p:sp>
      <p:sp>
        <p:nvSpPr>
          <p:cNvPr id="11" name="TextBox 10"/>
          <p:cNvSpPr txBox="1"/>
          <p:nvPr/>
        </p:nvSpPr>
        <p:spPr>
          <a:xfrm>
            <a:off x="635000" y="2140387"/>
            <a:ext cx="6413500" cy="3970318"/>
          </a:xfrm>
          <a:prstGeom prst="rect">
            <a:avLst/>
          </a:prstGeom>
          <a:noFill/>
        </p:spPr>
        <p:txBody>
          <a:bodyPr wrap="square" rtlCol="0">
            <a:spAutoFit/>
          </a:bodyPr>
          <a:lstStyle/>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smtClean="0"/>
              <a:t>Stayed true to the original </a:t>
            </a:r>
            <a:r>
              <a:rPr lang="en-CA" dirty="0"/>
              <a:t>f</a:t>
            </a:r>
            <a:r>
              <a:rPr lang="en-CA" dirty="0" smtClean="0"/>
              <a:t>ormat of grounded </a:t>
            </a:r>
            <a:r>
              <a:rPr lang="en-CA" dirty="0"/>
              <a:t>t</a:t>
            </a:r>
            <a:r>
              <a:rPr lang="en-CA" dirty="0" smtClean="0"/>
              <a:t>heory</a:t>
            </a:r>
          </a:p>
          <a:p>
            <a:pPr marL="285750" indent="-285750">
              <a:buFont typeface="Arial" panose="020B0604020202020204" pitchFamily="34" charset="0"/>
              <a:buChar char="•"/>
            </a:pPr>
            <a:r>
              <a:rPr lang="en-CA" dirty="0" smtClean="0"/>
              <a:t>All is data</a:t>
            </a:r>
          </a:p>
          <a:p>
            <a:pPr marL="285750" indent="-285750">
              <a:buFont typeface="Arial" panose="020B0604020202020204" pitchFamily="34" charset="0"/>
              <a:buChar char="•"/>
            </a:pPr>
            <a:r>
              <a:rPr lang="en-CA" dirty="0" smtClean="0"/>
              <a:t>Can be used in wide range of qualitative </a:t>
            </a:r>
            <a:r>
              <a:rPr lang="en-CA" dirty="0"/>
              <a:t>s</a:t>
            </a:r>
            <a:r>
              <a:rPr lang="en-CA" dirty="0" smtClean="0"/>
              <a:t>tudies</a:t>
            </a:r>
          </a:p>
          <a:p>
            <a:pPr marL="285750" indent="-285750">
              <a:buFont typeface="Arial" panose="020B0604020202020204" pitchFamily="34" charset="0"/>
              <a:buChar char="•"/>
            </a:pPr>
            <a:r>
              <a:rPr lang="en-CA" dirty="0" smtClean="0"/>
              <a:t>Has two levels of coding, Substantive (Open) and Theoretical</a:t>
            </a:r>
          </a:p>
          <a:p>
            <a:pPr marL="285750" indent="-285750">
              <a:buFont typeface="Arial" panose="020B0604020202020204" pitchFamily="34" charset="0"/>
              <a:buChar char="•"/>
            </a:pPr>
            <a:r>
              <a:rPr lang="en-CA" dirty="0" smtClean="0"/>
              <a:t>Is only used to develop theory not test the theory</a:t>
            </a:r>
          </a:p>
          <a:p>
            <a:pPr marL="285750" indent="-285750">
              <a:buFont typeface="Arial" panose="020B0604020202020204" pitchFamily="34" charset="0"/>
              <a:buChar char="•"/>
            </a:pPr>
            <a:r>
              <a:rPr lang="en-CA" dirty="0" smtClean="0"/>
              <a:t>Does not start with a hypothesis</a:t>
            </a:r>
          </a:p>
          <a:p>
            <a:pPr marL="285750" indent="-285750">
              <a:buFont typeface="Arial" panose="020B0604020202020204" pitchFamily="34" charset="0"/>
              <a:buChar char="•"/>
            </a:pPr>
            <a:r>
              <a:rPr lang="en-CA" dirty="0" smtClean="0"/>
              <a:t>Induction is key process with deduction occurring on emerging questions</a:t>
            </a:r>
          </a:p>
          <a:p>
            <a:pPr marL="285750" indent="-285750">
              <a:buFont typeface="Arial" panose="020B0604020202020204" pitchFamily="34" charset="0"/>
              <a:buChar char="•"/>
            </a:pPr>
            <a:r>
              <a:rPr lang="en-CA" dirty="0" smtClean="0"/>
              <a:t>All other forms of Grounded Theory are not grounded theory but a version of QDA.</a:t>
            </a:r>
          </a:p>
          <a:p>
            <a:pPr marL="285750" indent="-285750">
              <a:buFont typeface="Arial" panose="020B0604020202020204" pitchFamily="34" charset="0"/>
              <a:buChar char="•"/>
            </a:pPr>
            <a:r>
              <a:rPr lang="en-CA" dirty="0" smtClean="0"/>
              <a:t>Literature review not done until after substantive theory is starting to develop</a:t>
            </a:r>
            <a:endParaRPr lang="en-CA" dirty="0"/>
          </a:p>
        </p:txBody>
      </p:sp>
    </p:spTree>
    <p:extLst>
      <p:ext uri="{BB962C8B-B14F-4D97-AF65-F5344CB8AC3E}">
        <p14:creationId xmlns:p14="http://schemas.microsoft.com/office/powerpoint/2010/main" val="3399893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435100" y="292100"/>
            <a:ext cx="6309852" cy="3689350"/>
          </a:xfrm>
          <a:prstGeom prst="rect">
            <a:avLst/>
          </a:prstGeom>
          <a:noFill/>
          <a:ln w="9525">
            <a:noFill/>
            <a:miter lim="800000"/>
            <a:headEnd/>
            <a:tailEnd/>
          </a:ln>
        </p:spPr>
      </p:pic>
      <p:sp>
        <p:nvSpPr>
          <p:cNvPr id="3" name="Rectangle 2"/>
          <p:cNvSpPr/>
          <p:nvPr/>
        </p:nvSpPr>
        <p:spPr>
          <a:xfrm>
            <a:off x="546100" y="4785836"/>
            <a:ext cx="4572000" cy="1477328"/>
          </a:xfrm>
          <a:prstGeom prst="rect">
            <a:avLst/>
          </a:prstGeom>
        </p:spPr>
        <p:txBody>
          <a:bodyPr>
            <a:spAutoFit/>
          </a:bodyPr>
          <a:lstStyle/>
          <a:p>
            <a:pPr marL="497205" algn="just">
              <a:spcAft>
                <a:spcPts val="0"/>
              </a:spcAft>
            </a:pPr>
            <a:r>
              <a:rPr lang="en-CA" dirty="0">
                <a:solidFill>
                  <a:srgbClr val="000066"/>
                </a:solidFill>
                <a:latin typeface="Times New Roman" panose="02020603050405020304" pitchFamily="18" charset="0"/>
                <a:ea typeface="Times New Roman" panose="02020603050405020304" pitchFamily="18" charset="0"/>
              </a:rPr>
              <a:t>Glaser</a:t>
            </a:r>
            <a:r>
              <a:rPr lang="en-CA" spc="190"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(1978,</a:t>
            </a:r>
            <a:r>
              <a:rPr lang="en-CA" spc="55"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1992)</a:t>
            </a:r>
            <a:r>
              <a:rPr lang="en-CA" spc="40" dirty="0">
                <a:solidFill>
                  <a:srgbClr val="000066"/>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place</a:t>
            </a:r>
            <a:r>
              <a:rPr lang="en-CA" spc="11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of</a:t>
            </a:r>
            <a:r>
              <a:rPr lang="en-CA" spc="10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induction,</a:t>
            </a:r>
            <a:r>
              <a:rPr lang="en-CA" spc="8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deduction</a:t>
            </a:r>
            <a:r>
              <a:rPr lang="en-CA" spc="7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and</a:t>
            </a:r>
            <a:r>
              <a:rPr lang="en-CA" spc="18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veriﬁcati</a:t>
            </a:r>
            <a:r>
              <a:rPr lang="en-CA" spc="-10" dirty="0">
                <a:solidFill>
                  <a:srgbClr val="000000"/>
                </a:solidFill>
                <a:latin typeface="Times New Roman" panose="02020603050405020304" pitchFamily="18" charset="0"/>
                <a:ea typeface="Times New Roman" panose="02020603050405020304" pitchFamily="18" charset="0"/>
              </a:rPr>
              <a:t>o</a:t>
            </a:r>
            <a:r>
              <a:rPr lang="en-CA" dirty="0">
                <a:solidFill>
                  <a:srgbClr val="000000"/>
                </a:solidFill>
                <a:latin typeface="Times New Roman" panose="02020603050405020304" pitchFamily="18" charset="0"/>
                <a:ea typeface="Times New Roman" panose="02020603050405020304" pitchFamily="18" charset="0"/>
              </a:rPr>
              <a:t>n</a:t>
            </a:r>
            <a:r>
              <a:rPr lang="en-CA" spc="3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in</a:t>
            </a:r>
            <a:r>
              <a:rPr lang="en-CA" spc="9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grounded</a:t>
            </a:r>
            <a:r>
              <a:rPr lang="en-CA" spc="6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theory analys</a:t>
            </a:r>
            <a:r>
              <a:rPr lang="en-CA" spc="-10" dirty="0">
                <a:solidFill>
                  <a:srgbClr val="000000"/>
                </a:solidFill>
                <a:latin typeface="Times New Roman" panose="02020603050405020304" pitchFamily="18" charset="0"/>
                <a:ea typeface="Times New Roman" panose="02020603050405020304" pitchFamily="18" charset="0"/>
              </a:rPr>
              <a:t>is</a:t>
            </a:r>
            <a:r>
              <a:rPr lang="en-CA" dirty="0">
                <a:solidFill>
                  <a:srgbClr val="000000"/>
                </a:solidFill>
                <a:latin typeface="Times New Roman" panose="02020603050405020304" pitchFamily="18" charset="0"/>
                <a:ea typeface="Times New Roman" panose="02020603050405020304" pitchFamily="18" charset="0"/>
              </a:rPr>
              <a:t>. (Heath and </a:t>
            </a:r>
            <a:r>
              <a:rPr lang="en-CA" dirty="0" err="1">
                <a:solidFill>
                  <a:srgbClr val="000000"/>
                </a:solidFill>
                <a:latin typeface="Times New Roman" panose="02020603050405020304" pitchFamily="18" charset="0"/>
                <a:ea typeface="Times New Roman" panose="02020603050405020304" pitchFamily="18" charset="0"/>
              </a:rPr>
              <a:t>Cowley</a:t>
            </a:r>
            <a:r>
              <a:rPr lang="en-CA" dirty="0">
                <a:solidFill>
                  <a:srgbClr val="000000"/>
                </a:solidFill>
                <a:latin typeface="Times New Roman" panose="02020603050405020304" pitchFamily="18" charset="0"/>
                <a:ea typeface="Times New Roman" panose="02020603050405020304" pitchFamily="18" charset="0"/>
              </a:rPr>
              <a:t>, 2004, p.144)</a:t>
            </a:r>
            <a:endParaRPr lang="en-C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97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355600" y="0"/>
            <a:ext cx="7848600" cy="5854700"/>
          </a:xfrm>
          <a:prstGeom prst="rect">
            <a:avLst/>
          </a:prstGeom>
          <a:noFill/>
          <a:ln w="9525">
            <a:noFill/>
            <a:miter lim="800000"/>
            <a:headEnd/>
            <a:tailEnd/>
          </a:ln>
        </p:spPr>
      </p:pic>
      <p:sp>
        <p:nvSpPr>
          <p:cNvPr id="3" name="Rectangle 2"/>
          <p:cNvSpPr/>
          <p:nvPr/>
        </p:nvSpPr>
        <p:spPr>
          <a:xfrm>
            <a:off x="444500" y="5854700"/>
            <a:ext cx="4572000" cy="646331"/>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Source: Holton (2007), adapted by Loy (2011, p.54), modifications by the author</a:t>
            </a:r>
            <a:endParaRPr lang="en-CA" dirty="0"/>
          </a:p>
        </p:txBody>
      </p:sp>
    </p:spTree>
    <p:extLst>
      <p:ext uri="{BB962C8B-B14F-4D97-AF65-F5344CB8AC3E}">
        <p14:creationId xmlns:p14="http://schemas.microsoft.com/office/powerpoint/2010/main" val="748595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716151" y="189190"/>
            <a:ext cx="990600" cy="1320800"/>
          </a:xfrm>
          <a:prstGeom prst="rect">
            <a:avLst/>
          </a:prstGeom>
        </p:spPr>
      </p:pic>
      <p:sp>
        <p:nvSpPr>
          <p:cNvPr id="6" name="Rectangle 5"/>
          <p:cNvSpPr/>
          <p:nvPr/>
        </p:nvSpPr>
        <p:spPr>
          <a:xfrm>
            <a:off x="1881053" y="1632821"/>
            <a:ext cx="5066515" cy="369332"/>
          </a:xfrm>
          <a:prstGeom prst="rect">
            <a:avLst/>
          </a:prstGeom>
        </p:spPr>
        <p:txBody>
          <a:bodyPr wrap="none">
            <a:spAutoFit/>
          </a:bodyPr>
          <a:lstStyle/>
          <a:p>
            <a:r>
              <a:rPr lang="en-US" dirty="0" err="1" smtClean="0"/>
              <a:t>Straussian</a:t>
            </a:r>
            <a:r>
              <a:rPr lang="en-US" dirty="0" smtClean="0"/>
              <a:t>  Grounded Theory – </a:t>
            </a:r>
            <a:r>
              <a:rPr lang="en-US" dirty="0" err="1" smtClean="0"/>
              <a:t>Anseim</a:t>
            </a:r>
            <a:r>
              <a:rPr lang="en-US" dirty="0" smtClean="0"/>
              <a:t> Strauss</a:t>
            </a:r>
            <a:endParaRPr lang="en-US" dirty="0"/>
          </a:p>
        </p:txBody>
      </p:sp>
      <p:sp>
        <p:nvSpPr>
          <p:cNvPr id="9" name="TextBox 8"/>
          <p:cNvSpPr txBox="1"/>
          <p:nvPr/>
        </p:nvSpPr>
        <p:spPr>
          <a:xfrm>
            <a:off x="457199" y="2469524"/>
            <a:ext cx="8300435" cy="2585323"/>
          </a:xfrm>
          <a:prstGeom prst="rect">
            <a:avLst/>
          </a:prstGeom>
          <a:noFill/>
        </p:spPr>
        <p:txBody>
          <a:bodyPr wrap="square" rtlCol="0">
            <a:spAutoFit/>
          </a:bodyPr>
          <a:lstStyle/>
          <a:p>
            <a:pPr marL="285750" indent="-285750">
              <a:buFont typeface="Arial" panose="020B0604020202020204" pitchFamily="34" charset="0"/>
              <a:buChar char="•"/>
            </a:pPr>
            <a:r>
              <a:rPr lang="en-CA" dirty="0" err="1"/>
              <a:t>Straussian</a:t>
            </a:r>
            <a:r>
              <a:rPr lang="en-CA" dirty="0"/>
              <a:t> </a:t>
            </a:r>
            <a:r>
              <a:rPr lang="en-CA" dirty="0" smtClean="0"/>
              <a:t>approach puts </a:t>
            </a:r>
            <a:r>
              <a:rPr lang="en-CA" dirty="0"/>
              <a:t>more emphasis on deduction and verification, often leading the researcher away </a:t>
            </a:r>
            <a:r>
              <a:rPr lang="en-CA" dirty="0" smtClean="0"/>
              <a:t>from the </a:t>
            </a:r>
            <a:r>
              <a:rPr lang="en-CA" dirty="0"/>
              <a:t>data and into following prior research and </a:t>
            </a:r>
            <a:r>
              <a:rPr lang="en-CA" dirty="0" smtClean="0"/>
              <a:t>knowledge</a:t>
            </a:r>
          </a:p>
          <a:p>
            <a:pPr marL="285750" indent="-285750">
              <a:buFont typeface="Arial" panose="020B0604020202020204" pitchFamily="34" charset="0"/>
              <a:buChar char="•"/>
            </a:pPr>
            <a:r>
              <a:rPr lang="en-CA" dirty="0" smtClean="0"/>
              <a:t>More </a:t>
            </a:r>
            <a:r>
              <a:rPr lang="en-CA" dirty="0"/>
              <a:t>procedures on how </a:t>
            </a:r>
            <a:r>
              <a:rPr lang="en-CA" dirty="0" smtClean="0"/>
              <a:t>to code </a:t>
            </a:r>
            <a:r>
              <a:rPr lang="en-CA" dirty="0"/>
              <a:t>and structure the </a:t>
            </a:r>
            <a:r>
              <a:rPr lang="en-CA" dirty="0" smtClean="0"/>
              <a:t>data</a:t>
            </a:r>
          </a:p>
          <a:p>
            <a:pPr marL="285750" indent="-285750">
              <a:buFont typeface="Arial" panose="020B0604020202020204" pitchFamily="34" charset="0"/>
              <a:buChar char="•"/>
            </a:pPr>
            <a:r>
              <a:rPr lang="en-CA" dirty="0" smtClean="0"/>
              <a:t>Coding process includes Open, Axial and </a:t>
            </a:r>
            <a:r>
              <a:rPr lang="en-CA" dirty="0" err="1" smtClean="0"/>
              <a:t>Theortical</a:t>
            </a:r>
            <a:r>
              <a:rPr lang="en-CA" dirty="0" smtClean="0"/>
              <a:t> (Axial is unique to </a:t>
            </a:r>
            <a:r>
              <a:rPr lang="en-CA" dirty="0" err="1" smtClean="0"/>
              <a:t>Straussian</a:t>
            </a:r>
            <a:r>
              <a:rPr lang="en-CA" dirty="0" smtClean="0"/>
              <a:t>)</a:t>
            </a:r>
          </a:p>
          <a:p>
            <a:pPr marL="285750" indent="-285750">
              <a:buFont typeface="Arial" panose="020B0604020202020204" pitchFamily="34" charset="0"/>
              <a:buChar char="•"/>
            </a:pPr>
            <a:r>
              <a:rPr lang="en-CA" dirty="0" smtClean="0"/>
              <a:t>Different </a:t>
            </a:r>
            <a:r>
              <a:rPr lang="en-CA" dirty="0"/>
              <a:t>philosophical use of induction, deduction, </a:t>
            </a:r>
            <a:r>
              <a:rPr lang="en-CA" dirty="0" smtClean="0"/>
              <a:t>and verification</a:t>
            </a:r>
          </a:p>
          <a:p>
            <a:pPr marL="285750" indent="-285750">
              <a:buFont typeface="Arial" panose="020B0604020202020204" pitchFamily="34" charset="0"/>
              <a:buChar char="•"/>
            </a:pPr>
            <a:r>
              <a:rPr lang="en-CA" dirty="0" smtClean="0"/>
              <a:t>Literature review done at beginning of study</a:t>
            </a:r>
          </a:p>
          <a:p>
            <a:endParaRPr lang="en-CA" dirty="0"/>
          </a:p>
        </p:txBody>
      </p:sp>
    </p:spTree>
    <p:extLst>
      <p:ext uri="{BB962C8B-B14F-4D97-AF65-F5344CB8AC3E}">
        <p14:creationId xmlns:p14="http://schemas.microsoft.com/office/powerpoint/2010/main" val="3857631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524000" y="292100"/>
            <a:ext cx="5626100" cy="3562350"/>
          </a:xfrm>
          <a:prstGeom prst="rect">
            <a:avLst/>
          </a:prstGeom>
          <a:noFill/>
          <a:ln w="9525">
            <a:noFill/>
            <a:miter lim="800000"/>
            <a:headEnd/>
            <a:tailEnd/>
          </a:ln>
        </p:spPr>
      </p:pic>
      <p:sp>
        <p:nvSpPr>
          <p:cNvPr id="3" name="Rectangle 2"/>
          <p:cNvSpPr/>
          <p:nvPr/>
        </p:nvSpPr>
        <p:spPr>
          <a:xfrm>
            <a:off x="812800" y="4430236"/>
            <a:ext cx="4572000" cy="1477328"/>
          </a:xfrm>
          <a:prstGeom prst="rect">
            <a:avLst/>
          </a:prstGeom>
        </p:spPr>
        <p:txBody>
          <a:bodyPr>
            <a:spAutoFit/>
          </a:bodyPr>
          <a:lstStyle/>
          <a:p>
            <a:pPr marL="309880" algn="just">
              <a:spcAft>
                <a:spcPts val="0"/>
              </a:spcAft>
            </a:pPr>
            <a:r>
              <a:rPr lang="en-CA" dirty="0">
                <a:latin typeface="Times New Roman" panose="02020603050405020304" pitchFamily="18" charset="0"/>
                <a:ea typeface="Times New Roman" panose="02020603050405020304" pitchFamily="18" charset="0"/>
              </a:rPr>
              <a:t>Strauss</a:t>
            </a:r>
            <a:r>
              <a:rPr lang="en-CA" spc="19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and</a:t>
            </a:r>
            <a:r>
              <a:rPr lang="en-CA" spc="180"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Corbin (1998)</a:t>
            </a:r>
            <a:r>
              <a:rPr lang="en-CA" spc="3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induction,</a:t>
            </a:r>
            <a:r>
              <a:rPr lang="en-CA" spc="8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deduction,</a:t>
            </a:r>
            <a:r>
              <a:rPr lang="en-CA" spc="7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and</a:t>
            </a:r>
            <a:r>
              <a:rPr lang="en-CA" spc="180"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validation</a:t>
            </a:r>
            <a:r>
              <a:rPr lang="en-CA" spc="8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in</a:t>
            </a:r>
            <a:r>
              <a:rPr lang="en-CA" spc="9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grounded</a:t>
            </a:r>
            <a:r>
              <a:rPr lang="en-CA" spc="65" dirty="0">
                <a:latin typeface="Times New Roman" panose="02020603050405020304" pitchFamily="18" charset="0"/>
                <a:ea typeface="Times New Roman" panose="02020603050405020304" pitchFamily="18" charset="0"/>
              </a:rPr>
              <a:t> </a:t>
            </a:r>
            <a:r>
              <a:rPr lang="en-CA" dirty="0">
                <a:latin typeface="Times New Roman" panose="02020603050405020304" pitchFamily="18" charset="0"/>
                <a:ea typeface="Times New Roman" panose="02020603050405020304" pitchFamily="18" charset="0"/>
              </a:rPr>
              <a:t>theory analysis. (Heath and </a:t>
            </a:r>
            <a:r>
              <a:rPr lang="en-CA" dirty="0" err="1">
                <a:latin typeface="Times New Roman" panose="02020603050405020304" pitchFamily="18" charset="0"/>
                <a:ea typeface="Times New Roman" panose="02020603050405020304" pitchFamily="18" charset="0"/>
              </a:rPr>
              <a:t>Cowley</a:t>
            </a:r>
            <a:r>
              <a:rPr lang="en-CA" dirty="0">
                <a:latin typeface="Times New Roman" panose="02020603050405020304" pitchFamily="18" charset="0"/>
                <a:ea typeface="Times New Roman" panose="02020603050405020304" pitchFamily="18" charset="0"/>
              </a:rPr>
              <a:t>, 2004, p.145)</a:t>
            </a:r>
            <a:endParaRPr lang="en-C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7901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168401" y="0"/>
            <a:ext cx="6197282" cy="4104997"/>
          </a:xfrm>
          <a:prstGeom prst="rect">
            <a:avLst/>
          </a:prstGeom>
          <a:noFill/>
          <a:ln w="9525">
            <a:noFill/>
            <a:miter lim="800000"/>
            <a:headEnd/>
            <a:tailEnd/>
          </a:ln>
        </p:spPr>
      </p:pic>
      <p:sp>
        <p:nvSpPr>
          <p:cNvPr id="3" name="Rectangle 2"/>
          <p:cNvSpPr/>
          <p:nvPr/>
        </p:nvSpPr>
        <p:spPr>
          <a:xfrm>
            <a:off x="889000" y="4315936"/>
            <a:ext cx="4572000" cy="1477328"/>
          </a:xfrm>
          <a:prstGeom prst="rect">
            <a:avLst/>
          </a:prstGeom>
        </p:spPr>
        <p:txBody>
          <a:bodyPr>
            <a:spAutoFit/>
          </a:bodyPr>
          <a:lstStyle/>
          <a:p>
            <a:pPr marL="74930" algn="just">
              <a:spcBef>
                <a:spcPts val="175"/>
              </a:spcBef>
              <a:spcAft>
                <a:spcPts val="0"/>
              </a:spcAft>
            </a:pPr>
            <a:r>
              <a:rPr lang="en-CA" dirty="0">
                <a:latin typeface="Times New Roman" panose="02020603050405020304" pitchFamily="18" charset="0"/>
                <a:ea typeface="Times New Roman" panose="02020603050405020304" pitchFamily="18" charset="0"/>
              </a:rPr>
              <a:t>. </a:t>
            </a:r>
            <a:r>
              <a:rPr lang="en-CA" spc="5" dirty="0">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Strauss</a:t>
            </a:r>
            <a:r>
              <a:rPr lang="en-CA" spc="195"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(1987</a:t>
            </a:r>
            <a:r>
              <a:rPr lang="en-CA" spc="-5" dirty="0">
                <a:solidFill>
                  <a:srgbClr val="000066"/>
                </a:solidFill>
                <a:latin typeface="Times New Roman" panose="02020603050405020304" pitchFamily="18" charset="0"/>
                <a:ea typeface="Times New Roman" panose="02020603050405020304" pitchFamily="18" charset="0"/>
              </a:rPr>
              <a:t>)</a:t>
            </a:r>
            <a:r>
              <a:rPr lang="en-CA" dirty="0">
                <a:solidFill>
                  <a:srgbClr val="000000"/>
                </a:solidFill>
                <a:latin typeface="Times New Roman" panose="02020603050405020304" pitchFamily="18" charset="0"/>
                <a:ea typeface="Times New Roman" panose="02020603050405020304" pitchFamily="18" charset="0"/>
              </a:rPr>
              <a:t>,</a:t>
            </a:r>
            <a:r>
              <a:rPr lang="en-CA" spc="60" dirty="0">
                <a:solidFill>
                  <a:srgbClr val="000000"/>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Strauss</a:t>
            </a:r>
            <a:r>
              <a:rPr lang="en-CA" spc="195"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and</a:t>
            </a:r>
            <a:r>
              <a:rPr lang="en-CA" spc="180"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Corbin</a:t>
            </a:r>
            <a:r>
              <a:rPr lang="en-CA" spc="40" dirty="0">
                <a:solidFill>
                  <a:srgbClr val="000066"/>
                </a:solidFill>
                <a:latin typeface="Times New Roman" panose="02020603050405020304" pitchFamily="18" charset="0"/>
                <a:ea typeface="Times New Roman" panose="02020603050405020304" pitchFamily="18" charset="0"/>
              </a:rPr>
              <a:t> </a:t>
            </a:r>
            <a:r>
              <a:rPr lang="en-CA" dirty="0">
                <a:solidFill>
                  <a:srgbClr val="000066"/>
                </a:solidFill>
                <a:latin typeface="Times New Roman" panose="02020603050405020304" pitchFamily="18" charset="0"/>
                <a:ea typeface="Times New Roman" panose="02020603050405020304" pitchFamily="18" charset="0"/>
              </a:rPr>
              <a:t>(1990)</a:t>
            </a:r>
            <a:r>
              <a:rPr lang="en-CA" spc="40" dirty="0">
                <a:solidFill>
                  <a:srgbClr val="000066"/>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place</a:t>
            </a:r>
            <a:r>
              <a:rPr lang="en-CA" spc="11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of</a:t>
            </a:r>
            <a:r>
              <a:rPr lang="en-CA" spc="10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inductio</a:t>
            </a:r>
            <a:r>
              <a:rPr lang="en-CA" spc="-15" dirty="0">
                <a:solidFill>
                  <a:srgbClr val="000000"/>
                </a:solidFill>
                <a:latin typeface="Times New Roman" panose="02020603050405020304" pitchFamily="18" charset="0"/>
                <a:ea typeface="Times New Roman" panose="02020603050405020304" pitchFamily="18" charset="0"/>
              </a:rPr>
              <a:t>n</a:t>
            </a:r>
            <a:r>
              <a:rPr lang="en-CA" dirty="0">
                <a:solidFill>
                  <a:srgbClr val="000000"/>
                </a:solidFill>
                <a:latin typeface="Times New Roman" panose="02020603050405020304" pitchFamily="18" charset="0"/>
                <a:ea typeface="Times New Roman" panose="02020603050405020304" pitchFamily="18" charset="0"/>
              </a:rPr>
              <a:t>, deduction</a:t>
            </a:r>
            <a:r>
              <a:rPr lang="en-CA" spc="7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and</a:t>
            </a:r>
            <a:r>
              <a:rPr lang="en-CA" spc="18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veriﬁcati</a:t>
            </a:r>
            <a:r>
              <a:rPr lang="en-CA" spc="-10" dirty="0">
                <a:solidFill>
                  <a:srgbClr val="000000"/>
                </a:solidFill>
                <a:latin typeface="Times New Roman" panose="02020603050405020304" pitchFamily="18" charset="0"/>
                <a:ea typeface="Times New Roman" panose="02020603050405020304" pitchFamily="18" charset="0"/>
              </a:rPr>
              <a:t>o</a:t>
            </a:r>
            <a:r>
              <a:rPr lang="en-CA" dirty="0">
                <a:solidFill>
                  <a:srgbClr val="000000"/>
                </a:solidFill>
                <a:latin typeface="Times New Roman" panose="02020603050405020304" pitchFamily="18" charset="0"/>
                <a:ea typeface="Times New Roman" panose="02020603050405020304" pitchFamily="18" charset="0"/>
              </a:rPr>
              <a:t>n</a:t>
            </a:r>
            <a:r>
              <a:rPr lang="en-CA" spc="3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in</a:t>
            </a:r>
            <a:r>
              <a:rPr lang="en-CA" spc="90"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grounded</a:t>
            </a:r>
            <a:r>
              <a:rPr lang="en-CA" spc="65" dirty="0">
                <a:solidFill>
                  <a:srgbClr val="000000"/>
                </a:solidFill>
                <a:latin typeface="Times New Roman" panose="02020603050405020304" pitchFamily="18" charset="0"/>
                <a:ea typeface="Times New Roman" panose="02020603050405020304" pitchFamily="18" charset="0"/>
              </a:rPr>
              <a:t> </a:t>
            </a:r>
            <a:r>
              <a:rPr lang="en-CA" dirty="0">
                <a:solidFill>
                  <a:srgbClr val="000000"/>
                </a:solidFill>
                <a:latin typeface="Times New Roman" panose="02020603050405020304" pitchFamily="18" charset="0"/>
                <a:ea typeface="Times New Roman" panose="02020603050405020304" pitchFamily="18" charset="0"/>
              </a:rPr>
              <a:t>theory analysis.</a:t>
            </a:r>
            <a:r>
              <a:rPr lang="en-CA" dirty="0">
                <a:latin typeface="Times New Roman" panose="02020603050405020304" pitchFamily="18" charset="0"/>
                <a:ea typeface="Times New Roman" panose="02020603050405020304" pitchFamily="18" charset="0"/>
              </a:rPr>
              <a:t> (Heath and </a:t>
            </a:r>
            <a:r>
              <a:rPr lang="en-CA" dirty="0" err="1">
                <a:latin typeface="Times New Roman" panose="02020603050405020304" pitchFamily="18" charset="0"/>
                <a:ea typeface="Times New Roman" panose="02020603050405020304" pitchFamily="18" charset="0"/>
              </a:rPr>
              <a:t>Cowley</a:t>
            </a:r>
            <a:r>
              <a:rPr lang="en-CA" dirty="0">
                <a:latin typeface="Times New Roman" panose="02020603050405020304" pitchFamily="18" charset="0"/>
                <a:ea typeface="Times New Roman" panose="02020603050405020304" pitchFamily="18" charset="0"/>
              </a:rPr>
              <a:t>, 2004, p.145)</a:t>
            </a:r>
            <a:endParaRPr lang="en-C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6829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researchsupporthub.files.wordpress.com/2013/09/qmip-charm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6600" y="246620"/>
            <a:ext cx="1075791" cy="14343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03465" y="1909448"/>
            <a:ext cx="5742059" cy="369332"/>
          </a:xfrm>
          <a:prstGeom prst="rect">
            <a:avLst/>
          </a:prstGeom>
          <a:noFill/>
        </p:spPr>
        <p:txBody>
          <a:bodyPr wrap="square" rtlCol="0">
            <a:spAutoFit/>
          </a:bodyPr>
          <a:lstStyle/>
          <a:p>
            <a:r>
              <a:rPr lang="en-CA" dirty="0" smtClean="0"/>
              <a:t>Constructivist Grounded Theory - Kathy </a:t>
            </a:r>
            <a:r>
              <a:rPr lang="en-CA" dirty="0" err="1" smtClean="0"/>
              <a:t>Charmaz</a:t>
            </a:r>
            <a:endParaRPr lang="en-CA" dirty="0"/>
          </a:p>
        </p:txBody>
      </p:sp>
      <p:sp>
        <p:nvSpPr>
          <p:cNvPr id="9" name="TextBox 8"/>
          <p:cNvSpPr txBox="1"/>
          <p:nvPr/>
        </p:nvSpPr>
        <p:spPr>
          <a:xfrm>
            <a:off x="647700" y="2487140"/>
            <a:ext cx="6497824" cy="4247317"/>
          </a:xfrm>
          <a:prstGeom prst="rect">
            <a:avLst/>
          </a:prstGeom>
          <a:noFill/>
        </p:spPr>
        <p:txBody>
          <a:bodyPr wrap="square" rtlCol="0">
            <a:spAutoFit/>
          </a:bodyPr>
          <a:lstStyle/>
          <a:p>
            <a:pPr marL="285750" indent="-285750">
              <a:buFont typeface="Arial" panose="020B0604020202020204" pitchFamily="34" charset="0"/>
              <a:buChar char="•"/>
            </a:pPr>
            <a:r>
              <a:rPr lang="en-CA" dirty="0"/>
              <a:t>root of the constructivist theory is the belief that concepts are </a:t>
            </a:r>
            <a:r>
              <a:rPr lang="en-CA" dirty="0" smtClean="0"/>
              <a:t>constructed, not discovered</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a:t>constructivist, you begin </a:t>
            </a:r>
            <a:r>
              <a:rPr lang="en-CA" dirty="0" smtClean="0"/>
              <a:t>with specific </a:t>
            </a:r>
            <a:r>
              <a:rPr lang="en-CA" dirty="0"/>
              <a:t>questions on a particular substantive </a:t>
            </a:r>
            <a:r>
              <a:rPr lang="en-CA" dirty="0" smtClean="0"/>
              <a:t>area</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smtClean="0"/>
              <a:t>Constructivist start with a literature review as the first step</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smtClean="0"/>
              <a:t>Constructivist believe this is the next logical evolution of grounded theory from CGT to </a:t>
            </a:r>
            <a:r>
              <a:rPr lang="en-CA" dirty="0" err="1" smtClean="0"/>
              <a:t>Straussian</a:t>
            </a:r>
            <a:r>
              <a:rPr lang="en-CA" dirty="0" smtClean="0"/>
              <a:t> to Constructivist</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smtClean="0"/>
              <a:t>An </a:t>
            </a:r>
            <a:r>
              <a:rPr lang="en-CA" dirty="0"/>
              <a:t>approach between positivism and </a:t>
            </a:r>
            <a:r>
              <a:rPr lang="en-CA" dirty="0" smtClean="0"/>
              <a:t>postmodernism</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r>
              <a:rPr lang="en-CA" dirty="0" smtClean="0"/>
              <a:t>Three levels of coding, </a:t>
            </a:r>
            <a:r>
              <a:rPr lang="en-CA" dirty="0"/>
              <a:t>open, focused, and theoretical</a:t>
            </a:r>
            <a:endParaRPr lang="en-CA" dirty="0" smtClean="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1958383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Manual vs. computerized data processing</a:t>
            </a:r>
            <a:endParaRPr lang="en-US" sz="3200" dirty="0"/>
          </a:p>
        </p:txBody>
      </p:sp>
      <p:sp>
        <p:nvSpPr>
          <p:cNvPr id="3" name="Content Placeholder 2"/>
          <p:cNvSpPr>
            <a:spLocks noGrp="1"/>
          </p:cNvSpPr>
          <p:nvPr>
            <p:ph idx="1"/>
          </p:nvPr>
        </p:nvSpPr>
        <p:spPr/>
        <p:txBody>
          <a:bodyPr>
            <a:normAutofit/>
          </a:bodyPr>
          <a:lstStyle/>
          <a:p>
            <a:pPr>
              <a:buNone/>
            </a:pPr>
            <a:endParaRPr lang="en-US" sz="2000" dirty="0" smtClean="0"/>
          </a:p>
          <a:p>
            <a:r>
              <a:rPr lang="en-US" sz="2400" dirty="0" smtClean="0"/>
              <a:t>“Users should be aware that many computer techniques are only marginal to the task of grounded theory. The process of theory emergence requires a different ability: to see the data as a whole, then to leave data behind, exploring the lines of this segment of that text. To code and retrieve text is to cut it up. The ‘grounded theory’ method leaves text almost untouched. The researcher’s contact with data is light, hovering above the text and rethinking its meanings, then rising from it to comparative, imaginative reflections. It is the difference between the touch of scissors and that of a butterfly.” Richards &amp; Richards 1995</a:t>
            </a:r>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2800" b="1" dirty="0" smtClean="0"/>
              <a:t>Evaluation </a:t>
            </a:r>
            <a:r>
              <a:rPr lang="en-CA" sz="2800" b="1" dirty="0"/>
              <a:t>of the empirical</a:t>
            </a:r>
            <a:br>
              <a:rPr lang="en-CA" sz="2800" b="1" dirty="0"/>
            </a:br>
            <a:r>
              <a:rPr lang="en-CA" sz="2800" b="1" dirty="0"/>
              <a:t>grounding of a grounded theory</a:t>
            </a:r>
            <a:endParaRPr lang="en-US" sz="2800" b="1" dirty="0"/>
          </a:p>
        </p:txBody>
      </p:sp>
      <p:sp>
        <p:nvSpPr>
          <p:cNvPr id="3" name="Content Placeholder 2"/>
          <p:cNvSpPr>
            <a:spLocks noGrp="1"/>
          </p:cNvSpPr>
          <p:nvPr>
            <p:ph idx="1"/>
          </p:nvPr>
        </p:nvSpPr>
        <p:spPr/>
        <p:txBody>
          <a:bodyPr/>
          <a:lstStyle/>
          <a:p>
            <a:r>
              <a:rPr lang="en-US" dirty="0" smtClean="0"/>
              <a:t>Fit</a:t>
            </a:r>
          </a:p>
          <a:p>
            <a:r>
              <a:rPr lang="en-CA" i="1" dirty="0" smtClean="0"/>
              <a:t>Understandability</a:t>
            </a:r>
          </a:p>
          <a:p>
            <a:r>
              <a:rPr lang="en-CA" i="1" dirty="0" smtClean="0"/>
              <a:t>Generalizability</a:t>
            </a:r>
          </a:p>
          <a:p>
            <a:r>
              <a:rPr lang="en-CA" i="1" dirty="0" smtClean="0"/>
              <a:t>Control</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457200" y="1168400"/>
            <a:ext cx="8229600" cy="5689600"/>
          </a:xfrm>
        </p:spPr>
        <p:txBody>
          <a:bodyPr>
            <a:normAutofit fontScale="92500" lnSpcReduction="10000"/>
          </a:bodyPr>
          <a:lstStyle/>
          <a:p>
            <a:r>
              <a:rPr lang="en-US" dirty="0" smtClean="0"/>
              <a:t>Grounded Theory is only complex due to the mixed literature</a:t>
            </a:r>
          </a:p>
          <a:p>
            <a:r>
              <a:rPr lang="en-US" dirty="0" smtClean="0"/>
              <a:t>Select the method that best represents your data and your method of research</a:t>
            </a:r>
          </a:p>
          <a:p>
            <a:r>
              <a:rPr lang="en-US" dirty="0" smtClean="0"/>
              <a:t>Avoid method slurring</a:t>
            </a:r>
          </a:p>
          <a:p>
            <a:r>
              <a:rPr lang="en-US" dirty="0" smtClean="0"/>
              <a:t>Most how to books are poorly written</a:t>
            </a:r>
          </a:p>
          <a:p>
            <a:r>
              <a:rPr lang="en-US" dirty="0" smtClean="0"/>
              <a:t>GT research is no more time consuming than other methods</a:t>
            </a:r>
          </a:p>
          <a:p>
            <a:r>
              <a:rPr lang="en-CA" dirty="0"/>
              <a:t>K</a:t>
            </a:r>
            <a:r>
              <a:rPr lang="en-CA" dirty="0" smtClean="0"/>
              <a:t>eep </a:t>
            </a:r>
            <a:r>
              <a:rPr lang="en-CA" dirty="0"/>
              <a:t>referring back to the '</a:t>
            </a:r>
            <a:r>
              <a:rPr lang="en-CA" i="1" dirty="0"/>
              <a:t>Fit</a:t>
            </a:r>
            <a:r>
              <a:rPr lang="en-CA" dirty="0"/>
              <a:t>, </a:t>
            </a:r>
            <a:r>
              <a:rPr lang="en-CA" dirty="0" smtClean="0"/>
              <a:t>u</a:t>
            </a:r>
            <a:r>
              <a:rPr lang="en-CA" i="1" dirty="0" smtClean="0"/>
              <a:t>nderstandability</a:t>
            </a:r>
            <a:r>
              <a:rPr lang="en-CA" i="1" dirty="0"/>
              <a:t>, Generalizability </a:t>
            </a:r>
            <a:r>
              <a:rPr lang="en-CA" i="1" dirty="0" smtClean="0"/>
              <a:t>and Control‘</a:t>
            </a:r>
          </a:p>
          <a:p>
            <a:r>
              <a:rPr lang="en-CA" i="1" dirty="0" smtClean="0"/>
              <a:t>Remember all is data</a:t>
            </a:r>
          </a:p>
          <a:p>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Methodology /Qualitative Research</a:t>
            </a:r>
            <a:endParaRPr lang="en-US" dirty="0"/>
          </a:p>
        </p:txBody>
      </p:sp>
      <p:sp>
        <p:nvSpPr>
          <p:cNvPr id="3" name="Content Placeholder 2"/>
          <p:cNvSpPr>
            <a:spLocks noGrp="1"/>
          </p:cNvSpPr>
          <p:nvPr>
            <p:ph idx="1"/>
          </p:nvPr>
        </p:nvSpPr>
        <p:spPr>
          <a:xfrm>
            <a:off x="422275" y="1447800"/>
            <a:ext cx="8229600" cy="4525963"/>
          </a:xfrm>
        </p:spPr>
        <p:txBody>
          <a:bodyPr/>
          <a:lstStyle/>
          <a:p>
            <a:pPr>
              <a:buFont typeface="Wingdings" charset="2"/>
              <a:buNone/>
            </a:pPr>
            <a:endParaRPr lang="en-US" b="1" dirty="0" smtClean="0">
              <a:solidFill>
                <a:schemeClr val="hlink"/>
              </a:solidFill>
            </a:endParaRPr>
          </a:p>
          <a:p>
            <a:pPr>
              <a:buFont typeface="Wingdings" charset="2"/>
              <a:buNone/>
            </a:pPr>
            <a:endParaRPr lang="en-US" b="1" dirty="0" smtClean="0">
              <a:solidFill>
                <a:schemeClr val="hlink"/>
              </a:solidFill>
            </a:endParaRPr>
          </a:p>
          <a:p>
            <a:pPr>
              <a:buFont typeface="Wingdings" charset="2"/>
              <a:buNone/>
            </a:pPr>
            <a:endParaRPr lang="en-US" b="1" dirty="0" smtClean="0">
              <a:solidFill>
                <a:schemeClr val="hlink"/>
              </a:solidFill>
            </a:endParaRPr>
          </a:p>
          <a:p>
            <a:pPr>
              <a:buFont typeface="Wingdings" charset="2"/>
              <a:buNone/>
            </a:pPr>
            <a:r>
              <a:rPr lang="en-US" b="1" dirty="0" smtClean="0">
                <a:solidFill>
                  <a:schemeClr val="hlink"/>
                </a:solidFill>
              </a:rPr>
              <a:t>Not everything that can be counted counts and not everything that counts can be counted.</a:t>
            </a:r>
          </a:p>
          <a:p>
            <a:pPr>
              <a:buFont typeface="Wingdings" charset="2"/>
              <a:buNone/>
            </a:pPr>
            <a:r>
              <a:rPr lang="en-US" dirty="0" smtClean="0"/>
              <a:t> </a:t>
            </a:r>
            <a:r>
              <a:rPr lang="en-US" sz="2400" b="1" dirty="0" smtClean="0">
                <a:solidFill>
                  <a:srgbClr val="A50021"/>
                </a:solidFill>
              </a:rPr>
              <a:t>( Albert Einstein )</a:t>
            </a:r>
          </a:p>
          <a:p>
            <a:pPr>
              <a:buFont typeface="Wingdings" charset="2"/>
              <a:buNone/>
            </a:pPr>
            <a:endParaRPr lang="en-US" dirty="0"/>
          </a:p>
        </p:txBody>
      </p:sp>
      <p:sp>
        <p:nvSpPr>
          <p:cNvPr id="4" name="TextBox 3"/>
          <p:cNvSpPr txBox="1"/>
          <p:nvPr/>
        </p:nvSpPr>
        <p:spPr>
          <a:xfrm>
            <a:off x="198395" y="5789097"/>
            <a:ext cx="8793205" cy="369332"/>
          </a:xfrm>
          <a:prstGeom prst="rect">
            <a:avLst/>
          </a:prstGeom>
          <a:noFill/>
        </p:spPr>
        <p:txBody>
          <a:bodyPr wrap="none" rtlCol="0">
            <a:spAutoFit/>
          </a:bodyPr>
          <a:lstStyle/>
          <a:p>
            <a:r>
              <a:rPr lang="en-US" dirty="0" smtClean="0"/>
              <a:t>The aim, as Glaser in particular states it, is to discover the theory implicit in the data.</a:t>
            </a:r>
            <a:endParaRPr lang="en-US" dirty="0"/>
          </a:p>
        </p:txBody>
      </p:sp>
      <p:pic>
        <p:nvPicPr>
          <p:cNvPr id="5" name="Picture 4"/>
          <p:cNvPicPr>
            <a:picLocks noChangeAspect="1"/>
          </p:cNvPicPr>
          <p:nvPr/>
        </p:nvPicPr>
        <p:blipFill>
          <a:blip r:embed="rId2"/>
          <a:stretch>
            <a:fillRect/>
          </a:stretch>
        </p:blipFill>
        <p:spPr>
          <a:xfrm>
            <a:off x="457200" y="1417638"/>
            <a:ext cx="1092200" cy="1193800"/>
          </a:xfrm>
          <a:prstGeom prst="rect">
            <a:avLst/>
          </a:prstGeom>
        </p:spPr>
      </p:pic>
      <p:sp>
        <p:nvSpPr>
          <p:cNvPr id="6" name="TextBox 5"/>
          <p:cNvSpPr txBox="1"/>
          <p:nvPr/>
        </p:nvSpPr>
        <p:spPr>
          <a:xfrm>
            <a:off x="2736490" y="1676578"/>
            <a:ext cx="3211135" cy="523220"/>
          </a:xfrm>
          <a:prstGeom prst="rect">
            <a:avLst/>
          </a:prstGeom>
          <a:noFill/>
        </p:spPr>
        <p:txBody>
          <a:bodyPr wrap="none" rtlCol="0">
            <a:spAutoFit/>
          </a:bodyPr>
          <a:lstStyle/>
          <a:p>
            <a:r>
              <a:rPr lang="en-US" sz="2800" b="1" dirty="0" smtClean="0"/>
              <a:t>Grounded Theory</a:t>
            </a:r>
            <a:endParaRPr lang="en-US" sz="2800" b="1" dirty="0"/>
          </a:p>
        </p:txBody>
      </p:sp>
      <p:pic>
        <p:nvPicPr>
          <p:cNvPr id="7" name="Picture 6"/>
          <p:cNvPicPr>
            <a:picLocks noChangeAspect="1"/>
          </p:cNvPicPr>
          <p:nvPr/>
        </p:nvPicPr>
        <p:blipFill>
          <a:blip r:embed="rId3"/>
          <a:stretch>
            <a:fillRect/>
          </a:stretch>
        </p:blipFill>
        <p:spPr>
          <a:xfrm>
            <a:off x="7959724" y="1290638"/>
            <a:ext cx="990600" cy="1320800"/>
          </a:xfrm>
          <a:prstGeom prst="rect">
            <a:avLst/>
          </a:prstGeom>
        </p:spPr>
      </p:pic>
      <p:sp>
        <p:nvSpPr>
          <p:cNvPr id="8" name="TextBox 7"/>
          <p:cNvSpPr txBox="1"/>
          <p:nvPr/>
        </p:nvSpPr>
        <p:spPr>
          <a:xfrm>
            <a:off x="157119" y="2787680"/>
            <a:ext cx="1660055" cy="369332"/>
          </a:xfrm>
          <a:prstGeom prst="rect">
            <a:avLst/>
          </a:prstGeom>
          <a:noFill/>
        </p:spPr>
        <p:txBody>
          <a:bodyPr wrap="none" rtlCol="0">
            <a:spAutoFit/>
          </a:bodyPr>
          <a:lstStyle/>
          <a:p>
            <a:r>
              <a:rPr lang="en-US" dirty="0" smtClean="0"/>
              <a:t>Barney Glaser</a:t>
            </a:r>
            <a:endParaRPr lang="en-US" dirty="0"/>
          </a:p>
        </p:txBody>
      </p:sp>
      <p:sp>
        <p:nvSpPr>
          <p:cNvPr id="9" name="TextBox 8"/>
          <p:cNvSpPr txBox="1"/>
          <p:nvPr/>
        </p:nvSpPr>
        <p:spPr>
          <a:xfrm>
            <a:off x="7330120" y="2735303"/>
            <a:ext cx="1813880" cy="369332"/>
          </a:xfrm>
          <a:prstGeom prst="rect">
            <a:avLst/>
          </a:prstGeom>
          <a:noFill/>
        </p:spPr>
        <p:txBody>
          <a:bodyPr wrap="none" rtlCol="0">
            <a:spAutoFit/>
          </a:bodyPr>
          <a:lstStyle/>
          <a:p>
            <a:r>
              <a:rPr lang="en-US" dirty="0" smtClean="0"/>
              <a:t>Anselm Strauss</a:t>
            </a:r>
            <a:endParaRPr lang="en-US" dirty="0"/>
          </a:p>
        </p:txBody>
      </p:sp>
      <p:sp>
        <p:nvSpPr>
          <p:cNvPr id="10" name="AutoShape 2" descr="https://encrypted-tbn1.gstatic.com/images?q=tbn:ANd9GcQabG8jQ-uj0sJ5MM59yvX-ZUrTMPIrbgohJkBsIsmU1g5FZnX8n3Ng1yIj"/>
          <p:cNvSpPr>
            <a:spLocks noChangeAspect="1" noChangeArrowheads="1"/>
          </p:cNvSpPr>
          <p:nvPr/>
        </p:nvSpPr>
        <p:spPr bwMode="auto">
          <a:xfrm>
            <a:off x="120650" y="-1066800"/>
            <a:ext cx="142875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400" y="825500"/>
            <a:ext cx="5867400" cy="3785652"/>
          </a:xfrm>
          <a:prstGeom prst="rect">
            <a:avLst/>
          </a:prstGeom>
          <a:noFill/>
        </p:spPr>
        <p:txBody>
          <a:bodyPr wrap="square" rtlCol="0">
            <a:spAutoFit/>
          </a:bodyPr>
          <a:lstStyle/>
          <a:p>
            <a:r>
              <a:rPr lang="en-CA" sz="6000" dirty="0" smtClean="0"/>
              <a:t>QUESTIONS ?</a:t>
            </a:r>
          </a:p>
          <a:p>
            <a:r>
              <a:rPr lang="en-CA" sz="6000" dirty="0" smtClean="0"/>
              <a:t>THANK YOU                  FOR LISTENING</a:t>
            </a:r>
            <a:endParaRPr lang="en-CA" sz="6000" dirty="0"/>
          </a:p>
        </p:txBody>
      </p:sp>
    </p:spTree>
    <p:extLst>
      <p:ext uri="{BB962C8B-B14F-4D97-AF65-F5344CB8AC3E}">
        <p14:creationId xmlns:p14="http://schemas.microsoft.com/office/powerpoint/2010/main" val="300528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3900" y="774700"/>
            <a:ext cx="2579552" cy="707886"/>
          </a:xfrm>
          <a:prstGeom prst="rect">
            <a:avLst/>
          </a:prstGeom>
          <a:noFill/>
        </p:spPr>
        <p:txBody>
          <a:bodyPr wrap="none" rtlCol="0">
            <a:spAutoFit/>
          </a:bodyPr>
          <a:lstStyle/>
          <a:p>
            <a:r>
              <a:rPr lang="en-CA" sz="4000" dirty="0" smtClean="0"/>
              <a:t>Objectives</a:t>
            </a:r>
            <a:endParaRPr lang="en-CA" sz="4000" dirty="0"/>
          </a:p>
        </p:txBody>
      </p:sp>
      <p:sp>
        <p:nvSpPr>
          <p:cNvPr id="3" name="TextBox 2"/>
          <p:cNvSpPr txBox="1"/>
          <p:nvPr/>
        </p:nvSpPr>
        <p:spPr>
          <a:xfrm>
            <a:off x="342900" y="2171700"/>
            <a:ext cx="8616654" cy="3139321"/>
          </a:xfrm>
          <a:prstGeom prst="rect">
            <a:avLst/>
          </a:prstGeom>
          <a:noFill/>
        </p:spPr>
        <p:txBody>
          <a:bodyPr wrap="none" rtlCol="0">
            <a:spAutoFit/>
          </a:bodyPr>
          <a:lstStyle/>
          <a:p>
            <a:pPr marL="285750" indent="-285750">
              <a:buFont typeface="Arial" panose="020B0604020202020204" pitchFamily="34" charset="0"/>
              <a:buChar char="•"/>
            </a:pPr>
            <a:r>
              <a:rPr lang="en-CA" sz="2000" dirty="0" smtClean="0"/>
              <a:t>Provide a Background on Grounded Theory</a:t>
            </a:r>
          </a:p>
          <a:p>
            <a:pPr marL="285750" indent="-285750">
              <a:buFont typeface="Arial" panose="020B0604020202020204" pitchFamily="34" charset="0"/>
              <a:buChar char="•"/>
            </a:pPr>
            <a:endParaRPr lang="en-CA" sz="2000" dirty="0" smtClean="0"/>
          </a:p>
          <a:p>
            <a:pPr marL="285750" indent="-285750">
              <a:buFont typeface="Arial" panose="020B0604020202020204" pitchFamily="34" charset="0"/>
              <a:buChar char="•"/>
            </a:pPr>
            <a:r>
              <a:rPr lang="en-CA" sz="2000" dirty="0" smtClean="0"/>
              <a:t>Explain what it is and is not</a:t>
            </a:r>
          </a:p>
          <a:p>
            <a:pPr marL="285750" indent="-285750">
              <a:buFont typeface="Arial" panose="020B0604020202020204" pitchFamily="34" charset="0"/>
              <a:buChar char="•"/>
            </a:pPr>
            <a:endParaRPr lang="en-CA" sz="2000" dirty="0" smtClean="0"/>
          </a:p>
          <a:p>
            <a:pPr marL="285750" indent="-285750">
              <a:buFont typeface="Arial" panose="020B0604020202020204" pitchFamily="34" charset="0"/>
              <a:buChar char="•"/>
            </a:pPr>
            <a:r>
              <a:rPr lang="en-CA" sz="2000" dirty="0" smtClean="0"/>
              <a:t>Review the 4 main types of Grounded Theory</a:t>
            </a:r>
          </a:p>
          <a:p>
            <a:pPr marL="285750" indent="-285750">
              <a:buFont typeface="Arial" panose="020B0604020202020204" pitchFamily="34" charset="0"/>
              <a:buChar char="•"/>
            </a:pPr>
            <a:endParaRPr lang="en-CA" sz="2000" dirty="0" smtClean="0"/>
          </a:p>
          <a:p>
            <a:pPr marL="285750" indent="-285750">
              <a:buFont typeface="Arial" panose="020B0604020202020204" pitchFamily="34" charset="0"/>
              <a:buChar char="•"/>
            </a:pPr>
            <a:r>
              <a:rPr lang="en-CA" sz="2000" dirty="0" smtClean="0"/>
              <a:t>Explain the Differences </a:t>
            </a:r>
          </a:p>
          <a:p>
            <a:pPr marL="285750" indent="-285750">
              <a:buFont typeface="Arial" panose="020B0604020202020204" pitchFamily="34" charset="0"/>
              <a:buChar char="•"/>
            </a:pPr>
            <a:endParaRPr lang="en-CA" sz="2000" dirty="0" smtClean="0"/>
          </a:p>
          <a:p>
            <a:pPr marL="285750" indent="-285750">
              <a:buFont typeface="Arial" panose="020B0604020202020204" pitchFamily="34" charset="0"/>
              <a:buChar char="•"/>
            </a:pPr>
            <a:r>
              <a:rPr lang="en-CA" sz="2000" dirty="0" smtClean="0"/>
              <a:t>Share the Value and Importance of Qualitative Research Methodologies</a:t>
            </a:r>
          </a:p>
          <a:p>
            <a:endParaRPr lang="en-CA" dirty="0"/>
          </a:p>
        </p:txBody>
      </p:sp>
    </p:spTree>
    <p:extLst>
      <p:ext uri="{BB962C8B-B14F-4D97-AF65-F5344CB8AC3E}">
        <p14:creationId xmlns:p14="http://schemas.microsoft.com/office/powerpoint/2010/main" val="2225211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5600" y="1191491"/>
            <a:ext cx="5842000" cy="4401205"/>
          </a:xfrm>
          <a:prstGeom prst="rect">
            <a:avLst/>
          </a:prstGeom>
        </p:spPr>
        <p:txBody>
          <a:bodyPr wrap="square">
            <a:spAutoFit/>
          </a:bodyPr>
          <a:lstStyle/>
          <a:p>
            <a:r>
              <a:rPr lang="en-CA" sz="2000" dirty="0">
                <a:latin typeface="Melior"/>
              </a:rPr>
              <a:t>Substantive theory is a strategic link in the </a:t>
            </a:r>
            <a:r>
              <a:rPr lang="en-CA" sz="2000" dirty="0" smtClean="0">
                <a:latin typeface="Melior"/>
              </a:rPr>
              <a:t>formulation and </a:t>
            </a:r>
            <a:r>
              <a:rPr lang="en-CA" sz="2000" dirty="0">
                <a:latin typeface="Melior"/>
              </a:rPr>
              <a:t>generation of grounded formal theory. </a:t>
            </a:r>
            <a:r>
              <a:rPr lang="en-CA" sz="2000" dirty="0" smtClean="0">
                <a:latin typeface="Melior"/>
              </a:rPr>
              <a:t>We believe </a:t>
            </a:r>
            <a:r>
              <a:rPr lang="en-CA" sz="2000" dirty="0">
                <a:latin typeface="Melior"/>
              </a:rPr>
              <a:t>that although formal theory can be </a:t>
            </a:r>
            <a:r>
              <a:rPr lang="en-CA" sz="2000" dirty="0" smtClean="0">
                <a:latin typeface="Melior"/>
              </a:rPr>
              <a:t>generated directly </a:t>
            </a:r>
            <a:r>
              <a:rPr lang="en-CA" sz="2000" dirty="0">
                <a:latin typeface="Melior"/>
              </a:rPr>
              <a:t>from data, it is more desirable, and </a:t>
            </a:r>
            <a:r>
              <a:rPr lang="en-CA" sz="2000" dirty="0" smtClean="0">
                <a:latin typeface="Melior"/>
              </a:rPr>
              <a:t>usually necessary</a:t>
            </a:r>
            <a:r>
              <a:rPr lang="en-CA" sz="2000" dirty="0">
                <a:latin typeface="Melior"/>
              </a:rPr>
              <a:t>, to start the formal theory from a </a:t>
            </a:r>
            <a:r>
              <a:rPr lang="en-CA" sz="2000" dirty="0" smtClean="0">
                <a:latin typeface="Melior"/>
              </a:rPr>
              <a:t>substantive one</a:t>
            </a:r>
            <a:r>
              <a:rPr lang="en-CA" sz="2000" dirty="0">
                <a:latin typeface="Melior"/>
              </a:rPr>
              <a:t>. The latter not only provides a stimulus to </a:t>
            </a:r>
            <a:r>
              <a:rPr lang="en-CA" sz="2000" dirty="0" smtClean="0">
                <a:latin typeface="Melior"/>
              </a:rPr>
              <a:t>a “good </a:t>
            </a:r>
            <a:r>
              <a:rPr lang="en-CA" sz="2000" dirty="0">
                <a:latin typeface="Melior"/>
              </a:rPr>
              <a:t>idea” but it also gives an initial direction </a:t>
            </a:r>
            <a:r>
              <a:rPr lang="en-CA" sz="2000" dirty="0" smtClean="0">
                <a:latin typeface="Melior"/>
              </a:rPr>
              <a:t>in developing relevant </a:t>
            </a:r>
            <a:r>
              <a:rPr lang="en-CA" sz="2000" dirty="0">
                <a:latin typeface="Melior"/>
              </a:rPr>
              <a:t>categories and properties and </a:t>
            </a:r>
            <a:r>
              <a:rPr lang="en-CA" sz="2000" dirty="0" smtClean="0">
                <a:latin typeface="Melior"/>
              </a:rPr>
              <a:t>in choosing </a:t>
            </a:r>
            <a:r>
              <a:rPr lang="en-CA" sz="2000" dirty="0">
                <a:latin typeface="Melior"/>
              </a:rPr>
              <a:t>possible modes of integration. Indeed it </a:t>
            </a:r>
            <a:r>
              <a:rPr lang="en-CA" sz="2000" dirty="0" smtClean="0">
                <a:latin typeface="Melior"/>
              </a:rPr>
              <a:t>is difficult </a:t>
            </a:r>
            <a:r>
              <a:rPr lang="en-CA" sz="2000" dirty="0">
                <a:latin typeface="Melior"/>
              </a:rPr>
              <a:t>to find a grounded formal theory that </a:t>
            </a:r>
            <a:r>
              <a:rPr lang="en-CA" sz="2000" dirty="0" smtClean="0">
                <a:latin typeface="Melior"/>
              </a:rPr>
              <a:t>was not </a:t>
            </a:r>
            <a:r>
              <a:rPr lang="en-CA" sz="2000" dirty="0">
                <a:latin typeface="Melior"/>
              </a:rPr>
              <a:t>in some way stimulated by substantive theory.</a:t>
            </a:r>
          </a:p>
          <a:p>
            <a:r>
              <a:rPr lang="en-CA" sz="2000" dirty="0">
                <a:latin typeface="Melior"/>
              </a:rPr>
              <a:t>(Glaser &amp; Strauss, 1967: 79)</a:t>
            </a:r>
            <a:endParaRPr lang="en-CA" sz="2000" dirty="0"/>
          </a:p>
        </p:txBody>
      </p:sp>
      <p:sp>
        <p:nvSpPr>
          <p:cNvPr id="3" name="TextBox 2"/>
          <p:cNvSpPr txBox="1"/>
          <p:nvPr/>
        </p:nvSpPr>
        <p:spPr>
          <a:xfrm>
            <a:off x="2019300" y="647700"/>
            <a:ext cx="4559300" cy="369332"/>
          </a:xfrm>
          <a:prstGeom prst="rect">
            <a:avLst/>
          </a:prstGeom>
          <a:noFill/>
        </p:spPr>
        <p:txBody>
          <a:bodyPr wrap="square" rtlCol="0">
            <a:spAutoFit/>
          </a:bodyPr>
          <a:lstStyle/>
          <a:p>
            <a:pPr algn="ctr"/>
            <a:r>
              <a:rPr lang="en-CA" b="1" dirty="0" smtClean="0"/>
              <a:t>Substantive Theory</a:t>
            </a:r>
            <a:endParaRPr lang="en-CA" b="1" dirty="0"/>
          </a:p>
        </p:txBody>
      </p:sp>
    </p:spTree>
    <p:extLst>
      <p:ext uri="{BB962C8B-B14F-4D97-AF65-F5344CB8AC3E}">
        <p14:creationId xmlns:p14="http://schemas.microsoft.com/office/powerpoint/2010/main" val="1909678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10644"/>
            <a:ext cx="6515100" cy="3170099"/>
          </a:xfrm>
          <a:prstGeom prst="rect">
            <a:avLst/>
          </a:prstGeom>
        </p:spPr>
        <p:txBody>
          <a:bodyPr wrap="square">
            <a:spAutoFit/>
          </a:bodyPr>
          <a:lstStyle/>
          <a:p>
            <a:r>
              <a:rPr lang="en-CA" sz="2000" dirty="0">
                <a:latin typeface="Melior"/>
              </a:rPr>
              <a:t>As Martin and Turner</a:t>
            </a:r>
          </a:p>
          <a:p>
            <a:r>
              <a:rPr lang="en-CA" sz="2000" dirty="0">
                <a:latin typeface="Melior"/>
              </a:rPr>
              <a:t>(1986) observed, grounded theory is best used</a:t>
            </a:r>
          </a:p>
          <a:p>
            <a:r>
              <a:rPr lang="en-CA" sz="2000" dirty="0">
                <a:latin typeface="Melior"/>
              </a:rPr>
              <a:t>when no explicit hypotheses exist to be tested, or</a:t>
            </a:r>
          </a:p>
          <a:p>
            <a:r>
              <a:rPr lang="en-CA" sz="2000" dirty="0">
                <a:latin typeface="Melior"/>
              </a:rPr>
              <a:t>when such hypotheses do exist but are too abstract</a:t>
            </a:r>
          </a:p>
          <a:p>
            <a:r>
              <a:rPr lang="en-CA" sz="2000" dirty="0">
                <a:latin typeface="Melior"/>
              </a:rPr>
              <a:t>to be tested in a logical, deductive manner. This is</a:t>
            </a:r>
          </a:p>
          <a:p>
            <a:r>
              <a:rPr lang="en-CA" sz="2000" dirty="0">
                <a:latin typeface="Melior"/>
              </a:rPr>
              <a:t>where grounded theory is most appropriate—</a:t>
            </a:r>
          </a:p>
          <a:p>
            <a:r>
              <a:rPr lang="en-CA" sz="2000" dirty="0">
                <a:latin typeface="Melior"/>
              </a:rPr>
              <a:t>where researchers have an interesting phenomenon</a:t>
            </a:r>
          </a:p>
          <a:p>
            <a:r>
              <a:rPr lang="en-CA" sz="2000" dirty="0">
                <a:latin typeface="Melior"/>
              </a:rPr>
              <a:t>without explanation and from which they seek to</a:t>
            </a:r>
          </a:p>
          <a:p>
            <a:r>
              <a:rPr lang="en-CA" sz="2000" dirty="0">
                <a:latin typeface="Melior"/>
              </a:rPr>
              <a:t>“discover theory from data” (Glaser &amp; Strauss,</a:t>
            </a:r>
          </a:p>
          <a:p>
            <a:r>
              <a:rPr lang="en-CA" sz="2000" dirty="0">
                <a:latin typeface="Melior"/>
              </a:rPr>
              <a:t>1967: 1).</a:t>
            </a:r>
            <a:endParaRPr lang="en-CA" sz="2000" dirty="0"/>
          </a:p>
        </p:txBody>
      </p:sp>
      <p:sp>
        <p:nvSpPr>
          <p:cNvPr id="3" name="TextBox 2"/>
          <p:cNvSpPr txBox="1"/>
          <p:nvPr/>
        </p:nvSpPr>
        <p:spPr>
          <a:xfrm>
            <a:off x="1221716" y="1010166"/>
            <a:ext cx="5684569" cy="461665"/>
          </a:xfrm>
          <a:prstGeom prst="rect">
            <a:avLst/>
          </a:prstGeom>
          <a:noFill/>
        </p:spPr>
        <p:txBody>
          <a:bodyPr wrap="none" rtlCol="0">
            <a:spAutoFit/>
          </a:bodyPr>
          <a:lstStyle/>
          <a:p>
            <a:pPr algn="ctr"/>
            <a:r>
              <a:rPr lang="en-CA" sz="2400" b="1" dirty="0" smtClean="0"/>
              <a:t>Where do you use Grounded Theory?</a:t>
            </a:r>
            <a:endParaRPr lang="en-CA" sz="2400" b="1" dirty="0"/>
          </a:p>
        </p:txBody>
      </p:sp>
    </p:spTree>
    <p:extLst>
      <p:ext uri="{BB962C8B-B14F-4D97-AF65-F5344CB8AC3E}">
        <p14:creationId xmlns:p14="http://schemas.microsoft.com/office/powerpoint/2010/main" val="219636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319" y="576137"/>
            <a:ext cx="8229600" cy="4525963"/>
          </a:xfrm>
        </p:spPr>
        <p:txBody>
          <a:bodyPr/>
          <a:lstStyle/>
          <a:p>
            <a:pPr>
              <a:buNone/>
            </a:pPr>
            <a:r>
              <a:rPr lang="en-US" sz="2800" dirty="0" smtClean="0"/>
              <a:t>Key concepts of </a:t>
            </a:r>
            <a:r>
              <a:rPr lang="en-US" dirty="0" smtClean="0">
                <a:solidFill>
                  <a:srgbClr val="FF0000"/>
                </a:solidFill>
              </a:rPr>
              <a:t>Grounded Theory</a:t>
            </a:r>
          </a:p>
          <a:p>
            <a:pPr>
              <a:buNone/>
            </a:pPr>
            <a:endParaRPr lang="en-US" dirty="0" smtClean="0">
              <a:solidFill>
                <a:srgbClr val="FF0000"/>
              </a:solidFill>
            </a:endParaRPr>
          </a:p>
          <a:p>
            <a:r>
              <a:rPr lang="en-US" sz="2000" dirty="0" smtClean="0"/>
              <a:t> An approach to describe relationships where little is known or to provide a fresh take on existing knowledge </a:t>
            </a:r>
          </a:p>
          <a:p>
            <a:r>
              <a:rPr lang="en-US" sz="2000" dirty="0" smtClean="0"/>
              <a:t> A method to systematically build integrated sets of concepts from systematically obtained empirical data </a:t>
            </a:r>
          </a:p>
          <a:p>
            <a:r>
              <a:rPr lang="en-US" sz="2000" dirty="0" smtClean="0"/>
              <a:t> A process of composing knowledge through intimate contact with subjects and events under study </a:t>
            </a:r>
          </a:p>
          <a:p>
            <a:r>
              <a:rPr lang="en-US" sz="2000" dirty="0" smtClean="0"/>
              <a:t>A theory that is shaped by data as well as by the researcher</a:t>
            </a:r>
          </a:p>
          <a:p>
            <a:r>
              <a:rPr lang="en-US" sz="2000" dirty="0" smtClean="0"/>
              <a:t> Key concepts: knowledge discovery, knowledge evolution, emergent relationships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257300" y="431800"/>
            <a:ext cx="6680200" cy="5909310"/>
          </a:xfrm>
          <a:prstGeom prst="rect">
            <a:avLst/>
          </a:prstGeom>
          <a:noFill/>
        </p:spPr>
        <p:txBody>
          <a:bodyPr wrap="square" rtlCol="0">
            <a:spAutoFit/>
          </a:bodyPr>
          <a:lstStyle/>
          <a:p>
            <a:pPr algn="ctr"/>
            <a:r>
              <a:rPr lang="en-CA" b="1" dirty="0" smtClean="0"/>
              <a:t>What Grounded </a:t>
            </a:r>
            <a:r>
              <a:rPr lang="en-CA" b="1" dirty="0" smtClean="0">
                <a:solidFill>
                  <a:srgbClr val="FF0000"/>
                </a:solidFill>
              </a:rPr>
              <a:t>Theory is Not </a:t>
            </a:r>
            <a:r>
              <a:rPr lang="en-CA" b="1" dirty="0" smtClean="0"/>
              <a:t>(Roy </a:t>
            </a:r>
            <a:r>
              <a:rPr lang="en-CA" b="1" dirty="0" err="1" smtClean="0"/>
              <a:t>Suddaby</a:t>
            </a:r>
            <a:r>
              <a:rPr lang="en-CA" b="1" dirty="0" smtClean="0"/>
              <a:t> 2006)</a:t>
            </a:r>
          </a:p>
          <a:p>
            <a:pPr algn="ctr"/>
            <a:r>
              <a:rPr lang="en-CA" b="1" dirty="0">
                <a:solidFill>
                  <a:srgbClr val="FF0000"/>
                </a:solidFill>
              </a:rPr>
              <a:t>7</a:t>
            </a:r>
            <a:r>
              <a:rPr lang="en-CA" b="1" dirty="0" smtClean="0">
                <a:solidFill>
                  <a:srgbClr val="FF0000"/>
                </a:solidFill>
              </a:rPr>
              <a:t> Myths</a:t>
            </a:r>
            <a:endParaRPr lang="en-CA" b="1" dirty="0">
              <a:solidFill>
                <a:srgbClr val="FF0000"/>
              </a:solidFill>
            </a:endParaRPr>
          </a:p>
          <a:p>
            <a:pPr algn="ctr"/>
            <a:endParaRPr lang="en-CA" dirty="0" smtClean="0"/>
          </a:p>
          <a:p>
            <a:pPr marL="285750" indent="-285750">
              <a:buFont typeface="Arial" panose="020B0604020202020204" pitchFamily="34" charset="0"/>
              <a:buChar char="•"/>
            </a:pPr>
            <a:r>
              <a:rPr lang="en-CA" b="1" dirty="0" smtClean="0"/>
              <a:t> Grounded </a:t>
            </a:r>
            <a:r>
              <a:rPr lang="en-CA" b="1" dirty="0"/>
              <a:t>Theory Is Not an Excuse to Ignore the</a:t>
            </a:r>
          </a:p>
          <a:p>
            <a:r>
              <a:rPr lang="en-CA" b="1" dirty="0"/>
              <a:t> </a:t>
            </a:r>
            <a:r>
              <a:rPr lang="en-CA" b="1" dirty="0" smtClean="0"/>
              <a:t>     Literature</a:t>
            </a:r>
          </a:p>
          <a:p>
            <a:endParaRPr lang="en-CA" dirty="0"/>
          </a:p>
          <a:p>
            <a:pPr marL="285750" indent="-285750">
              <a:buFont typeface="Arial" panose="020B0604020202020204" pitchFamily="34" charset="0"/>
              <a:buChar char="•"/>
            </a:pPr>
            <a:r>
              <a:rPr lang="en-CA" dirty="0" smtClean="0"/>
              <a:t> </a:t>
            </a:r>
            <a:r>
              <a:rPr lang="en-CA" b="1" dirty="0"/>
              <a:t>Grounded Theory Is Not Presentation</a:t>
            </a:r>
          </a:p>
          <a:p>
            <a:r>
              <a:rPr lang="en-CA" b="1" dirty="0" smtClean="0"/>
              <a:t>      of </a:t>
            </a:r>
            <a:r>
              <a:rPr lang="en-CA" b="1" dirty="0"/>
              <a:t>Raw </a:t>
            </a:r>
            <a:r>
              <a:rPr lang="en-CA" b="1" dirty="0" smtClean="0"/>
              <a:t>Data</a:t>
            </a:r>
          </a:p>
          <a:p>
            <a:endParaRPr lang="en-CA" b="1" dirty="0" smtClean="0"/>
          </a:p>
          <a:p>
            <a:pPr marL="285750" indent="-285750">
              <a:buFont typeface="Arial" panose="020B0604020202020204" pitchFamily="34" charset="0"/>
              <a:buChar char="•"/>
            </a:pPr>
            <a:r>
              <a:rPr lang="en-CA" b="1" dirty="0" smtClean="0"/>
              <a:t> Grounded </a:t>
            </a:r>
            <a:r>
              <a:rPr lang="en-CA" b="1" dirty="0"/>
              <a:t>Theory Is Not Theory Testing, Content</a:t>
            </a:r>
          </a:p>
          <a:p>
            <a:r>
              <a:rPr lang="en-CA" b="1" dirty="0" smtClean="0"/>
              <a:t>      Analysis</a:t>
            </a:r>
            <a:r>
              <a:rPr lang="en-CA" b="1" dirty="0"/>
              <a:t>, or Word </a:t>
            </a:r>
            <a:r>
              <a:rPr lang="en-CA" b="1" dirty="0" smtClean="0"/>
              <a:t>Counts</a:t>
            </a:r>
          </a:p>
          <a:p>
            <a:endParaRPr lang="en-CA" b="1" dirty="0" smtClean="0"/>
          </a:p>
          <a:p>
            <a:pPr marL="285750" indent="-285750">
              <a:buFont typeface="Arial" panose="020B0604020202020204" pitchFamily="34" charset="0"/>
              <a:buChar char="•"/>
            </a:pPr>
            <a:r>
              <a:rPr lang="en-CA" b="1" dirty="0"/>
              <a:t> </a:t>
            </a:r>
            <a:r>
              <a:rPr lang="en-CA" b="1" dirty="0" smtClean="0"/>
              <a:t>Grounded </a:t>
            </a:r>
            <a:r>
              <a:rPr lang="en-CA" b="1" dirty="0"/>
              <a:t>Theory Is Not Simply Routine</a:t>
            </a:r>
          </a:p>
          <a:p>
            <a:r>
              <a:rPr lang="en-CA" b="1" dirty="0" smtClean="0"/>
              <a:t>      Application </a:t>
            </a:r>
            <a:r>
              <a:rPr lang="en-CA" b="1" dirty="0"/>
              <a:t>of Formulaic Technique to </a:t>
            </a:r>
            <a:r>
              <a:rPr lang="en-CA" b="1" dirty="0" smtClean="0"/>
              <a:t>Data</a:t>
            </a:r>
          </a:p>
          <a:p>
            <a:endParaRPr lang="en-CA" b="1" dirty="0" smtClean="0"/>
          </a:p>
          <a:p>
            <a:pPr marL="285750" indent="-285750">
              <a:buFont typeface="Arial" panose="020B0604020202020204" pitchFamily="34" charset="0"/>
              <a:buChar char="•"/>
            </a:pPr>
            <a:r>
              <a:rPr lang="en-CA" b="1" dirty="0" smtClean="0"/>
              <a:t> Grounded </a:t>
            </a:r>
            <a:r>
              <a:rPr lang="en-CA" b="1" dirty="0"/>
              <a:t>Theory Is Not </a:t>
            </a:r>
            <a:r>
              <a:rPr lang="en-CA" b="1" dirty="0" smtClean="0"/>
              <a:t>Perfect</a:t>
            </a:r>
          </a:p>
          <a:p>
            <a:endParaRPr lang="en-CA" b="1" dirty="0" smtClean="0"/>
          </a:p>
          <a:p>
            <a:pPr marL="285750" indent="-285750">
              <a:buFont typeface="Arial" panose="020B0604020202020204" pitchFamily="34" charset="0"/>
              <a:buChar char="•"/>
            </a:pPr>
            <a:r>
              <a:rPr lang="en-CA" b="1" dirty="0" smtClean="0"/>
              <a:t> Grounded </a:t>
            </a:r>
            <a:r>
              <a:rPr lang="en-CA" b="1" dirty="0"/>
              <a:t>Theory Is Not </a:t>
            </a:r>
            <a:r>
              <a:rPr lang="en-CA" b="1" dirty="0" smtClean="0"/>
              <a:t>Easy</a:t>
            </a:r>
          </a:p>
          <a:p>
            <a:endParaRPr lang="en-CA" b="1" dirty="0" smtClean="0"/>
          </a:p>
          <a:p>
            <a:pPr marL="285750" indent="-285750">
              <a:buFont typeface="Arial" panose="020B0604020202020204" pitchFamily="34" charset="0"/>
              <a:buChar char="•"/>
            </a:pPr>
            <a:r>
              <a:rPr lang="en-CA" b="1" dirty="0" smtClean="0"/>
              <a:t> Grounded </a:t>
            </a:r>
            <a:r>
              <a:rPr lang="en-CA" b="1" dirty="0"/>
              <a:t>Theory Is Not an Excuse for the</a:t>
            </a:r>
          </a:p>
          <a:p>
            <a:r>
              <a:rPr lang="en-CA" b="1" dirty="0"/>
              <a:t> </a:t>
            </a:r>
            <a:r>
              <a:rPr lang="en-CA" b="1" dirty="0" smtClean="0"/>
              <a:t>     Absence </a:t>
            </a:r>
            <a:r>
              <a:rPr lang="en-CA" b="1" dirty="0"/>
              <a:t>of a Methodology</a:t>
            </a:r>
            <a:endParaRPr lang="en-CA" dirty="0"/>
          </a:p>
        </p:txBody>
      </p:sp>
    </p:spTree>
    <p:extLst>
      <p:ext uri="{BB962C8B-B14F-4D97-AF65-F5344CB8AC3E}">
        <p14:creationId xmlns:p14="http://schemas.microsoft.com/office/powerpoint/2010/main" val="2355252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researchsupporthub.files.wordpress.com/2013/09/qmip-charm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600" y="5288520"/>
            <a:ext cx="1075791" cy="14343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35200" y="406400"/>
            <a:ext cx="5171609" cy="400110"/>
          </a:xfrm>
          <a:prstGeom prst="rect">
            <a:avLst/>
          </a:prstGeom>
          <a:noFill/>
        </p:spPr>
        <p:txBody>
          <a:bodyPr wrap="none" rtlCol="0">
            <a:spAutoFit/>
          </a:bodyPr>
          <a:lstStyle/>
          <a:p>
            <a:r>
              <a:rPr lang="en-CA" sz="2000" b="1" dirty="0" smtClean="0"/>
              <a:t>What are the TYPES of Grounded Theory</a:t>
            </a:r>
            <a:endParaRPr lang="en-CA" sz="2000" b="1" dirty="0"/>
          </a:p>
        </p:txBody>
      </p:sp>
      <p:pic>
        <p:nvPicPr>
          <p:cNvPr id="4" name="Picture 3"/>
          <p:cNvPicPr>
            <a:picLocks noChangeAspect="1"/>
          </p:cNvPicPr>
          <p:nvPr/>
        </p:nvPicPr>
        <p:blipFill>
          <a:blip r:embed="rId3"/>
          <a:stretch>
            <a:fillRect/>
          </a:stretch>
        </p:blipFill>
        <p:spPr>
          <a:xfrm>
            <a:off x="7149253" y="2365446"/>
            <a:ext cx="1092200" cy="1193800"/>
          </a:xfrm>
          <a:prstGeom prst="rect">
            <a:avLst/>
          </a:prstGeom>
        </p:spPr>
      </p:pic>
      <p:pic>
        <p:nvPicPr>
          <p:cNvPr id="5" name="Picture 4"/>
          <p:cNvPicPr>
            <a:picLocks noChangeAspect="1"/>
          </p:cNvPicPr>
          <p:nvPr/>
        </p:nvPicPr>
        <p:blipFill>
          <a:blip r:embed="rId4"/>
          <a:stretch>
            <a:fillRect/>
          </a:stretch>
        </p:blipFill>
        <p:spPr>
          <a:xfrm>
            <a:off x="7152962" y="3689837"/>
            <a:ext cx="1101069" cy="1468092"/>
          </a:xfrm>
          <a:prstGeom prst="rect">
            <a:avLst/>
          </a:prstGeom>
        </p:spPr>
      </p:pic>
      <p:sp>
        <p:nvSpPr>
          <p:cNvPr id="3" name="Rectangle 2"/>
          <p:cNvSpPr/>
          <p:nvPr/>
        </p:nvSpPr>
        <p:spPr>
          <a:xfrm>
            <a:off x="542264" y="2548853"/>
            <a:ext cx="4555734" cy="369332"/>
          </a:xfrm>
          <a:prstGeom prst="rect">
            <a:avLst/>
          </a:prstGeom>
        </p:spPr>
        <p:txBody>
          <a:bodyPr wrap="none">
            <a:spAutoFit/>
          </a:bodyPr>
          <a:lstStyle/>
          <a:p>
            <a:pPr marL="285750" indent="-285750">
              <a:buFont typeface="Arial" panose="020B0604020202020204" pitchFamily="34" charset="0"/>
              <a:buChar char="•"/>
            </a:pPr>
            <a:r>
              <a:rPr lang="en-US" dirty="0" smtClean="0"/>
              <a:t>Grounded Theory CGT – Barney Glaser</a:t>
            </a:r>
            <a:endParaRPr lang="en-US" dirty="0"/>
          </a:p>
        </p:txBody>
      </p:sp>
      <p:sp>
        <p:nvSpPr>
          <p:cNvPr id="6" name="Rectangle 5"/>
          <p:cNvSpPr/>
          <p:nvPr/>
        </p:nvSpPr>
        <p:spPr>
          <a:xfrm>
            <a:off x="542264" y="4228744"/>
            <a:ext cx="5239639" cy="369332"/>
          </a:xfrm>
          <a:prstGeom prst="rect">
            <a:avLst/>
          </a:prstGeom>
        </p:spPr>
        <p:txBody>
          <a:bodyPr wrap="none">
            <a:spAutoFit/>
          </a:bodyPr>
          <a:lstStyle/>
          <a:p>
            <a:pPr marL="285750" indent="-285750">
              <a:buFont typeface="Arial" panose="020B0604020202020204" pitchFamily="34" charset="0"/>
              <a:buChar char="•"/>
            </a:pPr>
            <a:r>
              <a:rPr lang="en-US" dirty="0" err="1" smtClean="0"/>
              <a:t>Straussian</a:t>
            </a:r>
            <a:r>
              <a:rPr lang="en-US" dirty="0" smtClean="0"/>
              <a:t> Grounded Theory - Anselm Strauss</a:t>
            </a:r>
            <a:endParaRPr lang="en-US" dirty="0"/>
          </a:p>
        </p:txBody>
      </p:sp>
      <p:sp>
        <p:nvSpPr>
          <p:cNvPr id="7" name="TextBox 6"/>
          <p:cNvSpPr txBox="1"/>
          <p:nvPr/>
        </p:nvSpPr>
        <p:spPr>
          <a:xfrm>
            <a:off x="542264" y="5821048"/>
            <a:ext cx="5742059" cy="369332"/>
          </a:xfrm>
          <a:prstGeom prst="rect">
            <a:avLst/>
          </a:prstGeom>
          <a:noFill/>
        </p:spPr>
        <p:txBody>
          <a:bodyPr wrap="square" rtlCol="0">
            <a:spAutoFit/>
          </a:bodyPr>
          <a:lstStyle/>
          <a:p>
            <a:pPr marL="285750" indent="-285750">
              <a:buFont typeface="Arial" panose="020B0604020202020204" pitchFamily="34" charset="0"/>
              <a:buChar char="•"/>
            </a:pPr>
            <a:r>
              <a:rPr lang="en-CA" dirty="0" smtClean="0"/>
              <a:t>Constructivist Grounded Theory - Kathy </a:t>
            </a:r>
            <a:r>
              <a:rPr lang="en-CA" dirty="0" err="1" smtClean="0"/>
              <a:t>Charmaz</a:t>
            </a:r>
            <a:endParaRPr lang="en-CA" dirty="0"/>
          </a:p>
        </p:txBody>
      </p:sp>
      <p:sp>
        <p:nvSpPr>
          <p:cNvPr id="10" name="TextBox 9"/>
          <p:cNvSpPr txBox="1"/>
          <p:nvPr/>
        </p:nvSpPr>
        <p:spPr>
          <a:xfrm>
            <a:off x="542264" y="1246846"/>
            <a:ext cx="5257800" cy="369332"/>
          </a:xfrm>
          <a:prstGeom prst="rect">
            <a:avLst/>
          </a:prstGeom>
          <a:noFill/>
        </p:spPr>
        <p:txBody>
          <a:bodyPr wrap="square" rtlCol="0">
            <a:spAutoFit/>
          </a:bodyPr>
          <a:lstStyle/>
          <a:p>
            <a:pPr marL="285750" indent="-285750">
              <a:buFont typeface="Arial" panose="020B0604020202020204" pitchFamily="34" charset="0"/>
              <a:buChar char="•"/>
            </a:pPr>
            <a:r>
              <a:rPr lang="en-CA" dirty="0" smtClean="0"/>
              <a:t>Feminist Grounded Theory - Judy </a:t>
            </a:r>
            <a:r>
              <a:rPr lang="en-CA" dirty="0" err="1"/>
              <a:t>Wuest</a:t>
            </a:r>
            <a:endParaRPr lang="en-CA"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23975" y="827059"/>
            <a:ext cx="1101069" cy="1407796"/>
          </a:xfrm>
          <a:prstGeom prst="rect">
            <a:avLst/>
          </a:prstGeom>
        </p:spPr>
      </p:pic>
    </p:spTree>
    <p:extLst>
      <p:ext uri="{BB962C8B-B14F-4D97-AF65-F5344CB8AC3E}">
        <p14:creationId xmlns:p14="http://schemas.microsoft.com/office/powerpoint/2010/main" val="167331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35200" y="1628180"/>
            <a:ext cx="5257800" cy="369332"/>
          </a:xfrm>
          <a:prstGeom prst="rect">
            <a:avLst/>
          </a:prstGeom>
          <a:noFill/>
        </p:spPr>
        <p:txBody>
          <a:bodyPr wrap="square" rtlCol="0">
            <a:spAutoFit/>
          </a:bodyPr>
          <a:lstStyle/>
          <a:p>
            <a:r>
              <a:rPr lang="en-CA" dirty="0" smtClean="0"/>
              <a:t>Feminist Grounded Theory – Judy </a:t>
            </a:r>
            <a:r>
              <a:rPr lang="en-CA" dirty="0" err="1" smtClean="0"/>
              <a:t>Wuest</a:t>
            </a:r>
            <a:endParaRPr lang="en-CA"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888" y="210264"/>
            <a:ext cx="1101069" cy="1407796"/>
          </a:xfrm>
          <a:prstGeom prst="rect">
            <a:avLst/>
          </a:prstGeom>
        </p:spPr>
      </p:pic>
      <p:sp>
        <p:nvSpPr>
          <p:cNvPr id="9" name="TextBox 8"/>
          <p:cNvSpPr txBox="1"/>
          <p:nvPr/>
        </p:nvSpPr>
        <p:spPr>
          <a:xfrm>
            <a:off x="939800" y="2558534"/>
            <a:ext cx="7124700" cy="3416320"/>
          </a:xfrm>
          <a:prstGeom prst="rect">
            <a:avLst/>
          </a:prstGeom>
          <a:noFill/>
        </p:spPr>
        <p:txBody>
          <a:bodyPr wrap="square" rtlCol="0">
            <a:spAutoFit/>
          </a:bodyPr>
          <a:lstStyle/>
          <a:p>
            <a:pPr marL="285750" indent="-285750">
              <a:buFont typeface="Wingdings" panose="05000000000000000000" pitchFamily="2" charset="2"/>
              <a:buChar char="§"/>
            </a:pPr>
            <a:r>
              <a:rPr lang="en-CA" dirty="0" smtClean="0">
                <a:latin typeface="Verdana" panose="020B0604030504040204" pitchFamily="34" charset="0"/>
              </a:rPr>
              <a:t>Initially </a:t>
            </a:r>
            <a:r>
              <a:rPr lang="en-CA" dirty="0">
                <a:latin typeface="Verdana" panose="020B0604030504040204" pitchFamily="34" charset="0"/>
              </a:rPr>
              <a:t>for nurses in recognition of the </a:t>
            </a:r>
            <a:r>
              <a:rPr lang="en-CA" dirty="0" err="1">
                <a:latin typeface="Verdana" panose="020B0604030504040204" pitchFamily="34" charset="0"/>
              </a:rPr>
              <a:t>andocentric</a:t>
            </a:r>
            <a:endParaRPr lang="en-CA" dirty="0">
              <a:latin typeface="Verdana" panose="020B0604030504040204" pitchFamily="34" charset="0"/>
            </a:endParaRPr>
          </a:p>
          <a:p>
            <a:r>
              <a:rPr lang="en-CA" dirty="0">
                <a:latin typeface="Verdana" panose="020B0604030504040204" pitchFamily="34" charset="0"/>
              </a:rPr>
              <a:t>bias and to ensure that women's voices were heard in the research </a:t>
            </a:r>
            <a:r>
              <a:rPr lang="en-CA" dirty="0" smtClean="0">
                <a:latin typeface="Verdana" panose="020B0604030504040204" pitchFamily="34" charset="0"/>
              </a:rPr>
              <a:t>community</a:t>
            </a:r>
          </a:p>
          <a:p>
            <a:endParaRPr lang="en-CA" dirty="0">
              <a:latin typeface="Verdana" panose="020B0604030504040204" pitchFamily="34" charset="0"/>
            </a:endParaRPr>
          </a:p>
          <a:p>
            <a:pPr marL="285750" indent="-285750">
              <a:buFont typeface="Wingdings" panose="05000000000000000000" pitchFamily="2" charset="2"/>
              <a:buChar char="§"/>
            </a:pPr>
            <a:r>
              <a:rPr lang="en-CA" dirty="0" err="1" smtClean="0"/>
              <a:t>Wuest</a:t>
            </a:r>
            <a:r>
              <a:rPr lang="en-CA" dirty="0" smtClean="0"/>
              <a:t> </a:t>
            </a:r>
            <a:r>
              <a:rPr lang="en-CA" dirty="0"/>
              <a:t>selects methodological elements from all three grounded</a:t>
            </a:r>
          </a:p>
          <a:p>
            <a:r>
              <a:rPr lang="en-CA" dirty="0"/>
              <a:t>theories to put forward the importance of merging with feminist </a:t>
            </a:r>
            <a:r>
              <a:rPr lang="en-CA" dirty="0" smtClean="0"/>
              <a:t>theory</a:t>
            </a:r>
          </a:p>
          <a:p>
            <a:endParaRPr lang="en-CA" dirty="0"/>
          </a:p>
          <a:p>
            <a:pPr marL="285750" indent="-285750">
              <a:buFont typeface="Wingdings" panose="05000000000000000000" pitchFamily="2" charset="2"/>
              <a:buChar char="§"/>
            </a:pPr>
            <a:r>
              <a:rPr lang="en-CA" dirty="0"/>
              <a:t>“[g]rounded theory is consistent with the postmodern</a:t>
            </a:r>
          </a:p>
          <a:p>
            <a:r>
              <a:rPr lang="en-CA" dirty="0"/>
              <a:t>feminist epistemology in the recognition of multiple explanations of reality” (</a:t>
            </a:r>
            <a:r>
              <a:rPr lang="en-CA" dirty="0" err="1"/>
              <a:t>Wuest</a:t>
            </a:r>
            <a:r>
              <a:rPr lang="en-CA" dirty="0"/>
              <a:t>, 1995,</a:t>
            </a:r>
          </a:p>
          <a:p>
            <a:r>
              <a:rPr lang="en-CA" dirty="0"/>
              <a:t>p. 127).</a:t>
            </a:r>
          </a:p>
        </p:txBody>
      </p:sp>
    </p:spTree>
    <p:extLst>
      <p:ext uri="{BB962C8B-B14F-4D97-AF65-F5344CB8AC3E}">
        <p14:creationId xmlns:p14="http://schemas.microsoft.com/office/powerpoint/2010/main" val="37749271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0"/>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ANSWERNOWSTYLE" val="8"/>
  <p:tag name="COUNTDOWNSECONDS" val="30"/>
  <p:tag name="AUTOADVANCE" val="Tru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Tru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VERSION" val="5"/>
  <p:tag name="TPFULLVERSION" val="5.4.1.2"/>
  <p:tag name="PPTVERSION" val="12"/>
  <p:tag name="TPOS"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6235</TotalTime>
  <Words>1122</Words>
  <Application>Microsoft Office PowerPoint</Application>
  <PresentationFormat>Pokaz na ekranie (4:3)</PresentationFormat>
  <Paragraphs>131</Paragraphs>
  <Slides>20</Slides>
  <Notes>1</Notes>
  <HiddenSlides>0</HiddenSlides>
  <MMClips>0</MMClips>
  <ScaleCrop>false</ScaleCrop>
  <HeadingPairs>
    <vt:vector size="4" baseType="variant">
      <vt:variant>
        <vt:lpstr>Motyw</vt:lpstr>
      </vt:variant>
      <vt:variant>
        <vt:i4>2</vt:i4>
      </vt:variant>
      <vt:variant>
        <vt:lpstr>Tytuły slajdów</vt:lpstr>
      </vt:variant>
      <vt:variant>
        <vt:i4>20</vt:i4>
      </vt:variant>
    </vt:vector>
  </HeadingPairs>
  <TitlesOfParts>
    <vt:vector size="22" baseType="lpstr">
      <vt:lpstr>Trek</vt:lpstr>
      <vt:lpstr>Custom Design</vt:lpstr>
      <vt:lpstr>Poznan University of Economics, October 2015 By Gary Evans, PhD</vt:lpstr>
      <vt:lpstr>Research Methodology /Qualitative Research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Manual vs. computerized data processing</vt:lpstr>
      <vt:lpstr>Evaluation of the empirical grounding of a grounded theory</vt:lpstr>
      <vt:lpstr>Lessons Learned</vt:lpstr>
      <vt:lpstr>Prezentacja programu PowerPoint</vt:lpstr>
    </vt:vector>
  </TitlesOfParts>
  <Company>UPEI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Llewellyn Evans</dc:creator>
  <cp:lastModifiedBy>Jan</cp:lastModifiedBy>
  <cp:revision>195</cp:revision>
  <dcterms:created xsi:type="dcterms:W3CDTF">2010-05-09T14:49:51Z</dcterms:created>
  <dcterms:modified xsi:type="dcterms:W3CDTF">2015-10-13T09:13:12Z</dcterms:modified>
</cp:coreProperties>
</file>