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sldIdLst>
    <p:sldId id="271" r:id="rId2"/>
    <p:sldId id="319" r:id="rId3"/>
    <p:sldId id="342" r:id="rId4"/>
    <p:sldId id="273" r:id="rId5"/>
    <p:sldId id="274" r:id="rId6"/>
    <p:sldId id="316" r:id="rId7"/>
    <p:sldId id="317" r:id="rId8"/>
    <p:sldId id="275" r:id="rId9"/>
    <p:sldId id="343" r:id="rId10"/>
    <p:sldId id="344" r:id="rId11"/>
    <p:sldId id="345" r:id="rId12"/>
    <p:sldId id="346" r:id="rId13"/>
    <p:sldId id="281" r:id="rId14"/>
    <p:sldId id="322" r:id="rId15"/>
    <p:sldId id="323" r:id="rId16"/>
    <p:sldId id="326" r:id="rId17"/>
    <p:sldId id="339" r:id="rId18"/>
    <p:sldId id="282" r:id="rId19"/>
    <p:sldId id="321" r:id="rId20"/>
    <p:sldId id="284" r:id="rId21"/>
    <p:sldId id="327" r:id="rId22"/>
    <p:sldId id="329" r:id="rId23"/>
    <p:sldId id="330" r:id="rId24"/>
    <p:sldId id="331" r:id="rId25"/>
    <p:sldId id="332" r:id="rId26"/>
    <p:sldId id="334" r:id="rId27"/>
    <p:sldId id="336" r:id="rId28"/>
    <p:sldId id="337" r:id="rId29"/>
    <p:sldId id="338" r:id="rId30"/>
    <p:sldId id="335" r:id="rId31"/>
    <p:sldId id="341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660B408-B3CF-4A94-85FC-2B1E0A45F4A2}" styleName="Estilo Escuro 2 - Ênfase 1/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20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 err="1"/>
              <a:t>Framing</a:t>
            </a:r>
            <a:r>
              <a:rPr lang="pt-BR" dirty="0"/>
              <a:t> </a:t>
            </a:r>
            <a:r>
              <a:rPr lang="pt-BR" dirty="0" err="1"/>
              <a:t>Effect</a:t>
            </a:r>
            <a:endParaRPr lang="pt-BR" dirty="0"/>
          </a:p>
        </c:rich>
      </c:tx>
      <c:layout>
        <c:manualLayout>
          <c:xMode val="edge"/>
          <c:yMode val="edge"/>
          <c:x val="0.36501764865598696"/>
          <c:y val="1.57377016677007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3711021533448907E-2"/>
          <c:y val="0.14435417181274365"/>
          <c:w val="0.89683716591129026"/>
          <c:h val="0.701047693084250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English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Planilha1!$A$2:$A$5</c:f>
              <c:strCache>
                <c:ptCount val="4"/>
                <c:pt idx="0">
                  <c:v>Option A</c:v>
                </c:pt>
                <c:pt idx="1">
                  <c:v>Option B</c:v>
                </c:pt>
                <c:pt idx="2">
                  <c:v>Option A</c:v>
                </c:pt>
                <c:pt idx="3">
                  <c:v>Option B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0.8</c:v>
                </c:pt>
                <c:pt idx="1">
                  <c:v>0.2</c:v>
                </c:pt>
                <c:pt idx="2">
                  <c:v>0.45</c:v>
                </c:pt>
                <c:pt idx="3">
                  <c:v>0.55000000000000004</c:v>
                </c:pt>
              </c:numCache>
            </c:numRef>
          </c:val>
          <c:shape val="cone"/>
          <c:extLst xmlns:c16r2="http://schemas.microsoft.com/office/drawing/2015/06/chart">
            <c:ext xmlns:c16="http://schemas.microsoft.com/office/drawing/2014/chart" uri="{C3380CC4-5D6E-409C-BE32-E72D297353CC}">
              <c16:uniqueId val="{00000000-EE84-44DD-8F2F-CC2A2F59713D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Native Language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Planilha1!$A$2:$A$5</c:f>
              <c:strCache>
                <c:ptCount val="4"/>
                <c:pt idx="0">
                  <c:v>Option A</c:v>
                </c:pt>
                <c:pt idx="1">
                  <c:v>Option B</c:v>
                </c:pt>
                <c:pt idx="2">
                  <c:v>Option A</c:v>
                </c:pt>
                <c:pt idx="3">
                  <c:v>Option B</c:v>
                </c:pt>
              </c:strCache>
            </c:strRef>
          </c:cat>
          <c:val>
            <c:numRef>
              <c:f>Planilha1!$C$2:$C$5</c:f>
              <c:numCache>
                <c:formatCode>General</c:formatCode>
                <c:ptCount val="4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  <c:pt idx="3">
                  <c:v>0.5</c:v>
                </c:pt>
              </c:numCache>
            </c:numRef>
          </c:val>
          <c:shape val="cone"/>
          <c:extLst xmlns:c16r2="http://schemas.microsoft.com/office/drawing/2015/06/chart">
            <c:ext xmlns:c16="http://schemas.microsoft.com/office/drawing/2014/chart" uri="{C3380CC4-5D6E-409C-BE32-E72D297353CC}">
              <c16:uniqueId val="{00000001-EE84-44DD-8F2F-CC2A2F5971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gapDepth val="26"/>
        <c:shape val="box"/>
        <c:axId val="146869632"/>
        <c:axId val="153966080"/>
        <c:axId val="0"/>
      </c:bar3DChart>
      <c:catAx>
        <c:axId val="146869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3966080"/>
        <c:crosses val="autoZero"/>
        <c:auto val="1"/>
        <c:lblAlgn val="ctr"/>
        <c:lblOffset val="100"/>
        <c:noMultiLvlLbl val="0"/>
      </c:catAx>
      <c:valAx>
        <c:axId val="153966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6869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 err="1"/>
              <a:t>Loss</a:t>
            </a:r>
            <a:r>
              <a:rPr lang="pt-BR" dirty="0"/>
              <a:t> </a:t>
            </a:r>
            <a:r>
              <a:rPr lang="pt-BR" dirty="0" err="1"/>
              <a:t>Aversion</a:t>
            </a:r>
            <a:r>
              <a:rPr lang="pt-BR" dirty="0"/>
              <a:t>– ACCEPT</a:t>
            </a:r>
            <a:r>
              <a:rPr lang="pt-BR" baseline="0" dirty="0"/>
              <a:t> OR REJECT THE BET</a:t>
            </a:r>
            <a:endParaRPr lang="pt-BR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Idiomas Nativos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Planilha1!$A$2:$A$10</c:f>
              <c:numCache>
                <c:formatCode>General</c:formatCode>
                <c:ptCount val="9"/>
                <c:pt idx="0">
                  <c:v>0.9</c:v>
                </c:pt>
                <c:pt idx="1">
                  <c:v>0.8</c:v>
                </c:pt>
                <c:pt idx="2">
                  <c:v>0.7</c:v>
                </c:pt>
                <c:pt idx="3">
                  <c:v>0.6</c:v>
                </c:pt>
                <c:pt idx="4">
                  <c:v>0.5</c:v>
                </c:pt>
                <c:pt idx="5">
                  <c:v>0.4</c:v>
                </c:pt>
                <c:pt idx="6">
                  <c:v>0.3</c:v>
                </c:pt>
                <c:pt idx="7">
                  <c:v>0.2</c:v>
                </c:pt>
                <c:pt idx="8">
                  <c:v>0.1</c:v>
                </c:pt>
              </c:numCache>
            </c:numRef>
          </c:cat>
          <c:val>
            <c:numRef>
              <c:f>Planilha1!$B$2:$B$10</c:f>
              <c:numCache>
                <c:formatCode>General</c:formatCode>
                <c:ptCount val="9"/>
                <c:pt idx="0">
                  <c:v>0.2</c:v>
                </c:pt>
                <c:pt idx="1">
                  <c:v>0.23</c:v>
                </c:pt>
                <c:pt idx="2">
                  <c:v>0.26</c:v>
                </c:pt>
                <c:pt idx="3">
                  <c:v>0.3</c:v>
                </c:pt>
                <c:pt idx="4">
                  <c:v>0.45</c:v>
                </c:pt>
                <c:pt idx="5">
                  <c:v>0.55000000000000004</c:v>
                </c:pt>
                <c:pt idx="6">
                  <c:v>0.75</c:v>
                </c:pt>
                <c:pt idx="7">
                  <c:v>0.8</c:v>
                </c:pt>
                <c:pt idx="8">
                  <c:v>0.85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79E-48CD-A9CB-8F2957D5FB5C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Idioma Inglês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numRef>
              <c:f>Planilha1!$A$2:$A$10</c:f>
              <c:numCache>
                <c:formatCode>General</c:formatCode>
                <c:ptCount val="9"/>
                <c:pt idx="0">
                  <c:v>0.9</c:v>
                </c:pt>
                <c:pt idx="1">
                  <c:v>0.8</c:v>
                </c:pt>
                <c:pt idx="2">
                  <c:v>0.7</c:v>
                </c:pt>
                <c:pt idx="3">
                  <c:v>0.6</c:v>
                </c:pt>
                <c:pt idx="4">
                  <c:v>0.5</c:v>
                </c:pt>
                <c:pt idx="5">
                  <c:v>0.4</c:v>
                </c:pt>
                <c:pt idx="6">
                  <c:v>0.3</c:v>
                </c:pt>
                <c:pt idx="7">
                  <c:v>0.2</c:v>
                </c:pt>
                <c:pt idx="8">
                  <c:v>0.1</c:v>
                </c:pt>
              </c:numCache>
            </c:numRef>
          </c:cat>
          <c:val>
            <c:numRef>
              <c:f>Planilha1!$C$2:$C$10</c:f>
              <c:numCache>
                <c:formatCode>General</c:formatCode>
                <c:ptCount val="9"/>
                <c:pt idx="0">
                  <c:v>0.35</c:v>
                </c:pt>
                <c:pt idx="1">
                  <c:v>0.38</c:v>
                </c:pt>
                <c:pt idx="2">
                  <c:v>0.4</c:v>
                </c:pt>
                <c:pt idx="3">
                  <c:v>0.5</c:v>
                </c:pt>
                <c:pt idx="4">
                  <c:v>0.65</c:v>
                </c:pt>
                <c:pt idx="5">
                  <c:v>0.8</c:v>
                </c:pt>
                <c:pt idx="6">
                  <c:v>0.85</c:v>
                </c:pt>
                <c:pt idx="7">
                  <c:v>0.9</c:v>
                </c:pt>
                <c:pt idx="8">
                  <c:v>0.87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79E-48CD-A9CB-8F2957D5FB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060032"/>
        <c:axId val="188061568"/>
      </c:lineChart>
      <c:catAx>
        <c:axId val="1880600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dirty="0"/>
                  <a:t>BET ATTRATIVINESS (GAIN/LOSS INDEX)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88061568"/>
        <c:crosses val="autoZero"/>
        <c:auto val="1"/>
        <c:lblAlgn val="ctr"/>
        <c:lblOffset val="100"/>
        <c:noMultiLvlLbl val="0"/>
      </c:catAx>
      <c:valAx>
        <c:axId val="188061568"/>
        <c:scaling>
          <c:orientation val="minMax"/>
        </c:scaling>
        <c:delete val="0"/>
        <c:axPos val="l"/>
        <c:numFmt formatCode="0.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88060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 err="1"/>
              <a:t>Loss</a:t>
            </a:r>
            <a:r>
              <a:rPr lang="pt-BR" dirty="0"/>
              <a:t> </a:t>
            </a:r>
            <a:r>
              <a:rPr lang="pt-BR" dirty="0" err="1"/>
              <a:t>Aversion</a:t>
            </a:r>
            <a:r>
              <a:rPr lang="pt-BR" dirty="0"/>
              <a:t>– Ticket A OR B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Native Language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Planilha1!$A$2:$A$11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Planilha1!$B$2:$B$11</c:f>
              <c:numCache>
                <c:formatCode>General</c:formatCode>
                <c:ptCount val="10"/>
                <c:pt idx="0">
                  <c:v>0.95</c:v>
                </c:pt>
                <c:pt idx="1">
                  <c:v>0.92</c:v>
                </c:pt>
                <c:pt idx="2">
                  <c:v>0.9</c:v>
                </c:pt>
                <c:pt idx="3">
                  <c:v>0.85</c:v>
                </c:pt>
                <c:pt idx="4">
                  <c:v>0.65</c:v>
                </c:pt>
                <c:pt idx="5">
                  <c:v>0.45</c:v>
                </c:pt>
                <c:pt idx="6">
                  <c:v>0.25</c:v>
                </c:pt>
                <c:pt idx="7">
                  <c:v>0.15</c:v>
                </c:pt>
                <c:pt idx="8">
                  <c:v>0.1</c:v>
                </c:pt>
                <c:pt idx="9">
                  <c:v>0.1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79E-48CD-A9CB-8F2957D5FB5C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English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numRef>
              <c:f>Planilha1!$A$2:$A$11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Planilha1!$C$2:$C$11</c:f>
              <c:numCache>
                <c:formatCode>General</c:formatCode>
                <c:ptCount val="10"/>
                <c:pt idx="0">
                  <c:v>0.99</c:v>
                </c:pt>
                <c:pt idx="1">
                  <c:v>0.98</c:v>
                </c:pt>
                <c:pt idx="2">
                  <c:v>0.97</c:v>
                </c:pt>
                <c:pt idx="3">
                  <c:v>0.95</c:v>
                </c:pt>
                <c:pt idx="4">
                  <c:v>0.4</c:v>
                </c:pt>
                <c:pt idx="5">
                  <c:v>0.35</c:v>
                </c:pt>
                <c:pt idx="6">
                  <c:v>0.2</c:v>
                </c:pt>
                <c:pt idx="7">
                  <c:v>0.1</c:v>
                </c:pt>
                <c:pt idx="8">
                  <c:v>0.05</c:v>
                </c:pt>
                <c:pt idx="9">
                  <c:v>0.01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79E-48CD-A9CB-8F2957D5FB5C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Neutral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cat>
            <c:numRef>
              <c:f>Planilha1!$A$2:$A$11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Planilha1!$D$2:$D$11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EF2-4824-B06E-718B69AED9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200448"/>
        <c:axId val="188203008"/>
      </c:lineChart>
      <c:catAx>
        <c:axId val="1882004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Loterias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88203008"/>
        <c:crosses val="autoZero"/>
        <c:auto val="1"/>
        <c:lblAlgn val="ctr"/>
        <c:lblOffset val="100"/>
        <c:noMultiLvlLbl val="0"/>
      </c:catAx>
      <c:valAx>
        <c:axId val="188203008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dirty="0"/>
                  <a:t>Respostas ao Ticket 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.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88200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Mental </a:t>
            </a:r>
            <a:r>
              <a:rPr lang="pt-BR" dirty="0" err="1"/>
              <a:t>Accounting</a:t>
            </a:r>
            <a:r>
              <a:rPr lang="pt-BR" dirty="0"/>
              <a:t> – Ticket versus</a:t>
            </a:r>
            <a:r>
              <a:rPr lang="pt-BR" baseline="0" dirty="0"/>
              <a:t> Money</a:t>
            </a:r>
            <a:endParaRPr lang="pt-BR" dirty="0"/>
          </a:p>
        </c:rich>
      </c:tx>
      <c:layout>
        <c:manualLayout>
          <c:xMode val="edge"/>
          <c:yMode val="edge"/>
          <c:x val="0.22178157438542995"/>
          <c:y val="1.57377016677007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3711021533448907E-2"/>
          <c:y val="0.14435417181274365"/>
          <c:w val="0.89683716591129026"/>
          <c:h val="0.701047693084250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Native Language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Planilha1!$A$2:$A$5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Yes</c:v>
                </c:pt>
                <c:pt idx="3">
                  <c:v>No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0.25</c:v>
                </c:pt>
                <c:pt idx="1">
                  <c:v>0.75</c:v>
                </c:pt>
                <c:pt idx="2">
                  <c:v>0.45</c:v>
                </c:pt>
                <c:pt idx="3">
                  <c:v>0.55000000000000004</c:v>
                </c:pt>
              </c:numCache>
            </c:numRef>
          </c:val>
          <c:shape val="cone"/>
          <c:extLst xmlns:c16r2="http://schemas.microsoft.com/office/drawing/2015/06/chart">
            <c:ext xmlns:c16="http://schemas.microsoft.com/office/drawing/2014/chart" uri="{C3380CC4-5D6E-409C-BE32-E72D297353CC}">
              <c16:uniqueId val="{00000000-EE84-44DD-8F2F-CC2A2F59713D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English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Planilha1!$A$2:$A$5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Yes</c:v>
                </c:pt>
                <c:pt idx="3">
                  <c:v>No</c:v>
                </c:pt>
              </c:strCache>
            </c:strRef>
          </c:cat>
          <c:val>
            <c:numRef>
              <c:f>Planilha1!$C$2:$C$5</c:f>
              <c:numCache>
                <c:formatCode>General</c:formatCode>
                <c:ptCount val="4"/>
                <c:pt idx="0">
                  <c:v>0.4</c:v>
                </c:pt>
                <c:pt idx="1">
                  <c:v>0.6</c:v>
                </c:pt>
                <c:pt idx="2">
                  <c:v>0.5</c:v>
                </c:pt>
                <c:pt idx="3">
                  <c:v>0.5</c:v>
                </c:pt>
              </c:numCache>
            </c:numRef>
          </c:val>
          <c:shape val="cone"/>
          <c:extLst xmlns:c16r2="http://schemas.microsoft.com/office/drawing/2015/06/chart">
            <c:ext xmlns:c16="http://schemas.microsoft.com/office/drawing/2014/chart" uri="{C3380CC4-5D6E-409C-BE32-E72D297353CC}">
              <c16:uniqueId val="{00000001-EE84-44DD-8F2F-CC2A2F5971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gapDepth val="26"/>
        <c:shape val="box"/>
        <c:axId val="191062784"/>
        <c:axId val="191064320"/>
        <c:axId val="0"/>
      </c:bar3DChart>
      <c:catAx>
        <c:axId val="191062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91064320"/>
        <c:crosses val="autoZero"/>
        <c:auto val="1"/>
        <c:lblAlgn val="ctr"/>
        <c:lblOffset val="100"/>
        <c:noMultiLvlLbl val="0"/>
      </c:catAx>
      <c:valAx>
        <c:axId val="191064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91062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 err="1"/>
              <a:t>Myopic</a:t>
            </a:r>
            <a:r>
              <a:rPr lang="pt-BR" dirty="0"/>
              <a:t> </a:t>
            </a:r>
            <a:r>
              <a:rPr lang="pt-BR" dirty="0" err="1"/>
              <a:t>loss</a:t>
            </a:r>
            <a:r>
              <a:rPr lang="pt-BR" dirty="0"/>
              <a:t> </a:t>
            </a:r>
            <a:r>
              <a:rPr lang="pt-BR" dirty="0" err="1"/>
              <a:t>aversion</a:t>
            </a:r>
            <a:endParaRPr lang="pt-BR" dirty="0"/>
          </a:p>
        </c:rich>
      </c:tx>
      <c:layout>
        <c:manualLayout>
          <c:xMode val="edge"/>
          <c:yMode val="edge"/>
          <c:x val="0.30291580784040417"/>
          <c:y val="3.934425416925175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3711021533448907E-2"/>
          <c:y val="0.14435417181274365"/>
          <c:w val="0.89683716591129026"/>
          <c:h val="0.701047693084250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Native Language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Planilha1!$A$2:$A$3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Planilha1!$B$2:$B$3</c:f>
              <c:numCache>
                <c:formatCode>General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  <c:shape val="cone"/>
          <c:extLst xmlns:c16r2="http://schemas.microsoft.com/office/drawing/2015/06/chart">
            <c:ext xmlns:c16="http://schemas.microsoft.com/office/drawing/2014/chart" uri="{C3380CC4-5D6E-409C-BE32-E72D297353CC}">
              <c16:uniqueId val="{00000000-EE84-44DD-8F2F-CC2A2F59713D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English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Planilha1!$A$2:$A$3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Planilha1!$C$2:$C$3</c:f>
              <c:numCache>
                <c:formatCode>General</c:formatCode>
                <c:ptCount val="2"/>
                <c:pt idx="0">
                  <c:v>0.7</c:v>
                </c:pt>
                <c:pt idx="1">
                  <c:v>0.3</c:v>
                </c:pt>
              </c:numCache>
            </c:numRef>
          </c:val>
          <c:shape val="cone"/>
          <c:extLst xmlns:c16r2="http://schemas.microsoft.com/office/drawing/2015/06/chart">
            <c:ext xmlns:c16="http://schemas.microsoft.com/office/drawing/2014/chart" uri="{C3380CC4-5D6E-409C-BE32-E72D297353CC}">
              <c16:uniqueId val="{00000001-EE84-44DD-8F2F-CC2A2F5971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gapDepth val="26"/>
        <c:shape val="box"/>
        <c:axId val="191149184"/>
        <c:axId val="191150720"/>
        <c:axId val="0"/>
      </c:bar3DChart>
      <c:catAx>
        <c:axId val="19114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91150720"/>
        <c:crosses val="autoZero"/>
        <c:auto val="1"/>
        <c:lblAlgn val="ctr"/>
        <c:lblOffset val="100"/>
        <c:noMultiLvlLbl val="0"/>
      </c:catAx>
      <c:valAx>
        <c:axId val="191150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91149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62DC1-EA83-FF44-A8AF-599E44AF2F99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C9100-2BB1-424D-A328-247DBCAE8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157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80A7-BA3B-994C-A7C1-6517F311BE30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23DEC-5979-974B-B01F-7A4D46265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68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80A7-BA3B-994C-A7C1-6517F311BE30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23DEC-5979-974B-B01F-7A4D46265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458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80A7-BA3B-994C-A7C1-6517F311BE30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23DEC-5979-974B-B01F-7A4D46265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565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barra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57250"/>
            <a:ext cx="9144000" cy="176213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Picture 3" descr="topo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936104"/>
          </a:xfrm>
        </p:spPr>
        <p:txBody>
          <a:bodyPr/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276872"/>
            <a:ext cx="8219256" cy="38492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89109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80A7-BA3B-994C-A7C1-6517F311BE30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23DEC-5979-974B-B01F-7A4D46265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37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80A7-BA3B-994C-A7C1-6517F311BE30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23DEC-5979-974B-B01F-7A4D46265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53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80A7-BA3B-994C-A7C1-6517F311BE30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23DEC-5979-974B-B01F-7A4D46265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835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80A7-BA3B-994C-A7C1-6517F311BE30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23DEC-5979-974B-B01F-7A4D46265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003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80A7-BA3B-994C-A7C1-6517F311BE30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23DEC-5979-974B-B01F-7A4D46265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43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80A7-BA3B-994C-A7C1-6517F311BE30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23DEC-5979-974B-B01F-7A4D46265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402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80A7-BA3B-994C-A7C1-6517F311BE30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23DEC-5979-974B-B01F-7A4D46265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14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80A7-BA3B-994C-A7C1-6517F311BE30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23DEC-5979-974B-B01F-7A4D46265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017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980A7-BA3B-994C-A7C1-6517F311BE30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23DEC-5979-974B-B01F-7A4D46265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62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scholar.google.com.br/citations?user=PNnAS5MAAAAJ&amp;hl=pt-BR&amp;oi=sra" TargetMode="External"/><Relationship Id="rId3" Type="http://schemas.openxmlformats.org/officeDocument/2006/relationships/hyperlink" Target="https://scholar.google.com.br/citations?user=cTqXH8cAAAAJ&amp;hl=pt-BR&amp;oi=sra" TargetMode="External"/><Relationship Id="rId7" Type="http://schemas.openxmlformats.org/officeDocument/2006/relationships/hyperlink" Target="https://scholar.google.com.br/citations?user=cet5dfgAAAAJ&amp;hl=pt-BR&amp;oi=sra" TargetMode="External"/><Relationship Id="rId12" Type="http://schemas.openxmlformats.org/officeDocument/2006/relationships/hyperlink" Target="http://openworks.wooster.edu/independentstudy/6642/" TargetMode="External"/><Relationship Id="rId2" Type="http://schemas.openxmlformats.org/officeDocument/2006/relationships/hyperlink" Target="http://www.sciencedirect.com/science/article/pii/S1364661316301218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psycnet.apa.org/journals/xlm/42/1/140/" TargetMode="External"/><Relationship Id="rId11" Type="http://schemas.openxmlformats.org/officeDocument/2006/relationships/hyperlink" Target="https://scholar.google.com.br/citations?user=nPDZCZoAAAAJ&amp;hl=pt-BR&amp;oi=sra" TargetMode="External"/><Relationship Id="rId5" Type="http://schemas.openxmlformats.org/officeDocument/2006/relationships/hyperlink" Target="https://scholar.google.com.br/citations?user=uwLWLw4AAAAJ&amp;hl=pt-BR&amp;oi=sra" TargetMode="External"/><Relationship Id="rId10" Type="http://schemas.openxmlformats.org/officeDocument/2006/relationships/hyperlink" Target="http://cdp.sagepub.com/content/24/3/214.short" TargetMode="External"/><Relationship Id="rId4" Type="http://schemas.openxmlformats.org/officeDocument/2006/relationships/hyperlink" Target="https://scholar.google.com.br/citations?user=ceoARY8AAAAJ&amp;hl=pt-BR&amp;oi=sra" TargetMode="External"/><Relationship Id="rId9" Type="http://schemas.openxmlformats.org/officeDocument/2006/relationships/hyperlink" Target="http://search.proquest.com/openview/70110a6a26f00571dcb8a47bdf2d9385/1?pq-origsite=gscholar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scholar.google.com.br/citations?user=x3ObmM8AAAAJ&amp;hl=pt-BR&amp;oi=sra" TargetMode="External"/><Relationship Id="rId3" Type="http://schemas.openxmlformats.org/officeDocument/2006/relationships/hyperlink" Target="http://journals.plos.org/plosone/article?id=10.1371/journal.pone.0094842" TargetMode="External"/><Relationship Id="rId7" Type="http://schemas.openxmlformats.org/officeDocument/2006/relationships/hyperlink" Target="http://pss.sagepub.com/content/early/2013/10/28/0956797613497022.abstract" TargetMode="External"/><Relationship Id="rId12" Type="http://schemas.openxmlformats.org/officeDocument/2006/relationships/hyperlink" Target="https://scholar.google.com.br/citations?user=94UR9PYAAAAJ&amp;hl=pt-BR&amp;oi=sra" TargetMode="External"/><Relationship Id="rId2" Type="http://schemas.openxmlformats.org/officeDocument/2006/relationships/hyperlink" Target="http://search.proquest.com/openview/70110a6a26f00571dcb8a47bdf2d9385/1?pq-origsite=gscholar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medina-psicologia.ugr.es/cienciacognitiva/?p=1147" TargetMode="External"/><Relationship Id="rId11" Type="http://schemas.openxmlformats.org/officeDocument/2006/relationships/hyperlink" Target="https://scholar.google.com.br/citations?user=8ysmsvQAAAAJ&amp;hl=pt-BR&amp;oi=sra" TargetMode="External"/><Relationship Id="rId5" Type="http://schemas.openxmlformats.org/officeDocument/2006/relationships/hyperlink" Target="https://scholar.google.com.br/citations?user=cTqXH8cAAAAJ&amp;hl=pt-BR&amp;oi=sra" TargetMode="External"/><Relationship Id="rId10" Type="http://schemas.openxmlformats.org/officeDocument/2006/relationships/hyperlink" Target="http://applij.oxfordjournals.org/content/early/2014/06/24/applin.amt046.short" TargetMode="External"/><Relationship Id="rId4" Type="http://schemas.openxmlformats.org/officeDocument/2006/relationships/hyperlink" Target="https://scholar.google.com.br/citations?user=ceoARY8AAAAJ&amp;hl=pt-BR&amp;oi=sra" TargetMode="External"/><Relationship Id="rId9" Type="http://schemas.openxmlformats.org/officeDocument/2006/relationships/hyperlink" Target="https://scholar.google.com.br/citations?user=VfA7nFQAAAAJ&amp;hl=pt-BR&amp;oi=sra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2429407"/>
            <a:ext cx="7772400" cy="21643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pt-BR" sz="2800" b="1" dirty="0">
                <a:latin typeface="Century Gothic"/>
                <a:cs typeface="Century Gothic"/>
              </a:rPr>
              <a:t>The </a:t>
            </a:r>
            <a:r>
              <a:rPr lang="pt-BR" sz="2800" b="1" dirty="0" err="1">
                <a:latin typeface="Century Gothic"/>
                <a:cs typeface="Century Gothic"/>
              </a:rPr>
              <a:t>Foreign-Language</a:t>
            </a:r>
            <a:r>
              <a:rPr lang="pt-BR" sz="2800" b="1" dirty="0">
                <a:latin typeface="Century Gothic"/>
                <a:cs typeface="Century Gothic"/>
              </a:rPr>
              <a:t> </a:t>
            </a:r>
            <a:r>
              <a:rPr lang="pt-BR" sz="2800" b="1" dirty="0" err="1">
                <a:latin typeface="Century Gothic"/>
                <a:cs typeface="Century Gothic"/>
              </a:rPr>
              <a:t>Effect</a:t>
            </a:r>
            <a:r>
              <a:rPr lang="pt-BR" sz="2800" b="1" dirty="0">
                <a:latin typeface="Century Gothic"/>
                <a:cs typeface="Century Gothic"/>
              </a:rPr>
              <a:t>: Does </a:t>
            </a:r>
            <a:r>
              <a:rPr lang="pt-BR" sz="2800" b="1" dirty="0" err="1">
                <a:latin typeface="Century Gothic"/>
                <a:cs typeface="Century Gothic"/>
              </a:rPr>
              <a:t>Thinking</a:t>
            </a:r>
            <a:r>
              <a:rPr lang="pt-BR" sz="2800" b="1" dirty="0">
                <a:latin typeface="Century Gothic"/>
                <a:cs typeface="Century Gothic"/>
              </a:rPr>
              <a:t> in a </a:t>
            </a:r>
            <a:r>
              <a:rPr lang="pt-BR" sz="2800" b="1" dirty="0" err="1">
                <a:latin typeface="Century Gothic"/>
                <a:cs typeface="Century Gothic"/>
              </a:rPr>
              <a:t>Foreign</a:t>
            </a:r>
            <a:r>
              <a:rPr lang="pt-BR" sz="2800" b="1" dirty="0">
                <a:latin typeface="Century Gothic"/>
                <a:cs typeface="Century Gothic"/>
              </a:rPr>
              <a:t> </a:t>
            </a:r>
            <a:r>
              <a:rPr lang="pt-BR" sz="2800" b="1" dirty="0" err="1">
                <a:latin typeface="Century Gothic"/>
                <a:cs typeface="Century Gothic"/>
              </a:rPr>
              <a:t>Tongue</a:t>
            </a:r>
            <a:r>
              <a:rPr lang="pt-BR" sz="2800" b="1" dirty="0">
                <a:latin typeface="Century Gothic"/>
                <a:cs typeface="Century Gothic"/>
              </a:rPr>
              <a:t> </a:t>
            </a:r>
            <a:r>
              <a:rPr lang="pt-BR" sz="2800" b="1" dirty="0" err="1">
                <a:latin typeface="Century Gothic"/>
                <a:cs typeface="Century Gothic"/>
              </a:rPr>
              <a:t>Reduce</a:t>
            </a:r>
            <a:r>
              <a:rPr lang="pt-BR" sz="2800" b="1" dirty="0">
                <a:latin typeface="Century Gothic"/>
                <a:cs typeface="Century Gothic"/>
              </a:rPr>
              <a:t> Decision </a:t>
            </a:r>
            <a:r>
              <a:rPr lang="pt-BR" sz="2800" b="1" dirty="0" err="1">
                <a:latin typeface="Century Gothic"/>
                <a:cs typeface="Century Gothic"/>
              </a:rPr>
              <a:t>Biases</a:t>
            </a:r>
            <a:r>
              <a:rPr lang="pt-BR" sz="2800" b="1" dirty="0">
                <a:latin typeface="Century Gothic"/>
                <a:cs typeface="Century Gothic"/>
              </a:rPr>
              <a:t>?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129661" y="5055694"/>
            <a:ext cx="4884678" cy="86888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David Ascher</a:t>
            </a:r>
          </a:p>
          <a:p>
            <a:pPr marL="0" indent="0" algn="ctr">
              <a:buNone/>
            </a:pP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Dr. </a:t>
            </a:r>
            <a:r>
              <a:rPr lang="pt-BR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Ania</a:t>
            </a: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 Wielicka-Regulska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Century Gothic"/>
              <a:cs typeface="Century Gothic"/>
            </a:endParaRPr>
          </a:p>
          <a:p>
            <a:pPr marL="0" indent="0" algn="ctr">
              <a:buNone/>
            </a:pP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Prof. Jan Polowczyk </a:t>
            </a:r>
          </a:p>
          <a:p>
            <a:pPr marL="0" indent="0" algn="ctr">
              <a:buNone/>
            </a:pP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Prof. Wesley da Silva Vieira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1833913"/>
            <a:ext cx="2363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err="1">
                <a:latin typeface="Century Gothic"/>
                <a:cs typeface="Century Gothic"/>
              </a:rPr>
              <a:t>Dissertation</a:t>
            </a:r>
            <a:r>
              <a:rPr lang="pt-BR" dirty="0">
                <a:latin typeface="Century Gothic"/>
                <a:cs typeface="Century Gothic"/>
              </a:rPr>
              <a:t> Project:</a:t>
            </a:r>
          </a:p>
        </p:txBody>
      </p:sp>
    </p:spTree>
    <p:extLst>
      <p:ext uri="{BB962C8B-B14F-4D97-AF65-F5344CB8AC3E}">
        <p14:creationId xmlns:p14="http://schemas.microsoft.com/office/powerpoint/2010/main" val="2916611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/>
          <p:cNvSpPr txBox="1"/>
          <p:nvPr/>
        </p:nvSpPr>
        <p:spPr>
          <a:xfrm>
            <a:off x="544585" y="1616465"/>
            <a:ext cx="834191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>
                <a:latin typeface="Century Gothic"/>
                <a:cs typeface="Century Gothic"/>
              </a:rPr>
              <a:t>Costa et al. 2014: </a:t>
            </a:r>
          </a:p>
          <a:p>
            <a:pPr algn="just"/>
            <a:r>
              <a:rPr lang="pt-BR" sz="2000" i="1" dirty="0" err="1">
                <a:latin typeface="Century Gothic"/>
                <a:cs typeface="Century Gothic"/>
              </a:rPr>
              <a:t>Based</a:t>
            </a:r>
            <a:r>
              <a:rPr lang="pt-BR" sz="2000" i="1" dirty="0">
                <a:latin typeface="Century Gothic"/>
                <a:cs typeface="Century Gothic"/>
              </a:rPr>
              <a:t> </a:t>
            </a:r>
            <a:r>
              <a:rPr lang="pt-BR" sz="2000" i="1" dirty="0" err="1">
                <a:latin typeface="Century Gothic"/>
                <a:cs typeface="Century Gothic"/>
              </a:rPr>
              <a:t>on</a:t>
            </a:r>
            <a:r>
              <a:rPr lang="pt-BR" sz="2000" i="1" dirty="0">
                <a:latin typeface="Century Gothic"/>
                <a:cs typeface="Century Gothic"/>
              </a:rPr>
              <a:t> Keysar et al, 2012 –  8 </a:t>
            </a:r>
            <a:r>
              <a:rPr lang="pt-BR" sz="2000" i="1" dirty="0" err="1">
                <a:latin typeface="Century Gothic"/>
                <a:cs typeface="Century Gothic"/>
              </a:rPr>
              <a:t>Experiments</a:t>
            </a:r>
            <a:endParaRPr lang="pt-BR" sz="2000" i="1" dirty="0">
              <a:latin typeface="Century Gothic"/>
              <a:cs typeface="Century Gothic"/>
            </a:endParaRPr>
          </a:p>
          <a:p>
            <a:pPr algn="just"/>
            <a:endParaRPr lang="pt-BR" dirty="0">
              <a:latin typeface="Century Gothic"/>
              <a:cs typeface="Century Gothic"/>
            </a:endParaRPr>
          </a:p>
          <a:p>
            <a:pPr algn="just"/>
            <a:r>
              <a:rPr lang="pt-BR" dirty="0">
                <a:latin typeface="Century Gothic"/>
                <a:cs typeface="Century Gothic"/>
              </a:rPr>
              <a:t>							</a:t>
            </a:r>
            <a:r>
              <a:rPr lang="pt-BR" dirty="0" err="1">
                <a:latin typeface="Century Gothic"/>
                <a:cs typeface="Century Gothic"/>
              </a:rPr>
              <a:t>Participants</a:t>
            </a:r>
            <a:r>
              <a:rPr lang="pt-BR" dirty="0">
                <a:latin typeface="Century Gothic"/>
                <a:cs typeface="Century Gothic"/>
              </a:rPr>
              <a:t>  	FL </a:t>
            </a:r>
            <a:r>
              <a:rPr lang="pt-BR" dirty="0" err="1">
                <a:latin typeface="Century Gothic"/>
                <a:cs typeface="Century Gothic"/>
              </a:rPr>
              <a:t>Effect</a:t>
            </a:r>
            <a:endParaRPr lang="pt-BR" dirty="0">
              <a:latin typeface="Century Gothic"/>
              <a:cs typeface="Century Gothic"/>
            </a:endParaRPr>
          </a:p>
          <a:p>
            <a:pPr algn="just"/>
            <a:r>
              <a:rPr lang="pt-BR" b="1" dirty="0" err="1">
                <a:latin typeface="Century Gothic"/>
                <a:cs typeface="Century Gothic"/>
              </a:rPr>
              <a:t>Study</a:t>
            </a:r>
            <a:r>
              <a:rPr lang="pt-BR" b="1" dirty="0">
                <a:latin typeface="Century Gothic"/>
                <a:cs typeface="Century Gothic"/>
              </a:rPr>
              <a:t> 1. </a:t>
            </a:r>
            <a:r>
              <a:rPr lang="pt-BR" b="1" dirty="0" err="1">
                <a:latin typeface="Century Gothic"/>
                <a:cs typeface="Century Gothic"/>
              </a:rPr>
              <a:t>Framing</a:t>
            </a:r>
            <a:r>
              <a:rPr lang="pt-BR" b="1" dirty="0">
                <a:latin typeface="Century Gothic"/>
                <a:cs typeface="Century Gothic"/>
              </a:rPr>
              <a:t>/</a:t>
            </a:r>
            <a:r>
              <a:rPr lang="pt-BR" b="1" dirty="0" err="1">
                <a:latin typeface="Century Gothic"/>
                <a:cs typeface="Century Gothic"/>
              </a:rPr>
              <a:t>loss</a:t>
            </a:r>
            <a:r>
              <a:rPr lang="pt-BR" b="1" dirty="0">
                <a:latin typeface="Century Gothic"/>
                <a:cs typeface="Century Gothic"/>
              </a:rPr>
              <a:t> </a:t>
            </a:r>
            <a:r>
              <a:rPr lang="pt-BR" b="1" dirty="0" err="1">
                <a:latin typeface="Century Gothic"/>
                <a:cs typeface="Century Gothic"/>
              </a:rPr>
              <a:t>aversion</a:t>
            </a:r>
            <a:endParaRPr lang="pt-BR" b="1" dirty="0">
              <a:latin typeface="Century Gothic"/>
              <a:cs typeface="Century Gothic"/>
            </a:endParaRPr>
          </a:p>
          <a:p>
            <a:pPr algn="just"/>
            <a:r>
              <a:rPr lang="pt-BR" dirty="0" err="1">
                <a:latin typeface="Century Gothic"/>
                <a:cs typeface="Century Gothic"/>
              </a:rPr>
              <a:t>Asian</a:t>
            </a:r>
            <a:r>
              <a:rPr lang="pt-BR" dirty="0">
                <a:latin typeface="Century Gothic"/>
                <a:cs typeface="Century Gothic"/>
              </a:rPr>
              <a:t> </a:t>
            </a:r>
            <a:r>
              <a:rPr lang="pt-BR" dirty="0" err="1">
                <a:latin typeface="Century Gothic"/>
                <a:cs typeface="Century Gothic"/>
              </a:rPr>
              <a:t>disease</a:t>
            </a:r>
            <a:r>
              <a:rPr lang="pt-BR" dirty="0">
                <a:latin typeface="Century Gothic"/>
                <a:cs typeface="Century Gothic"/>
              </a:rPr>
              <a:t> 				376 		Yes</a:t>
            </a:r>
          </a:p>
          <a:p>
            <a:pPr algn="just"/>
            <a:r>
              <a:rPr lang="pt-BR" dirty="0">
                <a:latin typeface="Century Gothic"/>
                <a:cs typeface="Century Gothic"/>
              </a:rPr>
              <a:t>Financial </a:t>
            </a:r>
            <a:r>
              <a:rPr lang="pt-BR" dirty="0" err="1">
                <a:latin typeface="Century Gothic"/>
                <a:cs typeface="Century Gothic"/>
              </a:rPr>
              <a:t>crisis</a:t>
            </a:r>
            <a:r>
              <a:rPr lang="pt-BR" dirty="0">
                <a:latin typeface="Century Gothic"/>
                <a:cs typeface="Century Gothic"/>
              </a:rPr>
              <a:t> 				280 		Yes</a:t>
            </a:r>
          </a:p>
          <a:p>
            <a:pPr algn="just"/>
            <a:r>
              <a:rPr lang="pt-BR" b="1" dirty="0" err="1">
                <a:latin typeface="Century Gothic"/>
                <a:cs typeface="Century Gothic"/>
              </a:rPr>
              <a:t>Study</a:t>
            </a:r>
            <a:r>
              <a:rPr lang="pt-BR" b="1" dirty="0">
                <a:latin typeface="Century Gothic"/>
                <a:cs typeface="Century Gothic"/>
              </a:rPr>
              <a:t> 2. </a:t>
            </a:r>
            <a:r>
              <a:rPr lang="pt-BR" b="1" dirty="0" err="1">
                <a:latin typeface="Century Gothic"/>
                <a:cs typeface="Century Gothic"/>
              </a:rPr>
              <a:t>Framing</a:t>
            </a:r>
            <a:r>
              <a:rPr lang="pt-BR" b="1" dirty="0">
                <a:latin typeface="Century Gothic"/>
                <a:cs typeface="Century Gothic"/>
              </a:rPr>
              <a:t>/</a:t>
            </a:r>
            <a:r>
              <a:rPr lang="pt-BR" b="1" dirty="0" err="1">
                <a:latin typeface="Century Gothic"/>
                <a:cs typeface="Century Gothic"/>
              </a:rPr>
              <a:t>psychological</a:t>
            </a:r>
            <a:r>
              <a:rPr lang="pt-BR" b="1" dirty="0">
                <a:latin typeface="Century Gothic"/>
                <a:cs typeface="Century Gothic"/>
              </a:rPr>
              <a:t> </a:t>
            </a:r>
            <a:r>
              <a:rPr lang="pt-BR" b="1" dirty="0" err="1">
                <a:latin typeface="Century Gothic"/>
                <a:cs typeface="Century Gothic"/>
              </a:rPr>
              <a:t>accounting</a:t>
            </a:r>
            <a:endParaRPr lang="pt-BR" b="1" dirty="0">
              <a:latin typeface="Century Gothic"/>
              <a:cs typeface="Century Gothic"/>
            </a:endParaRPr>
          </a:p>
          <a:p>
            <a:pPr algn="just"/>
            <a:r>
              <a:rPr lang="pt-BR" dirty="0">
                <a:latin typeface="Century Gothic"/>
                <a:cs typeface="Century Gothic"/>
              </a:rPr>
              <a:t>Ticket/</a:t>
            </a:r>
            <a:r>
              <a:rPr lang="pt-BR" dirty="0" err="1">
                <a:latin typeface="Century Gothic"/>
                <a:cs typeface="Century Gothic"/>
              </a:rPr>
              <a:t>money</a:t>
            </a:r>
            <a:r>
              <a:rPr lang="pt-BR" dirty="0">
                <a:latin typeface="Century Gothic"/>
                <a:cs typeface="Century Gothic"/>
              </a:rPr>
              <a:t> </a:t>
            </a:r>
            <a:r>
              <a:rPr lang="pt-BR" dirty="0" err="1">
                <a:latin typeface="Century Gothic"/>
                <a:cs typeface="Century Gothic"/>
              </a:rPr>
              <a:t>lost</a:t>
            </a:r>
            <a:r>
              <a:rPr lang="pt-BR" dirty="0">
                <a:latin typeface="Century Gothic"/>
                <a:cs typeface="Century Gothic"/>
              </a:rPr>
              <a:t> 			280 		No</a:t>
            </a:r>
          </a:p>
          <a:p>
            <a:pPr algn="just"/>
            <a:r>
              <a:rPr lang="pt-BR" dirty="0" err="1">
                <a:latin typeface="Century Gothic"/>
                <a:cs typeface="Century Gothic"/>
              </a:rPr>
              <a:t>Discount</a:t>
            </a:r>
            <a:r>
              <a:rPr lang="pt-BR" dirty="0">
                <a:latin typeface="Century Gothic"/>
                <a:cs typeface="Century Gothic"/>
              </a:rPr>
              <a:t> 					282 		Yes</a:t>
            </a:r>
          </a:p>
          <a:p>
            <a:pPr algn="just"/>
            <a:r>
              <a:rPr lang="pt-BR" b="1" dirty="0" err="1">
                <a:latin typeface="Century Gothic"/>
                <a:cs typeface="Century Gothic"/>
              </a:rPr>
              <a:t>Study</a:t>
            </a:r>
            <a:r>
              <a:rPr lang="pt-BR" b="1" dirty="0">
                <a:latin typeface="Century Gothic"/>
                <a:cs typeface="Century Gothic"/>
              </a:rPr>
              <a:t> 3. </a:t>
            </a:r>
            <a:r>
              <a:rPr lang="pt-BR" b="1" dirty="0" err="1">
                <a:latin typeface="Century Gothic"/>
                <a:cs typeface="Century Gothic"/>
              </a:rPr>
              <a:t>Risk</a:t>
            </a:r>
            <a:r>
              <a:rPr lang="pt-BR" b="1" dirty="0">
                <a:latin typeface="Century Gothic"/>
                <a:cs typeface="Century Gothic"/>
              </a:rPr>
              <a:t> </a:t>
            </a:r>
            <a:r>
              <a:rPr lang="pt-BR" b="1" dirty="0" err="1">
                <a:latin typeface="Century Gothic"/>
                <a:cs typeface="Century Gothic"/>
              </a:rPr>
              <a:t>aversion</a:t>
            </a:r>
            <a:r>
              <a:rPr lang="pt-BR" b="1" dirty="0">
                <a:latin typeface="Century Gothic"/>
                <a:cs typeface="Century Gothic"/>
              </a:rPr>
              <a:t> and </a:t>
            </a:r>
            <a:r>
              <a:rPr lang="pt-BR" b="1" dirty="0" err="1">
                <a:latin typeface="Century Gothic"/>
                <a:cs typeface="Century Gothic"/>
              </a:rPr>
              <a:t>ambiguity</a:t>
            </a:r>
            <a:r>
              <a:rPr lang="pt-BR" b="1" dirty="0">
                <a:latin typeface="Century Gothic"/>
                <a:cs typeface="Century Gothic"/>
              </a:rPr>
              <a:t> </a:t>
            </a:r>
            <a:r>
              <a:rPr lang="pt-BR" b="1" dirty="0" err="1">
                <a:latin typeface="Century Gothic"/>
                <a:cs typeface="Century Gothic"/>
              </a:rPr>
              <a:t>Aversion</a:t>
            </a:r>
            <a:endParaRPr lang="pt-BR" b="1" dirty="0">
              <a:latin typeface="Century Gothic"/>
              <a:cs typeface="Century Gothic"/>
            </a:endParaRPr>
          </a:p>
          <a:p>
            <a:pPr algn="just"/>
            <a:r>
              <a:rPr lang="pt-BR" dirty="0">
                <a:latin typeface="Century Gothic"/>
                <a:cs typeface="Century Gothic"/>
              </a:rPr>
              <a:t>Holt–Laury </a:t>
            </a:r>
            <a:r>
              <a:rPr lang="pt-BR" dirty="0" err="1">
                <a:latin typeface="Century Gothic"/>
                <a:cs typeface="Century Gothic"/>
              </a:rPr>
              <a:t>test</a:t>
            </a:r>
            <a:r>
              <a:rPr lang="pt-BR" dirty="0">
                <a:latin typeface="Century Gothic"/>
                <a:cs typeface="Century Gothic"/>
              </a:rPr>
              <a:t> 				300 		Yes</a:t>
            </a:r>
          </a:p>
          <a:p>
            <a:pPr algn="just"/>
            <a:r>
              <a:rPr lang="pt-BR" dirty="0">
                <a:latin typeface="Century Gothic"/>
                <a:cs typeface="Century Gothic"/>
              </a:rPr>
              <a:t>Allais </a:t>
            </a:r>
            <a:r>
              <a:rPr lang="pt-BR" dirty="0" err="1">
                <a:latin typeface="Century Gothic"/>
                <a:cs typeface="Century Gothic"/>
              </a:rPr>
              <a:t>paradox</a:t>
            </a:r>
            <a:r>
              <a:rPr lang="pt-BR" dirty="0">
                <a:latin typeface="Century Gothic"/>
                <a:cs typeface="Century Gothic"/>
              </a:rPr>
              <a:t> 				300 		No</a:t>
            </a:r>
          </a:p>
          <a:p>
            <a:pPr algn="just"/>
            <a:r>
              <a:rPr lang="pt-BR" dirty="0" err="1">
                <a:latin typeface="Century Gothic"/>
                <a:cs typeface="Century Gothic"/>
              </a:rPr>
              <a:t>Ellsberg</a:t>
            </a:r>
            <a:r>
              <a:rPr lang="pt-BR" dirty="0">
                <a:latin typeface="Century Gothic"/>
                <a:cs typeface="Century Gothic"/>
              </a:rPr>
              <a:t> </a:t>
            </a:r>
            <a:r>
              <a:rPr lang="pt-BR" dirty="0" err="1">
                <a:latin typeface="Century Gothic"/>
                <a:cs typeface="Century Gothic"/>
              </a:rPr>
              <a:t>paradox</a:t>
            </a:r>
            <a:r>
              <a:rPr lang="pt-BR" dirty="0">
                <a:latin typeface="Century Gothic"/>
                <a:cs typeface="Century Gothic"/>
              </a:rPr>
              <a:t> 			245 		Yes</a:t>
            </a:r>
          </a:p>
          <a:p>
            <a:pPr algn="just"/>
            <a:r>
              <a:rPr lang="pt-BR" b="1" dirty="0" err="1">
                <a:latin typeface="Century Gothic"/>
                <a:cs typeface="Century Gothic"/>
              </a:rPr>
              <a:t>Study</a:t>
            </a:r>
            <a:r>
              <a:rPr lang="pt-BR" b="1" dirty="0">
                <a:latin typeface="Century Gothic"/>
                <a:cs typeface="Century Gothic"/>
              </a:rPr>
              <a:t> 4. </a:t>
            </a:r>
            <a:r>
              <a:rPr lang="pt-BR" b="1" dirty="0" err="1">
                <a:latin typeface="Century Gothic"/>
                <a:cs typeface="Century Gothic"/>
              </a:rPr>
              <a:t>Intuitive</a:t>
            </a:r>
            <a:r>
              <a:rPr lang="pt-BR" b="1" dirty="0">
                <a:latin typeface="Century Gothic"/>
                <a:cs typeface="Century Gothic"/>
              </a:rPr>
              <a:t> and </a:t>
            </a:r>
            <a:r>
              <a:rPr lang="pt-BR" b="1" dirty="0" err="1">
                <a:latin typeface="Century Gothic"/>
                <a:cs typeface="Century Gothic"/>
              </a:rPr>
              <a:t>logical</a:t>
            </a:r>
            <a:r>
              <a:rPr lang="pt-BR" b="1" dirty="0">
                <a:latin typeface="Century Gothic"/>
                <a:cs typeface="Century Gothic"/>
              </a:rPr>
              <a:t> </a:t>
            </a:r>
            <a:r>
              <a:rPr lang="pt-BR" b="1" dirty="0" err="1">
                <a:latin typeface="Century Gothic"/>
                <a:cs typeface="Century Gothic"/>
              </a:rPr>
              <a:t>thinking</a:t>
            </a:r>
            <a:endParaRPr lang="pt-BR" b="1" dirty="0">
              <a:latin typeface="Century Gothic"/>
              <a:cs typeface="Century Gothic"/>
            </a:endParaRPr>
          </a:p>
          <a:p>
            <a:pPr algn="just"/>
            <a:r>
              <a:rPr lang="pt-BR" dirty="0">
                <a:latin typeface="Century Gothic"/>
                <a:cs typeface="Century Gothic"/>
              </a:rPr>
              <a:t>Cognitive </a:t>
            </a:r>
            <a:r>
              <a:rPr lang="pt-BR" dirty="0" err="1">
                <a:latin typeface="Century Gothic"/>
                <a:cs typeface="Century Gothic"/>
              </a:rPr>
              <a:t>reflection</a:t>
            </a:r>
            <a:r>
              <a:rPr lang="pt-BR" dirty="0">
                <a:latin typeface="Century Gothic"/>
                <a:cs typeface="Century Gothic"/>
              </a:rPr>
              <a:t> </a:t>
            </a:r>
            <a:r>
              <a:rPr lang="pt-BR" dirty="0" err="1">
                <a:latin typeface="Century Gothic"/>
                <a:cs typeface="Century Gothic"/>
              </a:rPr>
              <a:t>test</a:t>
            </a:r>
            <a:r>
              <a:rPr lang="pt-BR" dirty="0">
                <a:latin typeface="Century Gothic"/>
                <a:cs typeface="Century Gothic"/>
              </a:rPr>
              <a:t>	630 		No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392185" y="1041078"/>
            <a:ext cx="7026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entury Gothic"/>
                <a:cs typeface="Century Gothic"/>
              </a:rPr>
              <a:t>Previous Research about this topic (</a:t>
            </a:r>
            <a:r>
              <a:rPr lang="en-US" sz="2400" b="1" dirty="0" err="1">
                <a:latin typeface="Century Gothic"/>
                <a:cs typeface="Century Gothic"/>
              </a:rPr>
              <a:t>Seminals</a:t>
            </a:r>
            <a:r>
              <a:rPr lang="en-US" sz="2400" b="1" dirty="0">
                <a:latin typeface="Century Gothic"/>
                <a:cs typeface="Century Gothic"/>
              </a:rPr>
              <a:t>):</a:t>
            </a:r>
            <a:endParaRPr lang="pt-BR" sz="2400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7035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/>
          <p:cNvSpPr txBox="1"/>
          <p:nvPr/>
        </p:nvSpPr>
        <p:spPr>
          <a:xfrm>
            <a:off x="544585" y="1616465"/>
            <a:ext cx="83419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hlinkClick r:id="rId2"/>
              </a:rPr>
              <a:t>Using a Foreign Language Changes Our Choices</a:t>
            </a:r>
            <a:endParaRPr lang="en-US" b="1" dirty="0"/>
          </a:p>
          <a:p>
            <a:r>
              <a:rPr lang="en-US" dirty="0">
                <a:hlinkClick r:id="rId3"/>
              </a:rPr>
              <a:t>S Hayakawa</a:t>
            </a:r>
            <a:r>
              <a:rPr lang="en-US" dirty="0"/>
              <a:t>, </a:t>
            </a:r>
            <a:r>
              <a:rPr lang="en-US" dirty="0">
                <a:hlinkClick r:id="rId4"/>
              </a:rPr>
              <a:t>A Costa</a:t>
            </a:r>
            <a:r>
              <a:rPr lang="en-US" dirty="0"/>
              <a:t>, A </a:t>
            </a:r>
            <a:r>
              <a:rPr lang="en-US" dirty="0" err="1"/>
              <a:t>Foucart</a:t>
            </a:r>
            <a:r>
              <a:rPr lang="en-US" dirty="0"/>
              <a:t>, </a:t>
            </a:r>
            <a:r>
              <a:rPr lang="en-US" dirty="0">
                <a:hlinkClick r:id="rId5"/>
              </a:rPr>
              <a:t>B Keysar</a:t>
            </a:r>
            <a:r>
              <a:rPr lang="en-US" dirty="0"/>
              <a:t> - Trends in Cognitive Sciences, 2016 - Elsevier</a:t>
            </a:r>
          </a:p>
          <a:p>
            <a:pPr algn="just"/>
            <a:endParaRPr lang="pt-BR" b="1" dirty="0">
              <a:latin typeface="Century Gothic"/>
              <a:cs typeface="Century Gothic"/>
            </a:endParaRPr>
          </a:p>
          <a:p>
            <a:r>
              <a:rPr lang="en-US" b="1" dirty="0">
                <a:hlinkClick r:id="rId6"/>
              </a:rPr>
              <a:t>Language switching—but not foreign language use per se—reduces the framing effect.</a:t>
            </a:r>
            <a:endParaRPr lang="en-US" b="1" dirty="0"/>
          </a:p>
          <a:p>
            <a:r>
              <a:rPr lang="en-US" dirty="0">
                <a:hlinkClick r:id="rId7"/>
              </a:rPr>
              <a:t>Y </a:t>
            </a:r>
            <a:r>
              <a:rPr lang="en-US" dirty="0" err="1">
                <a:hlinkClick r:id="rId7"/>
              </a:rPr>
              <a:t>Oganian</a:t>
            </a:r>
            <a:r>
              <a:rPr lang="en-US" dirty="0"/>
              <a:t>, </a:t>
            </a:r>
            <a:r>
              <a:rPr lang="en-US" dirty="0">
                <a:hlinkClick r:id="rId8"/>
              </a:rPr>
              <a:t>CW Korn</a:t>
            </a:r>
            <a:r>
              <a:rPr lang="en-US" dirty="0"/>
              <a:t>, HR </a:t>
            </a:r>
            <a:r>
              <a:rPr lang="en-US" dirty="0" err="1"/>
              <a:t>Heekeren</a:t>
            </a:r>
            <a:r>
              <a:rPr lang="en-US" dirty="0"/>
              <a:t> - Journal of Experimental …, 2016 - psycnet.apa.org</a:t>
            </a:r>
          </a:p>
          <a:p>
            <a:endParaRPr lang="pt-BR" b="1" dirty="0">
              <a:hlinkClick r:id="rId9"/>
            </a:endParaRPr>
          </a:p>
          <a:p>
            <a:r>
              <a:rPr lang="en-US" b="1" dirty="0">
                <a:hlinkClick r:id="rId10"/>
              </a:rPr>
              <a:t>Emotionality differences between a native and foreign language implications for everyday life</a:t>
            </a:r>
            <a:endParaRPr lang="en-US" b="1" dirty="0"/>
          </a:p>
          <a:p>
            <a:r>
              <a:rPr lang="en-US" dirty="0">
                <a:hlinkClick r:id="rId11"/>
              </a:rPr>
              <a:t>CL Caldwell-Harris</a:t>
            </a:r>
            <a:r>
              <a:rPr lang="en-US" dirty="0"/>
              <a:t> - Current Directions in Psychological Science, 2015 - cdp.sagepub.com</a:t>
            </a:r>
          </a:p>
          <a:p>
            <a:endParaRPr lang="pt-BR" b="1" dirty="0">
              <a:hlinkClick r:id="rId9"/>
            </a:endParaRPr>
          </a:p>
          <a:p>
            <a:r>
              <a:rPr lang="en-US" b="1" dirty="0">
                <a:hlinkClick r:id="rId12"/>
              </a:rPr>
              <a:t>Should I Gamble in my Foreign Language? An Investigation of Language Effect on Decision Making Process</a:t>
            </a:r>
            <a:endParaRPr lang="en-US" b="1" dirty="0"/>
          </a:p>
          <a:p>
            <a:r>
              <a:rPr lang="en-US" dirty="0"/>
              <a:t>DKN Dao - 2015 - openworks.wooster.edu</a:t>
            </a:r>
          </a:p>
          <a:p>
            <a:endParaRPr lang="en-US" b="1" dirty="0">
              <a:hlinkClick r:id="rId9"/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392185" y="1041078"/>
            <a:ext cx="7026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err="1">
                <a:latin typeface="Century Gothic"/>
                <a:cs typeface="Century Gothic"/>
              </a:rPr>
              <a:t>Theme</a:t>
            </a:r>
            <a:r>
              <a:rPr lang="pt-BR" sz="2400" b="1" dirty="0">
                <a:latin typeface="Century Gothic"/>
                <a:cs typeface="Century Gothic"/>
              </a:rPr>
              <a:t> </a:t>
            </a:r>
            <a:r>
              <a:rPr lang="pt-BR" sz="2400" b="1" dirty="0" err="1">
                <a:latin typeface="Century Gothic"/>
                <a:cs typeface="Century Gothic"/>
              </a:rPr>
              <a:t>Relevance</a:t>
            </a:r>
            <a:endParaRPr lang="pt-BR" sz="2400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12573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/>
          <p:cNvSpPr txBox="1"/>
          <p:nvPr/>
        </p:nvSpPr>
        <p:spPr>
          <a:xfrm>
            <a:off x="544585" y="1616465"/>
            <a:ext cx="8341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hlinkClick r:id="rId2"/>
              </a:rPr>
              <a:t>Decision-Making in Foreign Language Reduces Emotional Arousal</a:t>
            </a:r>
            <a:endParaRPr lang="en-US" b="1" dirty="0"/>
          </a:p>
          <a:p>
            <a:r>
              <a:rPr lang="en-US" dirty="0"/>
              <a:t>JN Lazar, A Stern, R Cohen - Psychology, 2014 - search.proquest.com</a:t>
            </a:r>
          </a:p>
          <a:p>
            <a:pPr algn="just"/>
            <a:endParaRPr lang="pt-BR" b="1" dirty="0">
              <a:latin typeface="Century Gothic"/>
              <a:cs typeface="Century Gothic"/>
            </a:endParaRPr>
          </a:p>
          <a:p>
            <a:r>
              <a:rPr lang="en-US" b="1" dirty="0">
                <a:hlinkClick r:id="rId3"/>
              </a:rPr>
              <a:t>Your morals depend on language</a:t>
            </a:r>
            <a:endParaRPr lang="en-US" b="1" dirty="0"/>
          </a:p>
          <a:p>
            <a:r>
              <a:rPr lang="en-US" dirty="0">
                <a:hlinkClick r:id="rId4"/>
              </a:rPr>
              <a:t>A Costa</a:t>
            </a:r>
            <a:r>
              <a:rPr lang="en-US" dirty="0"/>
              <a:t>, A </a:t>
            </a:r>
            <a:r>
              <a:rPr lang="en-US" dirty="0" err="1"/>
              <a:t>Foucart</a:t>
            </a:r>
            <a:r>
              <a:rPr lang="en-US" dirty="0"/>
              <a:t>, </a:t>
            </a:r>
            <a:r>
              <a:rPr lang="en-US" dirty="0">
                <a:hlinkClick r:id="rId5"/>
              </a:rPr>
              <a:t>S Hayakawa</a:t>
            </a:r>
            <a:r>
              <a:rPr lang="en-US" dirty="0"/>
              <a:t>, M </a:t>
            </a:r>
            <a:r>
              <a:rPr lang="en-US" dirty="0" err="1"/>
              <a:t>Aparici</a:t>
            </a:r>
            <a:r>
              <a:rPr lang="en-US" dirty="0"/>
              <a:t>… - </a:t>
            </a:r>
            <a:r>
              <a:rPr lang="en-US" dirty="0" err="1"/>
              <a:t>PloS</a:t>
            </a:r>
            <a:r>
              <a:rPr lang="en-US" dirty="0"/>
              <a:t> one, 2014 - journals.plos.org</a:t>
            </a:r>
          </a:p>
          <a:p>
            <a:pPr algn="just"/>
            <a:endParaRPr lang="pt-BR" b="1" dirty="0">
              <a:latin typeface="Century Gothic"/>
              <a:cs typeface="Century Gothic"/>
            </a:endParaRPr>
          </a:p>
          <a:p>
            <a:r>
              <a:rPr lang="en-US" b="1" dirty="0">
                <a:hlinkClick r:id="rId6"/>
              </a:rPr>
              <a:t>The foreign language effect on moral decisions</a:t>
            </a:r>
            <a:endParaRPr lang="en-US" b="1" dirty="0"/>
          </a:p>
          <a:p>
            <a:r>
              <a:rPr lang="en-US" dirty="0"/>
              <a:t>JD Corey, </a:t>
            </a:r>
            <a:r>
              <a:rPr lang="en-US" dirty="0">
                <a:hlinkClick r:id="rId4"/>
              </a:rPr>
              <a:t>A Costa</a:t>
            </a:r>
            <a:r>
              <a:rPr lang="en-US" dirty="0"/>
              <a:t> - </a:t>
            </a:r>
            <a:r>
              <a:rPr lang="en-US" dirty="0" err="1"/>
              <a:t>Ciencia</a:t>
            </a:r>
            <a:r>
              <a:rPr lang="en-US" dirty="0"/>
              <a:t> </a:t>
            </a:r>
            <a:r>
              <a:rPr lang="en-US" dirty="0" err="1"/>
              <a:t>Cognitiva</a:t>
            </a:r>
            <a:r>
              <a:rPr lang="en-US" dirty="0"/>
              <a:t>, 2015 - medina-psicologia.ugr.es</a:t>
            </a:r>
          </a:p>
          <a:p>
            <a:pPr algn="just"/>
            <a:endParaRPr lang="pt-BR" b="1" dirty="0">
              <a:latin typeface="Century Gothic"/>
              <a:cs typeface="Century Gothic"/>
            </a:endParaRPr>
          </a:p>
          <a:p>
            <a:r>
              <a:rPr lang="en-US" b="1" dirty="0">
                <a:hlinkClick r:id="rId7"/>
              </a:rPr>
              <a:t>Developmental reversals in risky decision making intelligence agents show larger decision biases than college students</a:t>
            </a:r>
            <a:endParaRPr lang="en-US" b="1" dirty="0"/>
          </a:p>
          <a:p>
            <a:r>
              <a:rPr lang="en-US" dirty="0"/>
              <a:t>VF Reyna, </a:t>
            </a:r>
            <a:r>
              <a:rPr lang="en-US" dirty="0">
                <a:hlinkClick r:id="rId8"/>
              </a:rPr>
              <a:t>CF Chick</a:t>
            </a:r>
            <a:r>
              <a:rPr lang="en-US" dirty="0"/>
              <a:t>, </a:t>
            </a:r>
            <a:r>
              <a:rPr lang="en-US" dirty="0">
                <a:hlinkClick r:id="rId9"/>
              </a:rPr>
              <a:t>JC Corbin</a:t>
            </a:r>
            <a:r>
              <a:rPr lang="en-US" dirty="0"/>
              <a:t>… - Psychological science, 2013 - pss.sagepub.com</a:t>
            </a:r>
          </a:p>
          <a:p>
            <a:pPr algn="just"/>
            <a:endParaRPr lang="pt-BR" b="1" dirty="0">
              <a:latin typeface="Century Gothic"/>
              <a:cs typeface="Century Gothic"/>
            </a:endParaRPr>
          </a:p>
          <a:p>
            <a:r>
              <a:rPr lang="en-US" b="1" dirty="0">
                <a:hlinkClick r:id="rId10"/>
              </a:rPr>
              <a:t>Towards a theory of diagnosis in second and foreign language assessment: Insights from professional practice across diverse fields</a:t>
            </a:r>
            <a:endParaRPr lang="en-US" b="1" dirty="0"/>
          </a:p>
          <a:p>
            <a:r>
              <a:rPr lang="en-US" dirty="0"/>
              <a:t>JC Alderson, </a:t>
            </a:r>
            <a:r>
              <a:rPr lang="en-US" dirty="0">
                <a:hlinkClick r:id="rId11"/>
              </a:rPr>
              <a:t>T </a:t>
            </a:r>
            <a:r>
              <a:rPr lang="en-US" dirty="0" err="1">
                <a:hlinkClick r:id="rId11"/>
              </a:rPr>
              <a:t>Brunfaut</a:t>
            </a:r>
            <a:r>
              <a:rPr lang="en-US" dirty="0"/>
              <a:t>, </a:t>
            </a:r>
            <a:r>
              <a:rPr lang="en-US" dirty="0">
                <a:hlinkClick r:id="rId12"/>
              </a:rPr>
              <a:t>L Harding</a:t>
            </a:r>
            <a:r>
              <a:rPr lang="en-US" dirty="0"/>
              <a:t> - Applied Linguistics, 2014 - Am </a:t>
            </a:r>
            <a:r>
              <a:rPr lang="en-US" dirty="0" err="1"/>
              <a:t>Assoc</a:t>
            </a:r>
            <a:r>
              <a:rPr lang="en-US" dirty="0"/>
              <a:t> </a:t>
            </a:r>
            <a:r>
              <a:rPr lang="en-US" dirty="0" err="1"/>
              <a:t>Appl</a:t>
            </a:r>
            <a:r>
              <a:rPr lang="en-US" dirty="0"/>
              <a:t> Ling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392185" y="1041078"/>
            <a:ext cx="7026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err="1">
                <a:latin typeface="Century Gothic"/>
                <a:cs typeface="Century Gothic"/>
              </a:rPr>
              <a:t>Theme</a:t>
            </a:r>
            <a:r>
              <a:rPr lang="pt-BR" sz="2400" b="1" dirty="0">
                <a:latin typeface="Century Gothic"/>
                <a:cs typeface="Century Gothic"/>
              </a:rPr>
              <a:t> </a:t>
            </a:r>
            <a:r>
              <a:rPr lang="pt-BR" sz="2400" b="1" dirty="0" err="1">
                <a:latin typeface="Century Gothic"/>
                <a:cs typeface="Century Gothic"/>
              </a:rPr>
              <a:t>Relevance</a:t>
            </a:r>
            <a:endParaRPr lang="pt-BR" sz="2400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9247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9766" y="1192998"/>
            <a:ext cx="8614577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Preparatory steps for the implementation of experiments: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1200"/>
              </a:spcAft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1200"/>
              </a:spcAft>
              <a:buAutoNum type="arabicPeriod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Definition of the experiments to be applied.</a:t>
            </a:r>
          </a:p>
          <a:p>
            <a:pPr marL="342900" indent="-342900" algn="just">
              <a:spcAft>
                <a:spcPts val="1200"/>
              </a:spcAft>
              <a:buAutoNum type="arabicPeriod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Questionnaires building (by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Qualtrics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342900" indent="-342900" algn="just">
              <a:spcAft>
                <a:spcPts val="1200"/>
              </a:spcAft>
              <a:buAutoNum type="arabicPeriod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Questionnaires validation for adjustments (pre-test).</a:t>
            </a:r>
          </a:p>
          <a:p>
            <a:pPr marL="342900" indent="-342900" algn="just">
              <a:spcAft>
                <a:spcPts val="1200"/>
              </a:spcAft>
              <a:buAutoNum type="arabicPeriod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Questionnaires distribution:</a:t>
            </a:r>
          </a:p>
          <a:p>
            <a:pPr marL="800100" lvl="1" indent="-342900" algn="just">
              <a:spcAft>
                <a:spcPts val="1200"/>
              </a:spcAft>
              <a:buAutoNum type="arabicPeriod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Q1 (300 full questionnaires in Brazil and Poland (150 each)</a:t>
            </a:r>
          </a:p>
          <a:p>
            <a:pPr marL="800100" lvl="1" indent="-342900" algn="just">
              <a:spcAft>
                <a:spcPts val="1200"/>
              </a:spcAft>
              <a:buFontTx/>
              <a:buAutoNum type="arabicPeriod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Q2 (300 full questionnaires in Brazil and Poland (150 each)</a:t>
            </a:r>
          </a:p>
          <a:p>
            <a:pPr marL="342900" indent="-342900" algn="just">
              <a:spcAft>
                <a:spcPts val="1200"/>
              </a:spcAft>
              <a:buAutoNum type="arabicPeriod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Data analysis and comparisons</a:t>
            </a:r>
          </a:p>
          <a:p>
            <a:pPr marL="342900" indent="-342900" algn="just">
              <a:spcAft>
                <a:spcPts val="1200"/>
              </a:spcAft>
              <a:buAutoNum type="arabicPeriod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Review of the implementation process of the ludic game (Heads or Tails).</a:t>
            </a:r>
          </a:p>
        </p:txBody>
      </p:sp>
    </p:spTree>
    <p:extLst>
      <p:ext uri="{BB962C8B-B14F-4D97-AF65-F5344CB8AC3E}">
        <p14:creationId xmlns:p14="http://schemas.microsoft.com/office/powerpoint/2010/main" val="2517081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9545" y="1154591"/>
            <a:ext cx="7955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Experiments Division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309545" y="1955920"/>
            <a:ext cx="7955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 – Framing Effect – Asian Disease</a:t>
            </a:r>
          </a:p>
        </p:txBody>
      </p:sp>
      <p:sp>
        <p:nvSpPr>
          <p:cNvPr id="5" name="TextBox 3"/>
          <p:cNvSpPr txBox="1"/>
          <p:nvPr/>
        </p:nvSpPr>
        <p:spPr>
          <a:xfrm>
            <a:off x="309545" y="2417585"/>
            <a:ext cx="7955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 – Framing Effect – Financial Crisis</a:t>
            </a:r>
          </a:p>
        </p:txBody>
      </p:sp>
      <p:sp>
        <p:nvSpPr>
          <p:cNvPr id="8" name="TextBox 3"/>
          <p:cNvSpPr txBox="1"/>
          <p:nvPr/>
        </p:nvSpPr>
        <p:spPr>
          <a:xfrm>
            <a:off x="309545" y="3802580"/>
            <a:ext cx="7955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5 – Mental Accounting – Lost of Ticket</a:t>
            </a:r>
          </a:p>
        </p:txBody>
      </p:sp>
      <p:sp>
        <p:nvSpPr>
          <p:cNvPr id="9" name="TextBox 3"/>
          <p:cNvSpPr txBox="1"/>
          <p:nvPr/>
        </p:nvSpPr>
        <p:spPr>
          <a:xfrm>
            <a:off x="309545" y="4266657"/>
            <a:ext cx="7955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6 – Mental Accounting – Discount</a:t>
            </a:r>
          </a:p>
        </p:txBody>
      </p:sp>
      <p:sp>
        <p:nvSpPr>
          <p:cNvPr id="10" name="TextBox 3"/>
          <p:cNvSpPr txBox="1"/>
          <p:nvPr/>
        </p:nvSpPr>
        <p:spPr>
          <a:xfrm>
            <a:off x="309545" y="4749948"/>
            <a:ext cx="7955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7 – Myopic Loss Aversion</a:t>
            </a:r>
          </a:p>
        </p:txBody>
      </p:sp>
      <p:sp>
        <p:nvSpPr>
          <p:cNvPr id="2" name="Canto Dobrado 1"/>
          <p:cNvSpPr/>
          <p:nvPr/>
        </p:nvSpPr>
        <p:spPr>
          <a:xfrm>
            <a:off x="2272251" y="5352914"/>
            <a:ext cx="1710813" cy="1342103"/>
          </a:xfrm>
          <a:prstGeom prst="foldedCorner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Questionnaire B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</a:p>
        </p:txBody>
      </p:sp>
      <p:sp>
        <p:nvSpPr>
          <p:cNvPr id="11" name="Canto Dobrado 10"/>
          <p:cNvSpPr/>
          <p:nvPr/>
        </p:nvSpPr>
        <p:spPr>
          <a:xfrm>
            <a:off x="5542793" y="5368413"/>
            <a:ext cx="1641422" cy="1342103"/>
          </a:xfrm>
          <a:prstGeom prst="foldedCorner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Questionnaire A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pic>
        <p:nvPicPr>
          <p:cNvPr id="12" name="Imagem 11" descr="Apply now to join us at the Circular Summit, a two-day event for women ..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75" y="2424112"/>
            <a:ext cx="3143250" cy="2009775"/>
          </a:xfrm>
          <a:prstGeom prst="rect">
            <a:avLst/>
          </a:prstGeom>
        </p:spPr>
      </p:pic>
      <p:sp>
        <p:nvSpPr>
          <p:cNvPr id="13" name="TextBox 3"/>
          <p:cNvSpPr txBox="1"/>
          <p:nvPr/>
        </p:nvSpPr>
        <p:spPr>
          <a:xfrm>
            <a:off x="3305175" y="2406772"/>
            <a:ext cx="3593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Game: Heads/Tails</a:t>
            </a:r>
          </a:p>
        </p:txBody>
      </p:sp>
      <p:sp>
        <p:nvSpPr>
          <p:cNvPr id="6" name="TextBox 3"/>
          <p:cNvSpPr txBox="1"/>
          <p:nvPr/>
        </p:nvSpPr>
        <p:spPr>
          <a:xfrm>
            <a:off x="309545" y="2879250"/>
            <a:ext cx="7955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 – Loss Aversion – Bet Acceptance</a:t>
            </a:r>
          </a:p>
        </p:txBody>
      </p:sp>
      <p:sp>
        <p:nvSpPr>
          <p:cNvPr id="7" name="TextBox 3"/>
          <p:cNvSpPr txBox="1"/>
          <p:nvPr/>
        </p:nvSpPr>
        <p:spPr>
          <a:xfrm>
            <a:off x="309545" y="3340915"/>
            <a:ext cx="7955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4 – Loss Aversion – Ticket Choice</a:t>
            </a:r>
          </a:p>
        </p:txBody>
      </p:sp>
    </p:spTree>
    <p:extLst>
      <p:ext uri="{BB962C8B-B14F-4D97-AF65-F5344CB8AC3E}">
        <p14:creationId xmlns:p14="http://schemas.microsoft.com/office/powerpoint/2010/main" val="99788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36C0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50"/>
                            </p:stCondLst>
                            <p:childTnLst>
                              <p:par>
                                <p:cTn id="35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36C0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36C0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250"/>
                            </p:stCondLst>
                            <p:childTnLst>
                              <p:par>
                                <p:cTn id="41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48DD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48DD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750"/>
                            </p:stCondLst>
                            <p:childTnLst>
                              <p:par>
                                <p:cTn id="47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48DD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44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940"/>
                            </p:stCondLst>
                            <p:childTnLst>
                              <p:par>
                                <p:cTn id="60" presetID="49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951 0.51968 " pathEditMode="relative" rAng="0" ptsTypes="AA">
                                      <p:cBhvr>
                                        <p:cTn id="61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76" y="25972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42" presetClass="path" presetSubtype="0" accel="50000" decel="50000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-2.22222E-6 L 0.22622 0.43241 " pathEditMode="relative" rAng="0" ptsTypes="AA">
                                      <p:cBhvr>
                                        <p:cTn id="63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02" y="2162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-2.96296E-6 L 0.22778 0.34074 " pathEditMode="relative" rAng="0" ptsTypes="AA">
                                      <p:cBhvr>
                                        <p:cTn id="6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89" y="17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190"/>
                            </p:stCondLst>
                            <p:childTnLst>
                              <p:par>
                                <p:cTn id="67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3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3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940"/>
                            </p:stCondLst>
                            <p:childTnLst>
                              <p:par>
                                <p:cTn id="7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5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5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5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5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5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5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5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5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5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940"/>
                            </p:stCondLst>
                            <p:childTnLst>
                              <p:par>
                                <p:cTn id="98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-0.14062 0.44769 " pathEditMode="relative" rAng="0" ptsTypes="AA">
                                      <p:cBhvr>
                                        <p:cTn id="9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31" y="22384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42" presetClass="path" presetSubtype="0" accel="50000" decel="50000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-3.33333E-6 L -0.14062 0.36042 " pathEditMode="relative" rAng="0" ptsTypes="AA">
                                      <p:cBhvr>
                                        <p:cTn id="10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31" y="18009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42" presetClass="path" presetSubtype="0" accel="50000" decel="5000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2.96296E-6 L -0.14062 0.27291 " pathEditMode="relative" rAng="0" ptsTypes="AA">
                                      <p:cBhvr>
                                        <p:cTn id="10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31" y="13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190"/>
                            </p:stCondLst>
                            <p:childTnLst>
                              <p:par>
                                <p:cTn id="105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3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3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8940"/>
                            </p:stCondLst>
                            <p:childTnLst>
                              <p:par>
                                <p:cTn id="1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9940"/>
                            </p:stCondLst>
                            <p:childTnLst>
                              <p:par>
                                <p:cTn id="128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2.59259E-6 L 0.22969 -0.24005 " pathEditMode="relative" rAng="0" ptsTypes="AA">
                                      <p:cBhvr>
                                        <p:cTn id="12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76" y="-1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690"/>
                            </p:stCondLst>
                            <p:childTnLst>
                              <p:par>
                                <p:cTn id="131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2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940"/>
                            </p:stCondLst>
                            <p:childTnLst>
                              <p:par>
                                <p:cTn id="1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1190"/>
                            </p:stCondLst>
                            <p:childTnLst>
                              <p:par>
                                <p:cTn id="1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3" grpId="3"/>
      <p:bldP spid="5" grpId="0"/>
      <p:bldP spid="5" grpId="1"/>
      <p:bldP spid="5" grpId="2"/>
      <p:bldP spid="5" grpId="3"/>
      <p:bldP spid="8" grpId="0"/>
      <p:bldP spid="8" grpId="1"/>
      <p:bldP spid="8" grpId="2"/>
      <p:bldP spid="8" grpId="3"/>
      <p:bldP spid="9" grpId="0"/>
      <p:bldP spid="9" grpId="1"/>
      <p:bldP spid="9" grpId="2"/>
      <p:bldP spid="9" grpId="3"/>
      <p:bldP spid="10" grpId="0"/>
      <p:bldP spid="10" grpId="1"/>
      <p:bldP spid="10" grpId="2"/>
      <p:bldP spid="10" grpId="3"/>
      <p:bldP spid="2" grpId="0" animBg="1"/>
      <p:bldP spid="11" grpId="0" animBg="1"/>
      <p:bldP spid="13" grpId="0"/>
      <p:bldP spid="6" grpId="0"/>
      <p:bldP spid="6" grpId="1"/>
      <p:bldP spid="6" grpId="2"/>
      <p:bldP spid="6" grpId="3"/>
      <p:bldP spid="7" grpId="0"/>
      <p:bldP spid="7" grpId="1"/>
      <p:bldP spid="7" grpId="2"/>
      <p:bldP spid="7" grpId="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/>
          <p:nvPr/>
        </p:nvSpPr>
        <p:spPr>
          <a:xfrm>
            <a:off x="309545" y="1154591"/>
            <a:ext cx="7955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Questionnaire A - Segmentation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3"/>
          <p:cNvSpPr txBox="1"/>
          <p:nvPr/>
        </p:nvSpPr>
        <p:spPr>
          <a:xfrm>
            <a:off x="309545" y="2797416"/>
            <a:ext cx="7955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 – Framing Effect – Asian Disease</a:t>
            </a:r>
          </a:p>
        </p:txBody>
      </p:sp>
      <p:sp>
        <p:nvSpPr>
          <p:cNvPr id="13" name="TextBox 3"/>
          <p:cNvSpPr txBox="1"/>
          <p:nvPr/>
        </p:nvSpPr>
        <p:spPr>
          <a:xfrm>
            <a:off x="309545" y="3724381"/>
            <a:ext cx="7955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 – Loss Aversion– Bet Acceptance</a:t>
            </a:r>
          </a:p>
        </p:txBody>
      </p:sp>
      <p:sp>
        <p:nvSpPr>
          <p:cNvPr id="14" name="TextBox 3"/>
          <p:cNvSpPr txBox="1"/>
          <p:nvPr/>
        </p:nvSpPr>
        <p:spPr>
          <a:xfrm>
            <a:off x="309545" y="4651346"/>
            <a:ext cx="7955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5 – Mental Accounting – Lost of Ticket</a:t>
            </a:r>
          </a:p>
        </p:txBody>
      </p:sp>
      <p:sp>
        <p:nvSpPr>
          <p:cNvPr id="15" name="TextBox 3"/>
          <p:cNvSpPr txBox="1"/>
          <p:nvPr/>
        </p:nvSpPr>
        <p:spPr>
          <a:xfrm>
            <a:off x="309545" y="5578309"/>
            <a:ext cx="7955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Socio Demographic Questionnaire</a:t>
            </a:r>
          </a:p>
        </p:txBody>
      </p:sp>
      <p:sp>
        <p:nvSpPr>
          <p:cNvPr id="16" name="TextBox 3"/>
          <p:cNvSpPr txBox="1"/>
          <p:nvPr/>
        </p:nvSpPr>
        <p:spPr>
          <a:xfrm>
            <a:off x="253401" y="1919594"/>
            <a:ext cx="7955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Self sufficiency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questionnaire - English</a:t>
            </a:r>
          </a:p>
        </p:txBody>
      </p:sp>
      <p:sp>
        <p:nvSpPr>
          <p:cNvPr id="2" name="Canto Dobrado 1"/>
          <p:cNvSpPr/>
          <p:nvPr/>
        </p:nvSpPr>
        <p:spPr>
          <a:xfrm>
            <a:off x="61257" y="1647252"/>
            <a:ext cx="4521430" cy="1775066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anto Dobrado 22"/>
          <p:cNvSpPr/>
          <p:nvPr/>
        </p:nvSpPr>
        <p:spPr>
          <a:xfrm>
            <a:off x="4629181" y="1633291"/>
            <a:ext cx="4521430" cy="1775066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3"/>
          <p:cNvSpPr txBox="1"/>
          <p:nvPr/>
        </p:nvSpPr>
        <p:spPr>
          <a:xfrm>
            <a:off x="108071" y="2044951"/>
            <a:ext cx="4521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 – Asian Disease(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Positive Bias- Native Language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8" name="TextBox 3"/>
          <p:cNvSpPr txBox="1"/>
          <p:nvPr/>
        </p:nvSpPr>
        <p:spPr>
          <a:xfrm>
            <a:off x="108071" y="2348412"/>
            <a:ext cx="4521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 – Loss Aversion(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Native Language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9" name="TextBox 3"/>
          <p:cNvSpPr txBox="1"/>
          <p:nvPr/>
        </p:nvSpPr>
        <p:spPr>
          <a:xfrm>
            <a:off x="108072" y="2644433"/>
            <a:ext cx="4355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5 – Lost of Ticket (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Ticket – Native Language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10" name="TextBox 3"/>
          <p:cNvSpPr txBox="1"/>
          <p:nvPr/>
        </p:nvSpPr>
        <p:spPr>
          <a:xfrm>
            <a:off x="108071" y="2965646"/>
            <a:ext cx="4521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Socio Demographic Questionnaire</a:t>
            </a:r>
          </a:p>
        </p:txBody>
      </p:sp>
      <p:sp>
        <p:nvSpPr>
          <p:cNvPr id="11" name="TextBox 3"/>
          <p:cNvSpPr txBox="1"/>
          <p:nvPr/>
        </p:nvSpPr>
        <p:spPr>
          <a:xfrm>
            <a:off x="108071" y="1784023"/>
            <a:ext cx="4521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Self-sufficiency questionnaire -  English</a:t>
            </a:r>
          </a:p>
        </p:txBody>
      </p:sp>
      <p:sp>
        <p:nvSpPr>
          <p:cNvPr id="24" name="TextBox 3"/>
          <p:cNvSpPr txBox="1"/>
          <p:nvPr/>
        </p:nvSpPr>
        <p:spPr>
          <a:xfrm>
            <a:off x="4665309" y="2008724"/>
            <a:ext cx="4521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 – Asian Disease(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Positive Bias- English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25" name="TextBox 3"/>
          <p:cNvSpPr txBox="1"/>
          <p:nvPr/>
        </p:nvSpPr>
        <p:spPr>
          <a:xfrm>
            <a:off x="4665309" y="2312185"/>
            <a:ext cx="4521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 – Loss Aversion(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6" name="TextBox 3"/>
          <p:cNvSpPr txBox="1"/>
          <p:nvPr/>
        </p:nvSpPr>
        <p:spPr>
          <a:xfrm>
            <a:off x="4665310" y="2608206"/>
            <a:ext cx="4355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5 – Lost of Ticket (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Ticket – English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27" name="TextBox 3"/>
          <p:cNvSpPr txBox="1"/>
          <p:nvPr/>
        </p:nvSpPr>
        <p:spPr>
          <a:xfrm>
            <a:off x="4665309" y="2929419"/>
            <a:ext cx="4521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Socio Demographic Questionnaire</a:t>
            </a:r>
          </a:p>
        </p:txBody>
      </p:sp>
      <p:sp>
        <p:nvSpPr>
          <p:cNvPr id="28" name="TextBox 3"/>
          <p:cNvSpPr txBox="1"/>
          <p:nvPr/>
        </p:nvSpPr>
        <p:spPr>
          <a:xfrm>
            <a:off x="4665309" y="1747796"/>
            <a:ext cx="4521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Self-sufficiency questionnaire - English</a:t>
            </a:r>
          </a:p>
        </p:txBody>
      </p:sp>
      <p:sp>
        <p:nvSpPr>
          <p:cNvPr id="29" name="Canto Dobrado 28"/>
          <p:cNvSpPr/>
          <p:nvPr/>
        </p:nvSpPr>
        <p:spPr>
          <a:xfrm>
            <a:off x="61257" y="3867006"/>
            <a:ext cx="4521430" cy="1775066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3"/>
          <p:cNvSpPr txBox="1"/>
          <p:nvPr/>
        </p:nvSpPr>
        <p:spPr>
          <a:xfrm>
            <a:off x="107750" y="4192316"/>
            <a:ext cx="46767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 – Asian Disease(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Negative Bias- Native Language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31" name="TextBox 3"/>
          <p:cNvSpPr txBox="1"/>
          <p:nvPr/>
        </p:nvSpPr>
        <p:spPr>
          <a:xfrm>
            <a:off x="107750" y="4495777"/>
            <a:ext cx="4521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 – Loss Aversion(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Native Language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2" name="TextBox 3"/>
          <p:cNvSpPr txBox="1"/>
          <p:nvPr/>
        </p:nvSpPr>
        <p:spPr>
          <a:xfrm>
            <a:off x="107751" y="4791798"/>
            <a:ext cx="4355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5 – Lost of Ticket (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Money – Native Language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33" name="TextBox 3"/>
          <p:cNvSpPr txBox="1"/>
          <p:nvPr/>
        </p:nvSpPr>
        <p:spPr>
          <a:xfrm>
            <a:off x="107750" y="5113011"/>
            <a:ext cx="4521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Socio Demographic Questionnaire</a:t>
            </a:r>
          </a:p>
        </p:txBody>
      </p:sp>
      <p:sp>
        <p:nvSpPr>
          <p:cNvPr id="34" name="TextBox 3"/>
          <p:cNvSpPr txBox="1"/>
          <p:nvPr/>
        </p:nvSpPr>
        <p:spPr>
          <a:xfrm>
            <a:off x="107750" y="3931388"/>
            <a:ext cx="4521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Self-sufficiency questionnaire -  English</a:t>
            </a:r>
          </a:p>
        </p:txBody>
      </p:sp>
      <p:sp>
        <p:nvSpPr>
          <p:cNvPr id="35" name="Canto Dobrado 34"/>
          <p:cNvSpPr/>
          <p:nvPr/>
        </p:nvSpPr>
        <p:spPr>
          <a:xfrm>
            <a:off x="4629180" y="3873655"/>
            <a:ext cx="4521430" cy="1775066"/>
          </a:xfrm>
          <a:prstGeom prst="foldedCorne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"/>
          <p:cNvSpPr txBox="1"/>
          <p:nvPr/>
        </p:nvSpPr>
        <p:spPr>
          <a:xfrm>
            <a:off x="4665308" y="4249088"/>
            <a:ext cx="4521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 – Asian Disease (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Positive Bias- English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37" name="TextBox 3"/>
          <p:cNvSpPr txBox="1"/>
          <p:nvPr/>
        </p:nvSpPr>
        <p:spPr>
          <a:xfrm>
            <a:off x="4665308" y="4552549"/>
            <a:ext cx="4521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 – Loss Aversion(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8" name="TextBox 3"/>
          <p:cNvSpPr txBox="1"/>
          <p:nvPr/>
        </p:nvSpPr>
        <p:spPr>
          <a:xfrm>
            <a:off x="4665309" y="4848570"/>
            <a:ext cx="4355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5 – Lost of Ticket (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Ticket – English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39" name="TextBox 3"/>
          <p:cNvSpPr txBox="1"/>
          <p:nvPr/>
        </p:nvSpPr>
        <p:spPr>
          <a:xfrm>
            <a:off x="4665308" y="5169783"/>
            <a:ext cx="4521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Socio Demographic Questionnaire</a:t>
            </a:r>
          </a:p>
        </p:txBody>
      </p:sp>
      <p:sp>
        <p:nvSpPr>
          <p:cNvPr id="40" name="TextBox 3"/>
          <p:cNvSpPr txBox="1"/>
          <p:nvPr/>
        </p:nvSpPr>
        <p:spPr>
          <a:xfrm>
            <a:off x="4665308" y="3988160"/>
            <a:ext cx="4521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Self-sufficiency questionnaire - English</a:t>
            </a:r>
          </a:p>
        </p:txBody>
      </p:sp>
      <p:sp>
        <p:nvSpPr>
          <p:cNvPr id="3" name="Retângulo 2"/>
          <p:cNvSpPr/>
          <p:nvPr/>
        </p:nvSpPr>
        <p:spPr>
          <a:xfrm>
            <a:off x="1287069" y="3391813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Q1IB1 &amp; Q1IP1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1287069" y="5641298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Q1IB2 &amp; Q1IP2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6515433" y="3374875"/>
            <a:ext cx="74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Q1II1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tângulo 43"/>
          <p:cNvSpPr/>
          <p:nvPr/>
        </p:nvSpPr>
        <p:spPr>
          <a:xfrm>
            <a:off x="6468729" y="5658776"/>
            <a:ext cx="74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Q1II2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087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xit" presetSubtype="8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xit" presetSubtype="8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xit" presetSubtype="8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xit" presetSubtype="8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500"/>
                            </p:stCondLst>
                            <p:childTnLst>
                              <p:par>
                                <p:cTn id="9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6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7500"/>
                            </p:stCondLst>
                            <p:childTnLst>
                              <p:par>
                                <p:cTn id="11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8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9500"/>
                            </p:stCondLst>
                            <p:childTnLst>
                              <p:par>
                                <p:cTn id="1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2" grpId="0" animBg="1"/>
      <p:bldP spid="23" grpId="0" animBg="1"/>
      <p:bldP spid="7" grpId="0"/>
      <p:bldP spid="8" grpId="0"/>
      <p:bldP spid="9" grpId="0"/>
      <p:bldP spid="10" grpId="0"/>
      <p:bldP spid="11" grpId="0"/>
      <p:bldP spid="24" grpId="0"/>
      <p:bldP spid="25" grpId="0"/>
      <p:bldP spid="26" grpId="0"/>
      <p:bldP spid="27" grpId="0"/>
      <p:bldP spid="28" grpId="0"/>
      <p:bldP spid="29" grpId="0" animBg="1"/>
      <p:bldP spid="30" grpId="0"/>
      <p:bldP spid="31" grpId="0"/>
      <p:bldP spid="32" grpId="0"/>
      <p:bldP spid="33" grpId="0"/>
      <p:bldP spid="34" grpId="0"/>
      <p:bldP spid="35" grpId="0" animBg="1"/>
      <p:bldP spid="36" grpId="0"/>
      <p:bldP spid="37" grpId="0"/>
      <p:bldP spid="38" grpId="0"/>
      <p:bldP spid="39" grpId="0"/>
      <p:bldP spid="40" grpId="0"/>
      <p:bldP spid="3" grpId="0"/>
      <p:bldP spid="42" grpId="0"/>
      <p:bldP spid="43" grpId="0"/>
      <p:bldP spid="4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3"/>
          <p:cNvSpPr txBox="1"/>
          <p:nvPr/>
        </p:nvSpPr>
        <p:spPr>
          <a:xfrm>
            <a:off x="309545" y="3724381"/>
            <a:ext cx="7955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4 –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Loss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Aversion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– Ticket A and B</a:t>
            </a:r>
          </a:p>
        </p:txBody>
      </p:sp>
      <p:sp>
        <p:nvSpPr>
          <p:cNvPr id="14" name="TextBox 3"/>
          <p:cNvSpPr txBox="1"/>
          <p:nvPr/>
        </p:nvSpPr>
        <p:spPr>
          <a:xfrm>
            <a:off x="309545" y="4651346"/>
            <a:ext cx="7955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6 – Mental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Accounting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Discount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3"/>
          <p:cNvSpPr txBox="1"/>
          <p:nvPr/>
        </p:nvSpPr>
        <p:spPr>
          <a:xfrm>
            <a:off x="324059" y="2694005"/>
            <a:ext cx="7955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 –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Framing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– Financial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Crisis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3"/>
          <p:cNvSpPr txBox="1"/>
          <p:nvPr/>
        </p:nvSpPr>
        <p:spPr>
          <a:xfrm>
            <a:off x="309545" y="1154591"/>
            <a:ext cx="7955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Questionnaire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B - </a:t>
            </a:r>
            <a:r>
              <a:rPr lang="pt-B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Segmentation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3"/>
          <p:cNvSpPr txBox="1"/>
          <p:nvPr/>
        </p:nvSpPr>
        <p:spPr>
          <a:xfrm>
            <a:off x="309545" y="5578309"/>
            <a:ext cx="7955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Socio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Demographic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Questionnaire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3"/>
          <p:cNvSpPr txBox="1"/>
          <p:nvPr/>
        </p:nvSpPr>
        <p:spPr>
          <a:xfrm>
            <a:off x="324059" y="1812822"/>
            <a:ext cx="7955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Self-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sufficiency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questionnaire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nto Dobrado 1"/>
          <p:cNvSpPr/>
          <p:nvPr/>
        </p:nvSpPr>
        <p:spPr>
          <a:xfrm>
            <a:off x="61257" y="1647252"/>
            <a:ext cx="4521430" cy="1775066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anto Dobrado 22"/>
          <p:cNvSpPr/>
          <p:nvPr/>
        </p:nvSpPr>
        <p:spPr>
          <a:xfrm>
            <a:off x="4629181" y="1633291"/>
            <a:ext cx="4521430" cy="1775066"/>
          </a:xfrm>
          <a:prstGeom prst="foldedCorner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3"/>
          <p:cNvSpPr txBox="1"/>
          <p:nvPr/>
        </p:nvSpPr>
        <p:spPr>
          <a:xfrm>
            <a:off x="108071" y="2044951"/>
            <a:ext cx="4521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2 – Financial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Crisis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Positive-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Native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8" name="TextBox 3"/>
          <p:cNvSpPr txBox="1"/>
          <p:nvPr/>
        </p:nvSpPr>
        <p:spPr>
          <a:xfrm>
            <a:off x="108071" y="2348412"/>
            <a:ext cx="4521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4 –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Loss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Aversion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- Ticket (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Native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9" name="TextBox 3"/>
          <p:cNvSpPr txBox="1"/>
          <p:nvPr/>
        </p:nvSpPr>
        <p:spPr>
          <a:xfrm>
            <a:off x="108072" y="2644433"/>
            <a:ext cx="4355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6 –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Discount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(Over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15 –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Native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10" name="TextBox 3"/>
          <p:cNvSpPr txBox="1"/>
          <p:nvPr/>
        </p:nvSpPr>
        <p:spPr>
          <a:xfrm>
            <a:off x="108071" y="2965646"/>
            <a:ext cx="4521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Socio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Demographic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Questionnaire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3"/>
          <p:cNvSpPr txBox="1"/>
          <p:nvPr/>
        </p:nvSpPr>
        <p:spPr>
          <a:xfrm>
            <a:off x="108071" y="1784023"/>
            <a:ext cx="4521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Self-sufficiency questionnaire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3"/>
          <p:cNvSpPr txBox="1"/>
          <p:nvPr/>
        </p:nvSpPr>
        <p:spPr>
          <a:xfrm>
            <a:off x="4665309" y="2008724"/>
            <a:ext cx="4521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2 – Financial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Crisis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Positive Bias-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25" name="TextBox 3"/>
          <p:cNvSpPr txBox="1"/>
          <p:nvPr/>
        </p:nvSpPr>
        <p:spPr>
          <a:xfrm>
            <a:off x="4665309" y="2312185"/>
            <a:ext cx="4521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4 –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Loss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Aversion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- Ticket(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6" name="TextBox 3"/>
          <p:cNvSpPr txBox="1"/>
          <p:nvPr/>
        </p:nvSpPr>
        <p:spPr>
          <a:xfrm>
            <a:off x="4665310" y="2608206"/>
            <a:ext cx="4355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6 –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Discount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Over 15 –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27" name="TextBox 3"/>
          <p:cNvSpPr txBox="1"/>
          <p:nvPr/>
        </p:nvSpPr>
        <p:spPr>
          <a:xfrm>
            <a:off x="4665309" y="2929419"/>
            <a:ext cx="4521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Socio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Demographic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Questionnaire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3"/>
          <p:cNvSpPr txBox="1"/>
          <p:nvPr/>
        </p:nvSpPr>
        <p:spPr>
          <a:xfrm>
            <a:off x="4665309" y="1747796"/>
            <a:ext cx="4521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Self-sufficiency questionnaire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Canto Dobrado 28"/>
          <p:cNvSpPr/>
          <p:nvPr/>
        </p:nvSpPr>
        <p:spPr>
          <a:xfrm>
            <a:off x="61257" y="3867006"/>
            <a:ext cx="4521430" cy="1775066"/>
          </a:xfrm>
          <a:prstGeom prst="foldedCorne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3"/>
          <p:cNvSpPr txBox="1"/>
          <p:nvPr/>
        </p:nvSpPr>
        <p:spPr>
          <a:xfrm>
            <a:off x="107750" y="4192316"/>
            <a:ext cx="46767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2 – Financial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Crisis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Negative Bias-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Native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31" name="TextBox 3"/>
          <p:cNvSpPr txBox="1"/>
          <p:nvPr/>
        </p:nvSpPr>
        <p:spPr>
          <a:xfrm>
            <a:off x="107750" y="4495777"/>
            <a:ext cx="4521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4 –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Loss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Aversion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- Ticket (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Native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2" name="TextBox 3"/>
          <p:cNvSpPr txBox="1"/>
          <p:nvPr/>
        </p:nvSpPr>
        <p:spPr>
          <a:xfrm>
            <a:off x="107751" y="4791798"/>
            <a:ext cx="4355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6 –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Discount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Over 125 –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Native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33" name="TextBox 3"/>
          <p:cNvSpPr txBox="1"/>
          <p:nvPr/>
        </p:nvSpPr>
        <p:spPr>
          <a:xfrm>
            <a:off x="107750" y="5113011"/>
            <a:ext cx="4521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Socio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Demographic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Questionnaire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"/>
          <p:cNvSpPr txBox="1"/>
          <p:nvPr/>
        </p:nvSpPr>
        <p:spPr>
          <a:xfrm>
            <a:off x="107750" y="3931388"/>
            <a:ext cx="4521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Self-sufficiency questionnaire -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Canto Dobrado 34"/>
          <p:cNvSpPr/>
          <p:nvPr/>
        </p:nvSpPr>
        <p:spPr>
          <a:xfrm>
            <a:off x="4629180" y="3873655"/>
            <a:ext cx="4521430" cy="1775066"/>
          </a:xfrm>
          <a:prstGeom prst="foldedCorner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"/>
          <p:cNvSpPr txBox="1"/>
          <p:nvPr/>
        </p:nvSpPr>
        <p:spPr>
          <a:xfrm>
            <a:off x="4665308" y="4249088"/>
            <a:ext cx="4521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2 – Financial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Crisis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Positive Bias-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37" name="TextBox 3"/>
          <p:cNvSpPr txBox="1"/>
          <p:nvPr/>
        </p:nvSpPr>
        <p:spPr>
          <a:xfrm>
            <a:off x="4665308" y="4552549"/>
            <a:ext cx="4521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4 –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Loss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Aversion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– Ticket (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8" name="TextBox 3"/>
          <p:cNvSpPr txBox="1"/>
          <p:nvPr/>
        </p:nvSpPr>
        <p:spPr>
          <a:xfrm>
            <a:off x="4665309" y="4848570"/>
            <a:ext cx="4355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6 –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Discount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Over 125 –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39" name="TextBox 3"/>
          <p:cNvSpPr txBox="1"/>
          <p:nvPr/>
        </p:nvSpPr>
        <p:spPr>
          <a:xfrm>
            <a:off x="4665308" y="5169783"/>
            <a:ext cx="4521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Socio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Demographic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Questionnaire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"/>
          <p:cNvSpPr txBox="1"/>
          <p:nvPr/>
        </p:nvSpPr>
        <p:spPr>
          <a:xfrm>
            <a:off x="4665308" y="3988160"/>
            <a:ext cx="4521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Self-sufficiency questionnaire -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287069" y="3391813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Q2IB1 &amp; Q2IP1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1287069" y="5641298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Q2IB2 &amp; Q2IP2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6515433" y="3374875"/>
            <a:ext cx="74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Q2II1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tângulo 43"/>
          <p:cNvSpPr/>
          <p:nvPr/>
        </p:nvSpPr>
        <p:spPr>
          <a:xfrm>
            <a:off x="6468729" y="5658776"/>
            <a:ext cx="74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Q2II2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80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xit" presetSubtype="8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xit" presetSubtype="8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xit" presetSubtype="8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xit" presetSubtype="8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500"/>
                            </p:stCondLst>
                            <p:childTnLst>
                              <p:par>
                                <p:cTn id="9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6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7500"/>
                            </p:stCondLst>
                            <p:childTnLst>
                              <p:par>
                                <p:cTn id="11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8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9500"/>
                            </p:stCondLst>
                            <p:childTnLst>
                              <p:par>
                                <p:cTn id="1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4" grpId="1"/>
      <p:bldP spid="12" grpId="0"/>
      <p:bldP spid="12" grpId="1"/>
      <p:bldP spid="6" grpId="0"/>
      <p:bldP spid="15" grpId="0"/>
      <p:bldP spid="15" grpId="1"/>
      <p:bldP spid="16" grpId="0"/>
      <p:bldP spid="16" grpId="1"/>
      <p:bldP spid="2" grpId="0" animBg="1"/>
      <p:bldP spid="23" grpId="0" animBg="1"/>
      <p:bldP spid="7" grpId="0"/>
      <p:bldP spid="8" grpId="0"/>
      <p:bldP spid="9" grpId="0"/>
      <p:bldP spid="10" grpId="0"/>
      <p:bldP spid="11" grpId="0"/>
      <p:bldP spid="24" grpId="0"/>
      <p:bldP spid="25" grpId="0"/>
      <p:bldP spid="26" grpId="0"/>
      <p:bldP spid="27" grpId="0"/>
      <p:bldP spid="28" grpId="0"/>
      <p:bldP spid="29" grpId="0" animBg="1"/>
      <p:bldP spid="30" grpId="0"/>
      <p:bldP spid="31" grpId="0"/>
      <p:bldP spid="32" grpId="0"/>
      <p:bldP spid="33" grpId="0"/>
      <p:bldP spid="34" grpId="0"/>
      <p:bldP spid="35" grpId="0" animBg="1"/>
      <p:bldP spid="36" grpId="0"/>
      <p:bldP spid="37" grpId="0"/>
      <p:bldP spid="38" grpId="0"/>
      <p:bldP spid="39" grpId="0"/>
      <p:bldP spid="40" grpId="0"/>
      <p:bldP spid="3" grpId="0"/>
      <p:bldP spid="42" grpId="0"/>
      <p:bldP spid="43" grpId="0"/>
      <p:bldP spid="4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3"/>
          <p:cNvSpPr txBox="1"/>
          <p:nvPr/>
        </p:nvSpPr>
        <p:spPr>
          <a:xfrm>
            <a:off x="309545" y="3724381"/>
            <a:ext cx="7955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7 – Myopic loss aversion</a:t>
            </a:r>
          </a:p>
        </p:txBody>
      </p:sp>
      <p:sp>
        <p:nvSpPr>
          <p:cNvPr id="6" name="TextBox 3"/>
          <p:cNvSpPr txBox="1"/>
          <p:nvPr/>
        </p:nvSpPr>
        <p:spPr>
          <a:xfrm>
            <a:off x="309545" y="1154591"/>
            <a:ext cx="7955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Playful Heads </a:t>
            </a:r>
            <a:r>
              <a:rPr lang="pt-B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Tails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Game - </a:t>
            </a:r>
            <a:r>
              <a:rPr lang="pt-B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Segmentation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3"/>
          <p:cNvSpPr txBox="1"/>
          <p:nvPr/>
        </p:nvSpPr>
        <p:spPr>
          <a:xfrm>
            <a:off x="309545" y="5578309"/>
            <a:ext cx="7955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Socio Demographic Questionnaire</a:t>
            </a:r>
          </a:p>
        </p:txBody>
      </p:sp>
      <p:sp>
        <p:nvSpPr>
          <p:cNvPr id="16" name="TextBox 3"/>
          <p:cNvSpPr txBox="1"/>
          <p:nvPr/>
        </p:nvSpPr>
        <p:spPr>
          <a:xfrm>
            <a:off x="309545" y="1931990"/>
            <a:ext cx="7955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Self-sufficiency questionnaire - English</a:t>
            </a:r>
          </a:p>
        </p:txBody>
      </p:sp>
      <p:sp>
        <p:nvSpPr>
          <p:cNvPr id="2" name="Canto Dobrado 1"/>
          <p:cNvSpPr/>
          <p:nvPr/>
        </p:nvSpPr>
        <p:spPr>
          <a:xfrm>
            <a:off x="61257" y="1647252"/>
            <a:ext cx="4521430" cy="1775066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anto Dobrado 22"/>
          <p:cNvSpPr/>
          <p:nvPr/>
        </p:nvSpPr>
        <p:spPr>
          <a:xfrm>
            <a:off x="4629181" y="1633291"/>
            <a:ext cx="4521430" cy="1775066"/>
          </a:xfrm>
          <a:prstGeom prst="foldedCorner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108071" y="2348412"/>
            <a:ext cx="4521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7 – Myopic loss aversion (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Native Language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0" name="TextBox 3"/>
          <p:cNvSpPr txBox="1"/>
          <p:nvPr/>
        </p:nvSpPr>
        <p:spPr>
          <a:xfrm>
            <a:off x="108071" y="2965646"/>
            <a:ext cx="4521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Socio Demographic Questionnaire</a:t>
            </a:r>
          </a:p>
        </p:txBody>
      </p:sp>
      <p:sp>
        <p:nvSpPr>
          <p:cNvPr id="11" name="TextBox 3"/>
          <p:cNvSpPr txBox="1"/>
          <p:nvPr/>
        </p:nvSpPr>
        <p:spPr>
          <a:xfrm>
            <a:off x="108071" y="1784023"/>
            <a:ext cx="4521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Self-sufficiency questionnaire - English</a:t>
            </a:r>
          </a:p>
        </p:txBody>
      </p:sp>
      <p:sp>
        <p:nvSpPr>
          <p:cNvPr id="25" name="TextBox 3"/>
          <p:cNvSpPr txBox="1"/>
          <p:nvPr/>
        </p:nvSpPr>
        <p:spPr>
          <a:xfrm>
            <a:off x="4665309" y="2312185"/>
            <a:ext cx="4521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7 – Myopic loss aversion (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7" name="TextBox 3"/>
          <p:cNvSpPr txBox="1"/>
          <p:nvPr/>
        </p:nvSpPr>
        <p:spPr>
          <a:xfrm>
            <a:off x="4665309" y="2929419"/>
            <a:ext cx="4521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Socio Demographic Questionnaire</a:t>
            </a:r>
          </a:p>
        </p:txBody>
      </p:sp>
      <p:sp>
        <p:nvSpPr>
          <p:cNvPr id="28" name="TextBox 3"/>
          <p:cNvSpPr txBox="1"/>
          <p:nvPr/>
        </p:nvSpPr>
        <p:spPr>
          <a:xfrm>
            <a:off x="4665309" y="1747796"/>
            <a:ext cx="4521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Self-sufficiency questionnaire - English</a:t>
            </a:r>
          </a:p>
        </p:txBody>
      </p:sp>
    </p:spTree>
    <p:extLst>
      <p:ext uri="{BB962C8B-B14F-4D97-AF65-F5344CB8AC3E}">
        <p14:creationId xmlns:p14="http://schemas.microsoft.com/office/powerpoint/2010/main" val="389311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xit" presetSubtype="8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xit" presetSubtype="8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6" grpId="0"/>
      <p:bldP spid="15" grpId="0"/>
      <p:bldP spid="15" grpId="1"/>
      <p:bldP spid="16" grpId="0"/>
      <p:bldP spid="16" grpId="1"/>
      <p:bldP spid="2" grpId="0" animBg="1"/>
      <p:bldP spid="23" grpId="0" animBg="1"/>
      <p:bldP spid="8" grpId="0"/>
      <p:bldP spid="10" grpId="0"/>
      <p:bldP spid="11" grpId="0"/>
      <p:bldP spid="25" grpId="0"/>
      <p:bldP spid="27" grpId="0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3867" y="1067762"/>
            <a:ext cx="84360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Experiment 1: Asian Disease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(Kahneman e Tversky, 1979)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2X2X2, Between Subjects, N = 280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IV: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Framing Effect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DV: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Decision-making</a:t>
            </a:r>
          </a:p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VMod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Foreign Language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117073" y="2260927"/>
            <a:ext cx="1104823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900" i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Context</a:t>
            </a:r>
            <a:endParaRPr lang="en-US" sz="1200" i="1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7889340" y="2238982"/>
            <a:ext cx="1104823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90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</a:t>
            </a:r>
            <a:endParaRPr lang="en-US" sz="12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6565382" y="1434310"/>
            <a:ext cx="1104823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90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endParaRPr lang="en-US" sz="12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Conector de Seta Reta 9"/>
          <p:cNvCxnSpPr/>
          <p:nvPr/>
        </p:nvCxnSpPr>
        <p:spPr>
          <a:xfrm flipH="1">
            <a:off x="7113984" y="2107308"/>
            <a:ext cx="148" cy="57128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>
            <a:off x="6353256" y="2677894"/>
            <a:ext cx="143373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/>
        </p:nvSpPr>
        <p:spPr>
          <a:xfrm>
            <a:off x="6528808" y="2026841"/>
            <a:ext cx="1342436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80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Moderator</a:t>
            </a:r>
            <a:endParaRPr lang="en-US" sz="12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333424" y="2707154"/>
            <a:ext cx="368274" cy="2349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H1</a:t>
            </a:r>
            <a:endParaRPr lang="en-US" sz="12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7801564" y="2868089"/>
            <a:ext cx="1342436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80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Dependent Variable</a:t>
            </a:r>
            <a:endParaRPr lang="en-US" sz="12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4790074" y="2942104"/>
            <a:ext cx="1342436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80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Independent    Variable</a:t>
            </a:r>
            <a:endParaRPr lang="en-US" sz="12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6046038" y="3043654"/>
            <a:ext cx="1173310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90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Control Group</a:t>
            </a:r>
            <a:endParaRPr lang="en-US" sz="12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6104556" y="3263110"/>
            <a:ext cx="1004184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Native Language</a:t>
            </a:r>
            <a:endParaRPr lang="en-US" sz="12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Conector Angulado 17"/>
          <p:cNvCxnSpPr/>
          <p:nvPr/>
        </p:nvCxnSpPr>
        <p:spPr>
          <a:xfrm rot="16200000" flipV="1">
            <a:off x="5574223" y="2922972"/>
            <a:ext cx="516461" cy="538873"/>
          </a:xfrm>
          <a:prstGeom prst="bentConnector3">
            <a:avLst>
              <a:gd name="adj1" fmla="val -308"/>
            </a:avLst>
          </a:prstGeom>
          <a:ln>
            <a:prstDash val="dash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Retângulo 18"/>
          <p:cNvSpPr/>
          <p:nvPr/>
        </p:nvSpPr>
        <p:spPr>
          <a:xfrm>
            <a:off x="6660472" y="2334079"/>
            <a:ext cx="368248" cy="2349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H2</a:t>
            </a:r>
            <a:endParaRPr lang="en-US" sz="12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Elipse 19"/>
          <p:cNvSpPr/>
          <p:nvPr/>
        </p:nvSpPr>
        <p:spPr>
          <a:xfrm>
            <a:off x="6470290" y="1646450"/>
            <a:ext cx="1295779" cy="46085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10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English</a:t>
            </a:r>
            <a:endParaRPr lang="en-US" sz="12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Elipse 20"/>
          <p:cNvSpPr/>
          <p:nvPr/>
        </p:nvSpPr>
        <p:spPr>
          <a:xfrm>
            <a:off x="7808879" y="2443807"/>
            <a:ext cx="1295779" cy="46085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10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Decision-making</a:t>
            </a:r>
            <a:endParaRPr lang="en-US" sz="12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4970779" y="2465753"/>
            <a:ext cx="1382477" cy="46085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Framing Effect</a:t>
            </a:r>
            <a:endParaRPr lang="en-US" sz="12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33867" y="4063315"/>
            <a:ext cx="766713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H1: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Framing Effect doesn’t change the decision-making.</a:t>
            </a:r>
          </a:p>
          <a:p>
            <a:pPr algn="just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H2: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Decision-Making in English in the Framing effect is equal to native language.</a:t>
            </a:r>
          </a:p>
        </p:txBody>
      </p:sp>
      <p:sp>
        <p:nvSpPr>
          <p:cNvPr id="23" name="TextBox 3"/>
          <p:cNvSpPr txBox="1"/>
          <p:nvPr/>
        </p:nvSpPr>
        <p:spPr>
          <a:xfrm>
            <a:off x="333867" y="1067762"/>
            <a:ext cx="90006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Experiment 2: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Crise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Financeira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Liberman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Samuel e Ross, 2004)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2X2X2, Between Subjects, N = 280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IV: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Framing Effect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DV: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Decision-making</a:t>
            </a:r>
          </a:p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VMod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Foreign Language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94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7" grpId="0"/>
      <p:bldP spid="8" grpId="0"/>
      <p:bldP spid="9" grpId="0"/>
      <p:bldP spid="12" grpId="0"/>
      <p:bldP spid="13" grpId="0" animBg="1"/>
      <p:bldP spid="14" grpId="0"/>
      <p:bldP spid="15" grpId="0"/>
      <p:bldP spid="16" grpId="0"/>
      <p:bldP spid="17" grpId="0" animBg="1"/>
      <p:bldP spid="19" grpId="0" animBg="1"/>
      <p:bldP spid="20" grpId="0" animBg="1"/>
      <p:bldP spid="21" grpId="0" animBg="1"/>
      <p:bldP spid="22" grpId="0" animBg="1"/>
      <p:bldP spid="2" grpId="0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 de Texto 336"/>
          <p:cNvSpPr txBox="1"/>
          <p:nvPr/>
        </p:nvSpPr>
        <p:spPr>
          <a:xfrm>
            <a:off x="1980811" y="5926062"/>
            <a:ext cx="2865410" cy="3028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spcAft>
                <a:spcPts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pt-BR" dirty="0" err="1"/>
              <a:t>Asian</a:t>
            </a:r>
            <a:r>
              <a:rPr lang="pt-BR" dirty="0"/>
              <a:t> </a:t>
            </a:r>
            <a:r>
              <a:rPr lang="pt-BR" dirty="0" err="1"/>
              <a:t>Disease</a:t>
            </a:r>
            <a:r>
              <a:rPr lang="pt-BR" dirty="0"/>
              <a:t> </a:t>
            </a:r>
          </a:p>
          <a:p>
            <a:r>
              <a:rPr lang="pt-BR" dirty="0"/>
              <a:t>Kahneman e Tversky (1979)</a:t>
            </a:r>
          </a:p>
        </p:txBody>
      </p:sp>
      <p:sp>
        <p:nvSpPr>
          <p:cNvPr id="5" name="Caixa de Texto 337"/>
          <p:cNvSpPr txBox="1"/>
          <p:nvPr/>
        </p:nvSpPr>
        <p:spPr>
          <a:xfrm>
            <a:off x="5255372" y="5928067"/>
            <a:ext cx="3341463" cy="3028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Financial </a:t>
            </a:r>
            <a:r>
              <a:rPr lang="pt-BR" sz="14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Crisis</a:t>
            </a:r>
            <a:endParaRPr lang="pt-BR" sz="32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Liberman, Samuel e Ross (2004)</a:t>
            </a:r>
            <a:endParaRPr lang="pt-BR" sz="32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58" name="Conector reto 57"/>
          <p:cNvCxnSpPr/>
          <p:nvPr/>
        </p:nvCxnSpPr>
        <p:spPr>
          <a:xfrm>
            <a:off x="2752234" y="2926404"/>
            <a:ext cx="22170" cy="218334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9" name="Caixa de Texto 297"/>
          <p:cNvSpPr txBox="1"/>
          <p:nvPr/>
        </p:nvSpPr>
        <p:spPr>
          <a:xfrm>
            <a:off x="3884897" y="1917307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N=35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1" name="Cubo 80"/>
          <p:cNvSpPr/>
          <p:nvPr/>
        </p:nvSpPr>
        <p:spPr>
          <a:xfrm>
            <a:off x="1980811" y="2926404"/>
            <a:ext cx="2984486" cy="2918092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2" name="Conector reto 81"/>
          <p:cNvCxnSpPr/>
          <p:nvPr/>
        </p:nvCxnSpPr>
        <p:spPr>
          <a:xfrm>
            <a:off x="2395273" y="3271223"/>
            <a:ext cx="222301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Conector reto 82"/>
          <p:cNvCxnSpPr/>
          <p:nvPr/>
        </p:nvCxnSpPr>
        <p:spPr>
          <a:xfrm>
            <a:off x="2010548" y="4723641"/>
            <a:ext cx="222301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Conector reto 83"/>
          <p:cNvCxnSpPr/>
          <p:nvPr/>
        </p:nvCxnSpPr>
        <p:spPr>
          <a:xfrm>
            <a:off x="3154035" y="3657837"/>
            <a:ext cx="0" cy="21846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Conector reto 84"/>
          <p:cNvCxnSpPr/>
          <p:nvPr/>
        </p:nvCxnSpPr>
        <p:spPr>
          <a:xfrm flipV="1">
            <a:off x="3143348" y="2926404"/>
            <a:ext cx="746309" cy="7274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6" name="Conector reto 85"/>
          <p:cNvCxnSpPr/>
          <p:nvPr/>
        </p:nvCxnSpPr>
        <p:spPr>
          <a:xfrm>
            <a:off x="4618124" y="3281671"/>
            <a:ext cx="0" cy="218566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7" name="Conector reto 86"/>
          <p:cNvCxnSpPr/>
          <p:nvPr/>
        </p:nvCxnSpPr>
        <p:spPr>
          <a:xfrm flipV="1">
            <a:off x="4233402" y="4013105"/>
            <a:ext cx="746849" cy="7282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Caixa de Texto 308"/>
          <p:cNvSpPr txBox="1"/>
          <p:nvPr/>
        </p:nvSpPr>
        <p:spPr>
          <a:xfrm>
            <a:off x="3834084" y="2532227"/>
            <a:ext cx="1108542" cy="33653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Poland</a:t>
            </a:r>
            <a:endParaRPr lang="pt-BR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6" name="Caixa de Texto 309"/>
          <p:cNvSpPr txBox="1"/>
          <p:nvPr/>
        </p:nvSpPr>
        <p:spPr>
          <a:xfrm>
            <a:off x="2870797" y="2533762"/>
            <a:ext cx="830600" cy="36735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Brazil</a:t>
            </a:r>
            <a:endParaRPr lang="pt-BR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Conector reto 62"/>
          <p:cNvCxnSpPr/>
          <p:nvPr/>
        </p:nvCxnSpPr>
        <p:spPr>
          <a:xfrm flipV="1">
            <a:off x="2010212" y="4026170"/>
            <a:ext cx="746240" cy="72734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4" name="Conector reto 63"/>
          <p:cNvCxnSpPr/>
          <p:nvPr/>
        </p:nvCxnSpPr>
        <p:spPr>
          <a:xfrm flipV="1">
            <a:off x="3161297" y="3988964"/>
            <a:ext cx="746240" cy="72734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5" name="Conector reto 64"/>
          <p:cNvCxnSpPr/>
          <p:nvPr/>
        </p:nvCxnSpPr>
        <p:spPr>
          <a:xfrm flipV="1">
            <a:off x="2733207" y="4026170"/>
            <a:ext cx="2183082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6" name="Conector reto 65"/>
          <p:cNvCxnSpPr/>
          <p:nvPr/>
        </p:nvCxnSpPr>
        <p:spPr>
          <a:xfrm flipV="1">
            <a:off x="2029239" y="5105140"/>
            <a:ext cx="745165" cy="72635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7" name="Conector reto 66"/>
          <p:cNvCxnSpPr/>
          <p:nvPr/>
        </p:nvCxnSpPr>
        <p:spPr>
          <a:xfrm flipV="1">
            <a:off x="3180324" y="5067933"/>
            <a:ext cx="745165" cy="72635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8" name="Conector reto 67"/>
          <p:cNvCxnSpPr/>
          <p:nvPr/>
        </p:nvCxnSpPr>
        <p:spPr>
          <a:xfrm flipV="1">
            <a:off x="2752234" y="5105140"/>
            <a:ext cx="2182925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9" name="Conector reto 68"/>
          <p:cNvCxnSpPr/>
          <p:nvPr/>
        </p:nvCxnSpPr>
        <p:spPr>
          <a:xfrm flipV="1">
            <a:off x="2457327" y="4361024"/>
            <a:ext cx="2182925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0" name="Conector reto 69"/>
          <p:cNvCxnSpPr/>
          <p:nvPr/>
        </p:nvCxnSpPr>
        <p:spPr>
          <a:xfrm>
            <a:off x="2419275" y="3272748"/>
            <a:ext cx="0" cy="217124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1" name="Conector reto 70"/>
          <p:cNvCxnSpPr/>
          <p:nvPr/>
        </p:nvCxnSpPr>
        <p:spPr>
          <a:xfrm>
            <a:off x="3522795" y="3300655"/>
            <a:ext cx="0" cy="217124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2" name="Conector reto 71"/>
          <p:cNvCxnSpPr/>
          <p:nvPr/>
        </p:nvCxnSpPr>
        <p:spPr>
          <a:xfrm flipV="1">
            <a:off x="2419275" y="5430693"/>
            <a:ext cx="2182925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3" name="Conector reto 72"/>
          <p:cNvCxnSpPr/>
          <p:nvPr/>
        </p:nvCxnSpPr>
        <p:spPr>
          <a:xfrm>
            <a:off x="3884897" y="2919295"/>
            <a:ext cx="0" cy="217124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7" name="Caixa de Texto 47"/>
          <p:cNvSpPr txBox="1"/>
          <p:nvPr/>
        </p:nvSpPr>
        <p:spPr>
          <a:xfrm>
            <a:off x="-55082" y="3855593"/>
            <a:ext cx="2277767" cy="23746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spcAft>
                <a:spcPts val="0"/>
              </a:spcAft>
              <a:defRPr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 err="1"/>
              <a:t>Native</a:t>
            </a:r>
            <a:r>
              <a:rPr lang="pt-BR" dirty="0"/>
              <a:t> </a:t>
            </a:r>
            <a:r>
              <a:rPr lang="pt-BR" dirty="0" err="1"/>
              <a:t>Language</a:t>
            </a:r>
            <a:endParaRPr lang="pt-BR" dirty="0"/>
          </a:p>
        </p:txBody>
      </p:sp>
      <p:sp>
        <p:nvSpPr>
          <p:cNvPr id="38" name="Caixa de Texto 48"/>
          <p:cNvSpPr txBox="1"/>
          <p:nvPr/>
        </p:nvSpPr>
        <p:spPr>
          <a:xfrm>
            <a:off x="0" y="4857312"/>
            <a:ext cx="2167604" cy="23746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spcAft>
                <a:spcPts val="0"/>
              </a:spcAft>
              <a:defRPr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 err="1"/>
              <a:t>English</a:t>
            </a:r>
            <a:endParaRPr lang="pt-BR" dirty="0"/>
          </a:p>
        </p:txBody>
      </p:sp>
      <p:sp>
        <p:nvSpPr>
          <p:cNvPr id="39" name="Caixa de Texto 49"/>
          <p:cNvSpPr txBox="1"/>
          <p:nvPr/>
        </p:nvSpPr>
        <p:spPr>
          <a:xfrm>
            <a:off x="788588" y="2831138"/>
            <a:ext cx="1961959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spcAft>
                <a:spcPts val="0"/>
              </a:spcAft>
              <a:defRPr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Positive Bias</a:t>
            </a:r>
          </a:p>
        </p:txBody>
      </p:sp>
      <p:sp>
        <p:nvSpPr>
          <p:cNvPr id="40" name="Caixa de Texto 50"/>
          <p:cNvSpPr txBox="1"/>
          <p:nvPr/>
        </p:nvSpPr>
        <p:spPr>
          <a:xfrm>
            <a:off x="241443" y="3267063"/>
            <a:ext cx="2144178" cy="23746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spcAft>
                <a:spcPts val="0"/>
              </a:spcAft>
              <a:defRPr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Negative Bias</a:t>
            </a:r>
          </a:p>
        </p:txBody>
      </p:sp>
      <p:sp>
        <p:nvSpPr>
          <p:cNvPr id="46" name="Caixa de Texto 76"/>
          <p:cNvSpPr txBox="1"/>
          <p:nvPr/>
        </p:nvSpPr>
        <p:spPr>
          <a:xfrm>
            <a:off x="5078450" y="1081429"/>
            <a:ext cx="1524376" cy="38664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Σ </a:t>
            </a:r>
            <a:r>
              <a:rPr lang="pt-BR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560</a:t>
            </a:r>
          </a:p>
        </p:txBody>
      </p:sp>
      <p:sp>
        <p:nvSpPr>
          <p:cNvPr id="13" name="Caixa de Texto 91"/>
          <p:cNvSpPr txBox="1"/>
          <p:nvPr/>
        </p:nvSpPr>
        <p:spPr>
          <a:xfrm>
            <a:off x="262659" y="4198934"/>
            <a:ext cx="1601492" cy="35992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spcAft>
                <a:spcPts val="0"/>
              </a:spcAft>
              <a:defRPr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 err="1"/>
              <a:t>Control</a:t>
            </a:r>
            <a:endParaRPr lang="pt-BR" dirty="0"/>
          </a:p>
        </p:txBody>
      </p:sp>
      <p:sp>
        <p:nvSpPr>
          <p:cNvPr id="14" name="Caixa de Texto 92"/>
          <p:cNvSpPr txBox="1"/>
          <p:nvPr/>
        </p:nvSpPr>
        <p:spPr>
          <a:xfrm>
            <a:off x="282636" y="5178608"/>
            <a:ext cx="1581514" cy="35610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spcAft>
                <a:spcPts val="0"/>
              </a:spcAft>
              <a:defRPr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pt-BR" dirty="0" err="1"/>
              <a:t>Moderator</a:t>
            </a:r>
            <a:endParaRPr lang="pt-BR" dirty="0"/>
          </a:p>
        </p:txBody>
      </p:sp>
      <p:sp>
        <p:nvSpPr>
          <p:cNvPr id="91" name="Caixa de Texto 297"/>
          <p:cNvSpPr txBox="1"/>
          <p:nvPr/>
        </p:nvSpPr>
        <p:spPr>
          <a:xfrm>
            <a:off x="3884897" y="1917307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N=35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2" name="Caixa de Texto 297"/>
          <p:cNvSpPr txBox="1"/>
          <p:nvPr/>
        </p:nvSpPr>
        <p:spPr>
          <a:xfrm>
            <a:off x="3884897" y="1917307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N=35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3" name="Caixa de Texto 297"/>
          <p:cNvSpPr txBox="1"/>
          <p:nvPr/>
        </p:nvSpPr>
        <p:spPr>
          <a:xfrm>
            <a:off x="3884897" y="1917307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N=35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4" name="Caixa de Texto 297"/>
          <p:cNvSpPr txBox="1"/>
          <p:nvPr/>
        </p:nvSpPr>
        <p:spPr>
          <a:xfrm>
            <a:off x="3884897" y="1917307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N=35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5" name="Caixa de Texto 297"/>
          <p:cNvSpPr txBox="1"/>
          <p:nvPr/>
        </p:nvSpPr>
        <p:spPr>
          <a:xfrm>
            <a:off x="3884897" y="1917307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N=35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6" name="Caixa de Texto 297"/>
          <p:cNvSpPr txBox="1"/>
          <p:nvPr/>
        </p:nvSpPr>
        <p:spPr>
          <a:xfrm>
            <a:off x="3884897" y="1917307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N=35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7" name="Caixa de Texto 297"/>
          <p:cNvSpPr txBox="1"/>
          <p:nvPr/>
        </p:nvSpPr>
        <p:spPr>
          <a:xfrm>
            <a:off x="3884897" y="1917307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N=35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8" name="Caixa de Texto 297"/>
          <p:cNvSpPr txBox="1"/>
          <p:nvPr/>
        </p:nvSpPr>
        <p:spPr>
          <a:xfrm>
            <a:off x="3884897" y="1917307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N=35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8" name="Caixa de Texto 315"/>
          <p:cNvSpPr txBox="1"/>
          <p:nvPr/>
        </p:nvSpPr>
        <p:spPr>
          <a:xfrm>
            <a:off x="2628896" y="4493921"/>
            <a:ext cx="1228201" cy="316738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= 280</a:t>
            </a:r>
            <a:endParaRPr lang="pt-BR" sz="4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99" name="Conector reto 98"/>
          <p:cNvCxnSpPr/>
          <p:nvPr/>
        </p:nvCxnSpPr>
        <p:spPr>
          <a:xfrm>
            <a:off x="6368818" y="2871590"/>
            <a:ext cx="22170" cy="218334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0" name="Caixa de Texto 297"/>
          <p:cNvSpPr txBox="1"/>
          <p:nvPr/>
        </p:nvSpPr>
        <p:spPr>
          <a:xfrm>
            <a:off x="7501481" y="1862493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N=35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Cubo 100"/>
          <p:cNvSpPr/>
          <p:nvPr/>
        </p:nvSpPr>
        <p:spPr>
          <a:xfrm>
            <a:off x="5597395" y="2871590"/>
            <a:ext cx="2984486" cy="2918092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2" name="Conector reto 101"/>
          <p:cNvCxnSpPr/>
          <p:nvPr/>
        </p:nvCxnSpPr>
        <p:spPr>
          <a:xfrm>
            <a:off x="6011857" y="3216409"/>
            <a:ext cx="222301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Conector reto 102"/>
          <p:cNvCxnSpPr/>
          <p:nvPr/>
        </p:nvCxnSpPr>
        <p:spPr>
          <a:xfrm>
            <a:off x="5627132" y="4668827"/>
            <a:ext cx="222301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Conector reto 103"/>
          <p:cNvCxnSpPr/>
          <p:nvPr/>
        </p:nvCxnSpPr>
        <p:spPr>
          <a:xfrm>
            <a:off x="6770619" y="3603023"/>
            <a:ext cx="0" cy="21846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" name="Conector reto 104"/>
          <p:cNvCxnSpPr/>
          <p:nvPr/>
        </p:nvCxnSpPr>
        <p:spPr>
          <a:xfrm flipV="1">
            <a:off x="6759932" y="2871590"/>
            <a:ext cx="746309" cy="7274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Conector reto 105"/>
          <p:cNvCxnSpPr/>
          <p:nvPr/>
        </p:nvCxnSpPr>
        <p:spPr>
          <a:xfrm>
            <a:off x="8234708" y="3226857"/>
            <a:ext cx="0" cy="218566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Conector reto 106"/>
          <p:cNvCxnSpPr/>
          <p:nvPr/>
        </p:nvCxnSpPr>
        <p:spPr>
          <a:xfrm flipV="1">
            <a:off x="7849986" y="3958291"/>
            <a:ext cx="746849" cy="7282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8" name="Caixa de Texto 308"/>
          <p:cNvSpPr txBox="1"/>
          <p:nvPr/>
        </p:nvSpPr>
        <p:spPr>
          <a:xfrm>
            <a:off x="7450668" y="2477413"/>
            <a:ext cx="1108542" cy="33653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Poland</a:t>
            </a:r>
            <a:endParaRPr lang="pt-BR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Caixa de Texto 309"/>
          <p:cNvSpPr txBox="1"/>
          <p:nvPr/>
        </p:nvSpPr>
        <p:spPr>
          <a:xfrm>
            <a:off x="6487381" y="2478948"/>
            <a:ext cx="830600" cy="36735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Brazil</a:t>
            </a:r>
            <a:endParaRPr lang="pt-BR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10" name="Conector reto 109"/>
          <p:cNvCxnSpPr/>
          <p:nvPr/>
        </p:nvCxnSpPr>
        <p:spPr>
          <a:xfrm flipV="1">
            <a:off x="5626796" y="3971356"/>
            <a:ext cx="746240" cy="72734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1" name="Conector reto 110"/>
          <p:cNvCxnSpPr/>
          <p:nvPr/>
        </p:nvCxnSpPr>
        <p:spPr>
          <a:xfrm flipV="1">
            <a:off x="6777881" y="3934150"/>
            <a:ext cx="746240" cy="72734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2" name="Conector reto 111"/>
          <p:cNvCxnSpPr/>
          <p:nvPr/>
        </p:nvCxnSpPr>
        <p:spPr>
          <a:xfrm flipV="1">
            <a:off x="6349791" y="3971356"/>
            <a:ext cx="2183082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3" name="Conector reto 112"/>
          <p:cNvCxnSpPr/>
          <p:nvPr/>
        </p:nvCxnSpPr>
        <p:spPr>
          <a:xfrm flipV="1">
            <a:off x="5645823" y="5050326"/>
            <a:ext cx="745165" cy="72635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4" name="Conector reto 113"/>
          <p:cNvCxnSpPr/>
          <p:nvPr/>
        </p:nvCxnSpPr>
        <p:spPr>
          <a:xfrm flipV="1">
            <a:off x="6796908" y="5013119"/>
            <a:ext cx="745165" cy="72635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5" name="Conector reto 114"/>
          <p:cNvCxnSpPr/>
          <p:nvPr/>
        </p:nvCxnSpPr>
        <p:spPr>
          <a:xfrm flipV="1">
            <a:off x="6368818" y="5050326"/>
            <a:ext cx="2182925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6" name="Conector reto 115"/>
          <p:cNvCxnSpPr/>
          <p:nvPr/>
        </p:nvCxnSpPr>
        <p:spPr>
          <a:xfrm flipV="1">
            <a:off x="6073911" y="4306210"/>
            <a:ext cx="2182925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7" name="Conector reto 116"/>
          <p:cNvCxnSpPr/>
          <p:nvPr/>
        </p:nvCxnSpPr>
        <p:spPr>
          <a:xfrm>
            <a:off x="6035859" y="3217934"/>
            <a:ext cx="0" cy="217124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8" name="Conector reto 117"/>
          <p:cNvCxnSpPr/>
          <p:nvPr/>
        </p:nvCxnSpPr>
        <p:spPr>
          <a:xfrm>
            <a:off x="7139379" y="3245841"/>
            <a:ext cx="0" cy="217124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9" name="Conector reto 118"/>
          <p:cNvCxnSpPr/>
          <p:nvPr/>
        </p:nvCxnSpPr>
        <p:spPr>
          <a:xfrm flipV="1">
            <a:off x="6035859" y="5375879"/>
            <a:ext cx="2182925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0" name="Conector reto 119"/>
          <p:cNvCxnSpPr/>
          <p:nvPr/>
        </p:nvCxnSpPr>
        <p:spPr>
          <a:xfrm>
            <a:off x="7501481" y="2864481"/>
            <a:ext cx="0" cy="217124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1" name="Caixa de Texto 297"/>
          <p:cNvSpPr txBox="1"/>
          <p:nvPr/>
        </p:nvSpPr>
        <p:spPr>
          <a:xfrm>
            <a:off x="7501481" y="1862493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N=35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Caixa de Texto 297"/>
          <p:cNvSpPr txBox="1"/>
          <p:nvPr/>
        </p:nvSpPr>
        <p:spPr>
          <a:xfrm>
            <a:off x="7501481" y="1862493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N=35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Caixa de Texto 297"/>
          <p:cNvSpPr txBox="1"/>
          <p:nvPr/>
        </p:nvSpPr>
        <p:spPr>
          <a:xfrm>
            <a:off x="7501481" y="1862493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N=35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Caixa de Texto 297"/>
          <p:cNvSpPr txBox="1"/>
          <p:nvPr/>
        </p:nvSpPr>
        <p:spPr>
          <a:xfrm>
            <a:off x="7501481" y="1862493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N=35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Caixa de Texto 297"/>
          <p:cNvSpPr txBox="1"/>
          <p:nvPr/>
        </p:nvSpPr>
        <p:spPr>
          <a:xfrm>
            <a:off x="7501481" y="1862493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N=35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Caixa de Texto 297"/>
          <p:cNvSpPr txBox="1"/>
          <p:nvPr/>
        </p:nvSpPr>
        <p:spPr>
          <a:xfrm>
            <a:off x="7501481" y="1862493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N=35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Caixa de Texto 297"/>
          <p:cNvSpPr txBox="1"/>
          <p:nvPr/>
        </p:nvSpPr>
        <p:spPr>
          <a:xfrm>
            <a:off x="7501481" y="1862493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N=35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Caixa de Texto 297"/>
          <p:cNvSpPr txBox="1"/>
          <p:nvPr/>
        </p:nvSpPr>
        <p:spPr>
          <a:xfrm>
            <a:off x="7501481" y="1862493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N=35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Caixa de Texto 315"/>
          <p:cNvSpPr txBox="1"/>
          <p:nvPr/>
        </p:nvSpPr>
        <p:spPr>
          <a:xfrm>
            <a:off x="6245480" y="4439107"/>
            <a:ext cx="1228201" cy="316738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= 280</a:t>
            </a:r>
            <a:endParaRPr lang="pt-BR" sz="4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TextBox 3"/>
          <p:cNvSpPr txBox="1"/>
          <p:nvPr/>
        </p:nvSpPr>
        <p:spPr>
          <a:xfrm>
            <a:off x="309545" y="1154591"/>
            <a:ext cx="4945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pt-B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Collection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(Exp. 1 e 2)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37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000"/>
                            </p:stCondLst>
                            <p:childTnLst>
                              <p:par>
                                <p:cTn id="10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0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80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80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80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0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800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80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8000"/>
                            </p:stCondLst>
                            <p:childTnLst>
                              <p:par>
                                <p:cTn id="134" presetID="37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854 0.00463 L -0.07118 0.02569 C -0.09618 0.02963 -0.11024 0.03981 -0.11146 0.05208 C -0.11284 0.0669 -0.10104 0.08055 -0.07725 0.09259 L 0.02535 0.14861 " pathEditMode="relative" rAng="5820000" ptsTypes="AAAAA">
                                      <p:cBhvr>
                                        <p:cTn id="13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30" y="6019"/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11111E-6 L -0.04827 0.01551 C -0.05834 0.01898 -0.0691 0.0287 -0.07743 0.0419 C -0.08629 0.05717 -0.09132 0.07245 -0.09115 0.0868 L -0.09271 0.15324 " pathEditMode="relative" rAng="7740000" ptsTypes="AAAAA">
                                      <p:cBhvr>
                                        <p:cTn id="13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98" y="5972"/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08507 -0.00579 C -0.10451 -0.00856 -0.12083 0.00139 -0.13281 0.01875 C -0.14635 0.03796 -0.15156 0.06134 -0.14722 0.08634 L -0.13472 0.19792 " pathEditMode="relative" rAng="7920000" ptsTypes="AAAAA">
                                      <p:cBhvr>
                                        <p:cTn id="13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17" y="5949"/>
                                    </p:animMotion>
                                  </p:childTnLst>
                                </p:cTn>
                              </p:par>
                              <p:par>
                                <p:cTn id="140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7 L -0.06129 0.04352 C -0.07448 0.05278 -0.08282 0.06829 -0.08473 0.08634 C -0.08698 0.10602 -0.08177 0.12338 -0.07032 0.13727 L -0.02101 0.20139 " pathEditMode="relative" rAng="5880000" ptsTypes="AAAAA">
                                      <p:cBhvr>
                                        <p:cTn id="14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57" y="9375"/>
                                    </p:animMotion>
                                  </p:childTnLst>
                                </p:cTn>
                              </p:par>
                              <p:par>
                                <p:cTn id="142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3 -0.00116 L -0.06736 0.10903 C -0.08125 0.13171 -0.09635 0.16921 -0.10903 0.21042 C -0.12292 0.25695 -0.13125 0.2963 -0.13298 0.3257 L -0.14288 0.46621 " pathEditMode="relative" rAng="6720000" ptsTypes="AAAAA">
                                      <p:cBhvr>
                                        <p:cTn id="14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06" y="22361"/>
                                    </p:animMotion>
                                  </p:childTnLst>
                                </p:cTn>
                              </p:par>
                              <p:par>
                                <p:cTn id="144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7037E-6 L -0.04375 0.12615 C -0.05365 0.15277 -0.05903 0.19236 -0.05885 0.23356 C -0.05903 0.28078 -0.05365 0.31828 -0.04375 0.34467 L 0.00017 0.47129 " pathEditMode="relative" rAng="5400000" ptsTypes="AAAAA">
                                      <p:cBhvr>
                                        <p:cTn id="145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4" y="23565"/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3 -0.00116 L -0.11111 0.10463 C -0.13455 0.12639 -0.1566 0.1662 -0.16996 0.21157 C -0.18507 0.26366 -0.18854 0.31111 -0.1816 0.34792 L -0.15382 0.525 " pathEditMode="relative" rAng="6660000" ptsTypes="AAAAA">
                                      <p:cBhvr>
                                        <p:cTn id="14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40" y="23935"/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-0.00115 L -0.04462 0.13473 C -0.05365 0.1632 -0.06181 0.20672 -0.06563 0.25278 C -0.07084 0.30533 -0.07101 0.34723 -0.06702 0.37871 L -0.05018 0.52454 " pathEditMode="relative" rAng="5820000" ptsTypes="AAAAA">
                                      <p:cBhvr>
                                        <p:cTn id="149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10" y="25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9000"/>
                            </p:stCondLst>
                            <p:childTnLst>
                              <p:par>
                                <p:cTn id="1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9500"/>
                            </p:stCondLst>
                            <p:childTnLst>
                              <p:par>
                                <p:cTn id="1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0500"/>
                            </p:stCondLst>
                            <p:childTnLst>
                              <p:par>
                                <p:cTn id="16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12500"/>
                            </p:stCondLst>
                            <p:childTnLst>
                              <p:par>
                                <p:cTn id="2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13000"/>
                            </p:stCondLst>
                            <p:childTnLst>
                              <p:par>
                                <p:cTn id="2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13500"/>
                            </p:stCondLst>
                            <p:childTnLst>
                              <p:par>
                                <p:cTn id="2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3500"/>
                            </p:stCondLst>
                            <p:childTnLst>
                              <p:par>
                                <p:cTn id="2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13500"/>
                            </p:stCondLst>
                            <p:childTnLst>
                              <p:par>
                                <p:cTn id="2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13500"/>
                            </p:stCondLst>
                            <p:childTnLst>
                              <p:par>
                                <p:cTn id="2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13500"/>
                            </p:stCondLst>
                            <p:childTnLst>
                              <p:par>
                                <p:cTn id="2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2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13500"/>
                            </p:stCondLst>
                            <p:childTnLst>
                              <p:par>
                                <p:cTn id="2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13500"/>
                            </p:stCondLst>
                            <p:childTnLst>
                              <p:par>
                                <p:cTn id="2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13500"/>
                            </p:stCondLst>
                            <p:childTnLst>
                              <p:par>
                                <p:cTn id="2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13500"/>
                            </p:stCondLst>
                            <p:childTnLst>
                              <p:par>
                                <p:cTn id="253" presetID="37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837 0.0044 L -0.07135 0.02546 C -0.09635 0.0294 -0.11042 0.03958 -0.11163 0.05185 C -0.11302 0.06667 -0.10122 0.08032 -0.07743 0.09236 L 0.02517 0.14815 " pathEditMode="relative" rAng="5820000" ptsTypes="AAAAA">
                                      <p:cBhvr>
                                        <p:cTn id="25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30" y="6019"/>
                                    </p:animMotion>
                                  </p:childTnLst>
                                </p:cTn>
                              </p:par>
                              <p:par>
                                <p:cTn id="255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023 L -0.04844 0.01574 C -0.05868 0.01898 -0.06927 0.02893 -0.07778 0.04213 C -0.08663 0.05741 -0.09149 0.07245 -0.09132 0.08704 L -0.09306 0.15347 " pathEditMode="relative" rAng="7740000" ptsTypes="AAAAA">
                                      <p:cBhvr>
                                        <p:cTn id="256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15" y="5949"/>
                                    </p:animMotion>
                                  </p:childTnLst>
                                </p:cTn>
                              </p:par>
                              <p:par>
                                <p:cTn id="257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023 L -0.08472 -0.00579 C -0.10434 -0.0088 -0.12066 0.00116 -0.13264 0.01852 C -0.14601 0.03796 -0.15139 0.06111 -0.14688 0.08611 L -0.13438 0.19768 " pathEditMode="relative" rAng="7920000" ptsTypes="AAAAA">
                                      <p:cBhvr>
                                        <p:cTn id="25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17" y="5949"/>
                                    </p:animMotion>
                                  </p:childTnLst>
                                </p:cTn>
                              </p:par>
                              <p:par>
                                <p:cTn id="259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23 L -0.06146 0.04329 C -0.07465 0.05255 -0.08299 0.06805 -0.0849 0.08611 C -0.08715 0.10579 -0.08195 0.12315 -0.07049 0.13704 L -0.02118 0.20116 " pathEditMode="relative" rAng="5880000" ptsTypes="AAAAA">
                                      <p:cBhvr>
                                        <p:cTn id="260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57" y="9375"/>
                                    </p:animMotion>
                                  </p:childTnLst>
                                </p:cTn>
                              </p:par>
                              <p:par>
                                <p:cTn id="261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-0.00116 L -0.06736 0.10903 C -0.08125 0.13171 -0.09635 0.16921 -0.10903 0.21042 C -0.12292 0.25671 -0.13125 0.2963 -0.13299 0.32592 L -0.14288 0.4662 " pathEditMode="relative" rAng="6720000" ptsTypes="AAAAA">
                                      <p:cBhvr>
                                        <p:cTn id="262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06" y="22361"/>
                                    </p:animMotion>
                                  </p:childTnLst>
                                </p:cTn>
                              </p:par>
                              <p:par>
                                <p:cTn id="263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23 L -0.04392 0.12592 C -0.05382 0.15255 -0.0592 0.19213 -0.05903 0.23333 C -0.0592 0.28055 -0.05382 0.31805 -0.04392 0.34444 L 8.33333E-7 0.47106 " pathEditMode="relative" rAng="5400000" ptsTypes="AAAAA">
                                      <p:cBhvr>
                                        <p:cTn id="264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4" y="23565"/>
                                    </p:animMotion>
                                  </p:childTnLst>
                                </p:cTn>
                              </p:par>
                              <p:par>
                                <p:cTn id="265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-0.00139 L -0.11129 0.1044 C -0.13472 0.12616 -0.15677 0.16574 -0.17014 0.21134 C -0.18524 0.26342 -0.18872 0.31088 -0.18177 0.34768 L -0.15399 0.52477 " pathEditMode="relative" rAng="6660000" ptsTypes="AAAAA">
                                      <p:cBhvr>
                                        <p:cTn id="266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40" y="23935"/>
                                    </p:animMotion>
                                  </p:childTnLst>
                                </p:cTn>
                              </p:par>
                              <p:par>
                                <p:cTn id="267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0.00162 L -0.04462 0.13426 C -0.05365 0.1625 -0.06181 0.20625 -0.06563 0.25231 C -0.07083 0.30486 -0.07101 0.34676 -0.06701 0.37824 L -0.05017 0.52384 " pathEditMode="relative" rAng="5820000" ptsTypes="AAAAA">
                                      <p:cBhvr>
                                        <p:cTn id="268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27" y="25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14500"/>
                            </p:stCondLst>
                            <p:childTnLst>
                              <p:par>
                                <p:cTn id="2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9" grpId="0"/>
      <p:bldP spid="89" grpId="1"/>
      <p:bldP spid="81" grpId="0" animBg="1"/>
      <p:bldP spid="75" grpId="0"/>
      <p:bldP spid="76" grpId="0"/>
      <p:bldP spid="37" grpId="0"/>
      <p:bldP spid="38" grpId="0"/>
      <p:bldP spid="39" grpId="0"/>
      <p:bldP spid="40" grpId="0"/>
      <p:bldP spid="46" grpId="0"/>
      <p:bldP spid="13" grpId="0" animBg="1"/>
      <p:bldP spid="14" grpId="0" animBg="1"/>
      <p:bldP spid="91" grpId="0"/>
      <p:bldP spid="91" grpId="1"/>
      <p:bldP spid="92" grpId="0"/>
      <p:bldP spid="92" grpId="1"/>
      <p:bldP spid="93" grpId="0"/>
      <p:bldP spid="93" grpId="1"/>
      <p:bldP spid="94" grpId="0"/>
      <p:bldP spid="95" grpId="0"/>
      <p:bldP spid="95" grpId="1"/>
      <p:bldP spid="96" grpId="0"/>
      <p:bldP spid="96" grpId="1"/>
      <p:bldP spid="97" grpId="0"/>
      <p:bldP spid="97" grpId="1"/>
      <p:bldP spid="98" grpId="0"/>
      <p:bldP spid="98" grpId="1"/>
      <p:bldP spid="78" grpId="0" animBg="1"/>
      <p:bldP spid="100" grpId="0"/>
      <p:bldP spid="100" grpId="1"/>
      <p:bldP spid="101" grpId="0" animBg="1"/>
      <p:bldP spid="108" grpId="0"/>
      <p:bldP spid="109" grpId="0"/>
      <p:bldP spid="121" grpId="0"/>
      <p:bldP spid="121" grpId="1"/>
      <p:bldP spid="122" grpId="0"/>
      <p:bldP spid="122" grpId="1"/>
      <p:bldP spid="123" grpId="0"/>
      <p:bldP spid="123" grpId="1"/>
      <p:bldP spid="124" grpId="0"/>
      <p:bldP spid="125" grpId="0"/>
      <p:bldP spid="125" grpId="1"/>
      <p:bldP spid="126" grpId="0"/>
      <p:bldP spid="126" grpId="1"/>
      <p:bldP spid="127" grpId="0"/>
      <p:bldP spid="127" grpId="1"/>
      <p:bldP spid="128" grpId="0"/>
      <p:bldP spid="128" grpId="1"/>
      <p:bldP spid="129" grpId="0" animBg="1"/>
      <p:bldP spid="1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/>
          <p:cNvSpPr txBox="1"/>
          <p:nvPr/>
        </p:nvSpPr>
        <p:spPr>
          <a:xfrm>
            <a:off x="544585" y="1616465"/>
            <a:ext cx="8341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Emotion and Decision-making: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Emotion has effects on the decision-making. (DAMASIO, 2009)</a:t>
            </a:r>
          </a:p>
        </p:txBody>
      </p:sp>
      <p:sp>
        <p:nvSpPr>
          <p:cNvPr id="6" name="TextBox 3"/>
          <p:cNvSpPr txBox="1"/>
          <p:nvPr/>
        </p:nvSpPr>
        <p:spPr>
          <a:xfrm>
            <a:off x="544585" y="3774239"/>
            <a:ext cx="8341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Foreign Language: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Acts as moderating variable in decision-making by changing the cognitive biases. For use other neurological processes, receive less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emotional charge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during the decision making process.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Thoses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decisions does not use the same mental shortcuts and logical shifts expected in the native language, as confirmed by fMRI analysis.</a:t>
            </a:r>
          </a:p>
        </p:txBody>
      </p:sp>
      <p:sp>
        <p:nvSpPr>
          <p:cNvPr id="7" name="TextBox 3"/>
          <p:cNvSpPr txBox="1"/>
          <p:nvPr/>
        </p:nvSpPr>
        <p:spPr>
          <a:xfrm>
            <a:off x="544585" y="2529765"/>
            <a:ext cx="8341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Cognitive Biases: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Come from mental shortcuts or logical deviations in decision-making processes, linked at certain level to emotions and experiences.</a:t>
            </a:r>
          </a:p>
        </p:txBody>
      </p:sp>
      <p:sp>
        <p:nvSpPr>
          <p:cNvPr id="8" name="TextBox 3"/>
          <p:cNvSpPr txBox="1"/>
          <p:nvPr/>
        </p:nvSpPr>
        <p:spPr>
          <a:xfrm>
            <a:off x="392185" y="1041078"/>
            <a:ext cx="7026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Precepts that led to this topic:</a:t>
            </a:r>
          </a:p>
        </p:txBody>
      </p:sp>
    </p:spTree>
    <p:extLst>
      <p:ext uri="{BB962C8B-B14F-4D97-AF65-F5344CB8AC3E}">
        <p14:creationId xmlns:p14="http://schemas.microsoft.com/office/powerpoint/2010/main" val="421883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1809751" y="2057400"/>
            <a:ext cx="2762250" cy="3762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810126" y="2057400"/>
            <a:ext cx="2762250" cy="37623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1950" y="1180604"/>
            <a:ext cx="7210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Extrapolation of Expected Results (Experiments1 e 2)</a:t>
            </a: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826136444"/>
              </p:ext>
            </p:extLst>
          </p:nvPr>
        </p:nvGraphicFramePr>
        <p:xfrm>
          <a:off x="885825" y="1657367"/>
          <a:ext cx="7181850" cy="4841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536031" y="2057400"/>
            <a:ext cx="1584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Positive Bias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138058" y="2057400"/>
            <a:ext cx="1880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Negative Bias</a:t>
            </a:r>
          </a:p>
        </p:txBody>
      </p:sp>
      <p:sp>
        <p:nvSpPr>
          <p:cNvPr id="9" name="Seta para a Direita 8"/>
          <p:cNvSpPr/>
          <p:nvPr/>
        </p:nvSpPr>
        <p:spPr>
          <a:xfrm rot="4162040">
            <a:off x="2021780" y="2731181"/>
            <a:ext cx="1200150" cy="466725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eta para Cima e para Baixo 11"/>
          <p:cNvSpPr/>
          <p:nvPr/>
        </p:nvSpPr>
        <p:spPr>
          <a:xfrm rot="5400000">
            <a:off x="3334780" y="3466468"/>
            <a:ext cx="386343" cy="895350"/>
          </a:xfrm>
          <a:prstGeom prst="up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eta para Cima e para Baixo 14"/>
          <p:cNvSpPr/>
          <p:nvPr/>
        </p:nvSpPr>
        <p:spPr>
          <a:xfrm rot="5400000">
            <a:off x="6343521" y="3490912"/>
            <a:ext cx="386343" cy="895350"/>
          </a:xfrm>
          <a:prstGeom prst="up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62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  <p:bldP spid="2" grpId="0"/>
      <p:bldGraphic spid="5" grpId="0">
        <p:bldAsOne/>
      </p:bldGraphic>
      <p:bldP spid="6" grpId="0"/>
      <p:bldP spid="8" grpId="0"/>
      <p:bldP spid="9" grpId="0" animBg="1"/>
      <p:bldP spid="12" grpId="0" animBg="1"/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3867" y="1067762"/>
            <a:ext cx="88101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Experiment 3: Bet Acceptance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Keysar et al., 2012)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2X2, Between Subjects, N = 280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IV: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Loss Aversion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DV: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Decision-making</a:t>
            </a:r>
          </a:p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VMod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Foreign Language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222350" y="2268506"/>
            <a:ext cx="1104823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Context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7994617" y="2246561"/>
            <a:ext cx="1104823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6670659" y="1441889"/>
            <a:ext cx="1104823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Conector de Seta Reta 9"/>
          <p:cNvCxnSpPr/>
          <p:nvPr/>
        </p:nvCxnSpPr>
        <p:spPr>
          <a:xfrm flipH="1">
            <a:off x="7219261" y="2114887"/>
            <a:ext cx="148" cy="57128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>
            <a:off x="6458533" y="2685473"/>
            <a:ext cx="143373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/>
        </p:nvSpPr>
        <p:spPr>
          <a:xfrm>
            <a:off x="6634085" y="2034420"/>
            <a:ext cx="1342436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Moderator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438701" y="2714733"/>
            <a:ext cx="368274" cy="2349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H3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7906841" y="2875668"/>
            <a:ext cx="1342436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Dependent Variable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5112629" y="2875668"/>
            <a:ext cx="1342436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Independent    Variable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6151315" y="3051233"/>
            <a:ext cx="1173310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Control Group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6209833" y="3270689"/>
            <a:ext cx="1004184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Native Language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Conector Angulado 17"/>
          <p:cNvCxnSpPr/>
          <p:nvPr/>
        </p:nvCxnSpPr>
        <p:spPr>
          <a:xfrm rot="16200000" flipV="1">
            <a:off x="5679500" y="2930551"/>
            <a:ext cx="516461" cy="538873"/>
          </a:xfrm>
          <a:prstGeom prst="bentConnector3">
            <a:avLst>
              <a:gd name="adj1" fmla="val -308"/>
            </a:avLst>
          </a:prstGeom>
          <a:ln>
            <a:prstDash val="dash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Retângulo 18"/>
          <p:cNvSpPr/>
          <p:nvPr/>
        </p:nvSpPr>
        <p:spPr>
          <a:xfrm>
            <a:off x="6765749" y="2341658"/>
            <a:ext cx="368248" cy="2349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H4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Elipse 19"/>
          <p:cNvSpPr/>
          <p:nvPr/>
        </p:nvSpPr>
        <p:spPr>
          <a:xfrm>
            <a:off x="6575567" y="1654029"/>
            <a:ext cx="1295779" cy="46085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English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Elipse 20"/>
          <p:cNvSpPr/>
          <p:nvPr/>
        </p:nvSpPr>
        <p:spPr>
          <a:xfrm>
            <a:off x="7914156" y="2451386"/>
            <a:ext cx="1295779" cy="46085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Decision-making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5076056" y="2473332"/>
            <a:ext cx="1382477" cy="46085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Loss Aversion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33867" y="4063315"/>
            <a:ext cx="841008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H3: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Loss Aversion doesn’t change the decision-making  in a sequence of bets.</a:t>
            </a:r>
          </a:p>
          <a:p>
            <a:pPr algn="just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H4: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Decision-making in English in a sequence of bets is equal to Native Language.</a:t>
            </a:r>
          </a:p>
        </p:txBody>
      </p:sp>
      <p:sp>
        <p:nvSpPr>
          <p:cNvPr id="23" name="TextBox 3"/>
          <p:cNvSpPr txBox="1"/>
          <p:nvPr/>
        </p:nvSpPr>
        <p:spPr>
          <a:xfrm>
            <a:off x="333867" y="1067762"/>
            <a:ext cx="90006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Experiment 4: Ticket choice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(Holt e Laury, 2002)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2X2, Between Subjects, N = 280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IV: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Loss Aversion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DV: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Decision-making</a:t>
            </a:r>
          </a:p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VMod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Foreign Language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04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25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750"/>
                            </p:stCondLst>
                            <p:childTnLst>
                              <p:par>
                                <p:cTn id="3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75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250"/>
                            </p:stCondLst>
                            <p:childTnLst>
                              <p:par>
                                <p:cTn id="4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250"/>
                            </p:stCondLst>
                            <p:childTnLst>
                              <p:par>
                                <p:cTn id="5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25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75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7" grpId="0"/>
      <p:bldP spid="8" grpId="0"/>
      <p:bldP spid="9" grpId="0"/>
      <p:bldP spid="12" grpId="0"/>
      <p:bldP spid="13" grpId="0" animBg="1"/>
      <p:bldP spid="14" grpId="0"/>
      <p:bldP spid="15" grpId="0"/>
      <p:bldP spid="16" grpId="0"/>
      <p:bldP spid="17" grpId="0" animBg="1"/>
      <p:bldP spid="19" grpId="0" animBg="1"/>
      <p:bldP spid="20" grpId="0" animBg="1"/>
      <p:bldP spid="21" grpId="0" animBg="1"/>
      <p:bldP spid="22" grpId="0" animBg="1"/>
      <p:bldP spid="2" grpId="0"/>
      <p:bldP spid="2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 de Texto 336"/>
          <p:cNvSpPr txBox="1"/>
          <p:nvPr/>
        </p:nvSpPr>
        <p:spPr>
          <a:xfrm>
            <a:off x="1980811" y="5926062"/>
            <a:ext cx="2865410" cy="3028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spcAft>
                <a:spcPts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pt-BR" dirty="0" err="1"/>
              <a:t>Accept</a:t>
            </a:r>
            <a:r>
              <a:rPr lang="pt-BR" dirty="0"/>
              <a:t> </a:t>
            </a:r>
            <a:r>
              <a:rPr lang="pt-BR" dirty="0" err="1"/>
              <a:t>or</a:t>
            </a:r>
            <a:r>
              <a:rPr lang="pt-BR" dirty="0"/>
              <a:t> </a:t>
            </a:r>
            <a:r>
              <a:rPr lang="pt-BR" dirty="0" err="1"/>
              <a:t>Reject</a:t>
            </a:r>
            <a:r>
              <a:rPr lang="pt-BR" dirty="0"/>
              <a:t> the </a:t>
            </a:r>
            <a:r>
              <a:rPr lang="pt-BR" dirty="0" err="1"/>
              <a:t>Bet</a:t>
            </a:r>
            <a:endParaRPr lang="pt-BR" dirty="0"/>
          </a:p>
          <a:p>
            <a:r>
              <a:rPr lang="pt-BR" dirty="0"/>
              <a:t>Keysar et al. (2012)</a:t>
            </a:r>
          </a:p>
        </p:txBody>
      </p:sp>
      <p:sp>
        <p:nvSpPr>
          <p:cNvPr id="5" name="Caixa de Texto 337"/>
          <p:cNvSpPr txBox="1"/>
          <p:nvPr/>
        </p:nvSpPr>
        <p:spPr>
          <a:xfrm>
            <a:off x="5255372" y="5928067"/>
            <a:ext cx="3341463" cy="3028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Tickets A </a:t>
            </a:r>
            <a:r>
              <a:rPr lang="pt-BR" sz="14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</a:t>
            </a:r>
            <a:endParaRPr lang="pt-BR" sz="32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Holt e Laury (2002)</a:t>
            </a:r>
            <a:endParaRPr lang="pt-BR" sz="32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58" name="Conector reto 57"/>
          <p:cNvCxnSpPr/>
          <p:nvPr/>
        </p:nvCxnSpPr>
        <p:spPr>
          <a:xfrm>
            <a:off x="2752234" y="2926404"/>
            <a:ext cx="22170" cy="218334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9" name="Caixa de Texto 297"/>
          <p:cNvSpPr txBox="1"/>
          <p:nvPr/>
        </p:nvSpPr>
        <p:spPr>
          <a:xfrm>
            <a:off x="3884897" y="1917307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N=70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1" name="Cubo 80"/>
          <p:cNvSpPr/>
          <p:nvPr/>
        </p:nvSpPr>
        <p:spPr>
          <a:xfrm>
            <a:off x="1980811" y="2926404"/>
            <a:ext cx="2984486" cy="2918092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3" name="Conector reto 82"/>
          <p:cNvCxnSpPr/>
          <p:nvPr/>
        </p:nvCxnSpPr>
        <p:spPr>
          <a:xfrm>
            <a:off x="2010548" y="4723641"/>
            <a:ext cx="222301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Conector reto 83"/>
          <p:cNvCxnSpPr/>
          <p:nvPr/>
        </p:nvCxnSpPr>
        <p:spPr>
          <a:xfrm>
            <a:off x="3154035" y="3657837"/>
            <a:ext cx="0" cy="21846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Conector reto 84"/>
          <p:cNvCxnSpPr/>
          <p:nvPr/>
        </p:nvCxnSpPr>
        <p:spPr>
          <a:xfrm flipV="1">
            <a:off x="3143348" y="2926404"/>
            <a:ext cx="746309" cy="7274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7" name="Conector reto 86"/>
          <p:cNvCxnSpPr/>
          <p:nvPr/>
        </p:nvCxnSpPr>
        <p:spPr>
          <a:xfrm flipV="1">
            <a:off x="4233402" y="4013105"/>
            <a:ext cx="746849" cy="7282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Caixa de Texto 308"/>
          <p:cNvSpPr txBox="1"/>
          <p:nvPr/>
        </p:nvSpPr>
        <p:spPr>
          <a:xfrm>
            <a:off x="3834084" y="2532227"/>
            <a:ext cx="1108542" cy="33653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Poland</a:t>
            </a:r>
            <a:endParaRPr lang="pt-BR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6" name="Caixa de Texto 309"/>
          <p:cNvSpPr txBox="1"/>
          <p:nvPr/>
        </p:nvSpPr>
        <p:spPr>
          <a:xfrm>
            <a:off x="2870797" y="2533762"/>
            <a:ext cx="830600" cy="36735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Brazil</a:t>
            </a:r>
            <a:endParaRPr lang="pt-BR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Conector reto 62"/>
          <p:cNvCxnSpPr/>
          <p:nvPr/>
        </p:nvCxnSpPr>
        <p:spPr>
          <a:xfrm flipV="1">
            <a:off x="2010212" y="4026170"/>
            <a:ext cx="746240" cy="72734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4" name="Conector reto 63"/>
          <p:cNvCxnSpPr/>
          <p:nvPr/>
        </p:nvCxnSpPr>
        <p:spPr>
          <a:xfrm flipV="1">
            <a:off x="3161297" y="3988964"/>
            <a:ext cx="746240" cy="72734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5" name="Conector reto 64"/>
          <p:cNvCxnSpPr/>
          <p:nvPr/>
        </p:nvCxnSpPr>
        <p:spPr>
          <a:xfrm flipV="1">
            <a:off x="2733207" y="4026170"/>
            <a:ext cx="2183082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6" name="Conector reto 65"/>
          <p:cNvCxnSpPr/>
          <p:nvPr/>
        </p:nvCxnSpPr>
        <p:spPr>
          <a:xfrm flipV="1">
            <a:off x="2029239" y="5105140"/>
            <a:ext cx="745165" cy="72635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7" name="Conector reto 66"/>
          <p:cNvCxnSpPr/>
          <p:nvPr/>
        </p:nvCxnSpPr>
        <p:spPr>
          <a:xfrm flipV="1">
            <a:off x="3180324" y="5067933"/>
            <a:ext cx="745165" cy="72635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8" name="Conector reto 67"/>
          <p:cNvCxnSpPr/>
          <p:nvPr/>
        </p:nvCxnSpPr>
        <p:spPr>
          <a:xfrm flipV="1">
            <a:off x="2752234" y="5105140"/>
            <a:ext cx="2182925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3" name="Conector reto 72"/>
          <p:cNvCxnSpPr/>
          <p:nvPr/>
        </p:nvCxnSpPr>
        <p:spPr>
          <a:xfrm>
            <a:off x="3884897" y="2919295"/>
            <a:ext cx="0" cy="217124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7" name="Caixa de Texto 47"/>
          <p:cNvSpPr txBox="1"/>
          <p:nvPr/>
        </p:nvSpPr>
        <p:spPr>
          <a:xfrm>
            <a:off x="-55082" y="3750818"/>
            <a:ext cx="2277767" cy="23746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spcAft>
                <a:spcPts val="0"/>
              </a:spcAft>
              <a:defRPr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 err="1"/>
              <a:t>Native</a:t>
            </a:r>
            <a:r>
              <a:rPr lang="pt-BR" dirty="0"/>
              <a:t> </a:t>
            </a:r>
            <a:r>
              <a:rPr lang="pt-BR" dirty="0" err="1"/>
              <a:t>Language</a:t>
            </a:r>
            <a:endParaRPr lang="pt-BR" dirty="0"/>
          </a:p>
        </p:txBody>
      </p:sp>
      <p:sp>
        <p:nvSpPr>
          <p:cNvPr id="38" name="Caixa de Texto 48"/>
          <p:cNvSpPr txBox="1"/>
          <p:nvPr/>
        </p:nvSpPr>
        <p:spPr>
          <a:xfrm>
            <a:off x="0" y="4857312"/>
            <a:ext cx="2167604" cy="23746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spcAft>
                <a:spcPts val="0"/>
              </a:spcAft>
              <a:defRPr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 err="1"/>
              <a:t>English</a:t>
            </a:r>
            <a:endParaRPr lang="pt-BR" dirty="0"/>
          </a:p>
        </p:txBody>
      </p:sp>
      <p:sp>
        <p:nvSpPr>
          <p:cNvPr id="46" name="Caixa de Texto 76"/>
          <p:cNvSpPr txBox="1"/>
          <p:nvPr/>
        </p:nvSpPr>
        <p:spPr>
          <a:xfrm>
            <a:off x="5078450" y="1081429"/>
            <a:ext cx="1524376" cy="38664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Σ </a:t>
            </a:r>
            <a:r>
              <a:rPr lang="pt-BR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560</a:t>
            </a:r>
          </a:p>
        </p:txBody>
      </p:sp>
      <p:sp>
        <p:nvSpPr>
          <p:cNvPr id="13" name="Caixa de Texto 91"/>
          <p:cNvSpPr txBox="1"/>
          <p:nvPr/>
        </p:nvSpPr>
        <p:spPr>
          <a:xfrm>
            <a:off x="262659" y="4094159"/>
            <a:ext cx="1601492" cy="35992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spcAft>
                <a:spcPts val="0"/>
              </a:spcAft>
              <a:defRPr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 err="1"/>
              <a:t>Control</a:t>
            </a:r>
            <a:endParaRPr lang="pt-BR" dirty="0"/>
          </a:p>
        </p:txBody>
      </p:sp>
      <p:sp>
        <p:nvSpPr>
          <p:cNvPr id="14" name="Caixa de Texto 92"/>
          <p:cNvSpPr txBox="1"/>
          <p:nvPr/>
        </p:nvSpPr>
        <p:spPr>
          <a:xfrm>
            <a:off x="282636" y="5178608"/>
            <a:ext cx="1581514" cy="35610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spcAft>
                <a:spcPts val="0"/>
              </a:spcAft>
              <a:defRPr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pt-BR" dirty="0" err="1"/>
              <a:t>Moderator</a:t>
            </a:r>
            <a:endParaRPr lang="pt-BR" dirty="0"/>
          </a:p>
        </p:txBody>
      </p:sp>
      <p:sp>
        <p:nvSpPr>
          <p:cNvPr id="91" name="Caixa de Texto 297"/>
          <p:cNvSpPr txBox="1"/>
          <p:nvPr/>
        </p:nvSpPr>
        <p:spPr>
          <a:xfrm>
            <a:off x="3889657" y="1925691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N=70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2" name="Caixa de Texto 297"/>
          <p:cNvSpPr txBox="1"/>
          <p:nvPr/>
        </p:nvSpPr>
        <p:spPr>
          <a:xfrm>
            <a:off x="3887277" y="1927262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N=70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3" name="Caixa de Texto 297"/>
          <p:cNvSpPr txBox="1"/>
          <p:nvPr/>
        </p:nvSpPr>
        <p:spPr>
          <a:xfrm>
            <a:off x="3880137" y="1917342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N=70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4" name="Caixa de Texto 297"/>
          <p:cNvSpPr txBox="1"/>
          <p:nvPr/>
        </p:nvSpPr>
        <p:spPr>
          <a:xfrm>
            <a:off x="3880137" y="1927262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N=70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8" name="Caixa de Texto 315"/>
          <p:cNvSpPr txBox="1"/>
          <p:nvPr/>
        </p:nvSpPr>
        <p:spPr>
          <a:xfrm>
            <a:off x="2628896" y="4493921"/>
            <a:ext cx="1228201" cy="316738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= 280</a:t>
            </a:r>
            <a:endParaRPr lang="pt-BR" sz="4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74" name="Conector reto 73"/>
          <p:cNvCxnSpPr/>
          <p:nvPr/>
        </p:nvCxnSpPr>
        <p:spPr>
          <a:xfrm>
            <a:off x="6374079" y="2914408"/>
            <a:ext cx="22170" cy="218334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7" name="Caixa de Texto 297"/>
          <p:cNvSpPr txBox="1"/>
          <p:nvPr/>
        </p:nvSpPr>
        <p:spPr>
          <a:xfrm>
            <a:off x="7506742" y="1905311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N=70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9" name="Cubo 78"/>
          <p:cNvSpPr/>
          <p:nvPr/>
        </p:nvSpPr>
        <p:spPr>
          <a:xfrm>
            <a:off x="5602656" y="2914408"/>
            <a:ext cx="2984486" cy="2918092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0" name="Conector reto 79"/>
          <p:cNvCxnSpPr/>
          <p:nvPr/>
        </p:nvCxnSpPr>
        <p:spPr>
          <a:xfrm>
            <a:off x="5632393" y="4711645"/>
            <a:ext cx="222301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8" name="Conector reto 87"/>
          <p:cNvCxnSpPr/>
          <p:nvPr/>
        </p:nvCxnSpPr>
        <p:spPr>
          <a:xfrm>
            <a:off x="6775880" y="3645841"/>
            <a:ext cx="0" cy="21846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0" name="Conector reto 89"/>
          <p:cNvCxnSpPr/>
          <p:nvPr/>
        </p:nvCxnSpPr>
        <p:spPr>
          <a:xfrm flipV="1">
            <a:off x="6765193" y="2914408"/>
            <a:ext cx="746309" cy="7274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0" name="Conector reto 129"/>
          <p:cNvCxnSpPr/>
          <p:nvPr/>
        </p:nvCxnSpPr>
        <p:spPr>
          <a:xfrm flipV="1">
            <a:off x="7855247" y="4001109"/>
            <a:ext cx="746849" cy="7282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1" name="Caixa de Texto 308"/>
          <p:cNvSpPr txBox="1"/>
          <p:nvPr/>
        </p:nvSpPr>
        <p:spPr>
          <a:xfrm>
            <a:off x="7455929" y="2520231"/>
            <a:ext cx="1108542" cy="33653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Poland</a:t>
            </a:r>
            <a:endParaRPr lang="pt-BR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Caixa de Texto 309"/>
          <p:cNvSpPr txBox="1"/>
          <p:nvPr/>
        </p:nvSpPr>
        <p:spPr>
          <a:xfrm>
            <a:off x="6492642" y="2521766"/>
            <a:ext cx="830600" cy="36735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Brazil</a:t>
            </a:r>
            <a:endParaRPr lang="pt-BR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33" name="Conector reto 132"/>
          <p:cNvCxnSpPr/>
          <p:nvPr/>
        </p:nvCxnSpPr>
        <p:spPr>
          <a:xfrm flipV="1">
            <a:off x="5632057" y="4014174"/>
            <a:ext cx="746240" cy="72734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4" name="Conector reto 133"/>
          <p:cNvCxnSpPr/>
          <p:nvPr/>
        </p:nvCxnSpPr>
        <p:spPr>
          <a:xfrm flipV="1">
            <a:off x="6783142" y="3976968"/>
            <a:ext cx="746240" cy="72734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5" name="Conector reto 134"/>
          <p:cNvCxnSpPr/>
          <p:nvPr/>
        </p:nvCxnSpPr>
        <p:spPr>
          <a:xfrm flipV="1">
            <a:off x="6355052" y="4014174"/>
            <a:ext cx="2183082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6" name="Conector reto 135"/>
          <p:cNvCxnSpPr/>
          <p:nvPr/>
        </p:nvCxnSpPr>
        <p:spPr>
          <a:xfrm flipV="1">
            <a:off x="5651084" y="5093144"/>
            <a:ext cx="745165" cy="72635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7" name="Conector reto 136"/>
          <p:cNvCxnSpPr/>
          <p:nvPr/>
        </p:nvCxnSpPr>
        <p:spPr>
          <a:xfrm flipV="1">
            <a:off x="6802169" y="5055937"/>
            <a:ext cx="745165" cy="72635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8" name="Conector reto 137"/>
          <p:cNvCxnSpPr/>
          <p:nvPr/>
        </p:nvCxnSpPr>
        <p:spPr>
          <a:xfrm flipV="1">
            <a:off x="6374079" y="5093144"/>
            <a:ext cx="2182925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9" name="Conector reto 138"/>
          <p:cNvCxnSpPr/>
          <p:nvPr/>
        </p:nvCxnSpPr>
        <p:spPr>
          <a:xfrm>
            <a:off x="7506742" y="2907299"/>
            <a:ext cx="0" cy="217124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40" name="Caixa de Texto 297"/>
          <p:cNvSpPr txBox="1"/>
          <p:nvPr/>
        </p:nvSpPr>
        <p:spPr>
          <a:xfrm>
            <a:off x="7511502" y="1913695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N=70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Caixa de Texto 297"/>
          <p:cNvSpPr txBox="1"/>
          <p:nvPr/>
        </p:nvSpPr>
        <p:spPr>
          <a:xfrm>
            <a:off x="7509122" y="1915266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N=70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Caixa de Texto 297"/>
          <p:cNvSpPr txBox="1"/>
          <p:nvPr/>
        </p:nvSpPr>
        <p:spPr>
          <a:xfrm>
            <a:off x="7501982" y="1905346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N=70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Caixa de Texto 297"/>
          <p:cNvSpPr txBox="1"/>
          <p:nvPr/>
        </p:nvSpPr>
        <p:spPr>
          <a:xfrm>
            <a:off x="7501982" y="1915266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N=70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Caixa de Texto 315"/>
          <p:cNvSpPr txBox="1"/>
          <p:nvPr/>
        </p:nvSpPr>
        <p:spPr>
          <a:xfrm>
            <a:off x="6250741" y="4481925"/>
            <a:ext cx="1228201" cy="316738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= 280</a:t>
            </a:r>
            <a:endParaRPr lang="pt-BR" sz="4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TextBox 3"/>
          <p:cNvSpPr txBox="1"/>
          <p:nvPr/>
        </p:nvSpPr>
        <p:spPr>
          <a:xfrm>
            <a:off x="309545" y="1154591"/>
            <a:ext cx="4945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pt-B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Collection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(Exp. 3 e 4)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791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500"/>
                            </p:stCondLst>
                            <p:childTnLst>
                              <p:par>
                                <p:cTn id="7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5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5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5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5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65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500"/>
                            </p:stCondLst>
                            <p:childTnLst>
                              <p:par>
                                <p:cTn id="96" presetID="37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023 L -0.10694 0.04629 C -0.1316 0.05532 -0.14444 0.0699 -0.14479 0.08518 C -0.14444 0.10254 -0.13177 0.1162 -0.10712 0.12523 L -0.00035 0.17152 " pathEditMode="relative" rAng="5400000" ptsTypes="AAAAA">
                                      <p:cBhvr>
                                        <p:cTn id="9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22" y="8565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6 -0.00023 L -0.05503 0.025 C -0.06649 0.03055 -0.07899 0.04352 -0.08941 0.05995 C -0.10052 0.07893 -0.10711 0.09699 -0.10833 0.11342 L -0.11597 0.18981 " pathEditMode="relative" rAng="7740000" ptsTypes="AAAAA">
                                      <p:cBhvr>
                                        <p:cTn id="9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26" y="7801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-0.00046 L -0.10035 0.1081 C -0.12327 0.13056 -0.14184 0.17014 -0.15434 0.21574 C -0.16823 0.2662 -0.17275 0.31227 -0.16545 0.34722 L -0.14236 0.51667 " pathEditMode="relative" rAng="6600000" ptsTypes="AAAAA">
                                      <p:cBhvr>
                                        <p:cTn id="101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33" y="23843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00023 L -0.06614 0.12824 C -0.08021 0.15555 -0.0901 0.19676 -0.09409 0.24236 C -0.09826 0.29236 -0.09427 0.3338 -0.08403 0.36458 L -0.03975 0.50903 " pathEditMode="relative" rAng="5760000" ptsTypes="AAAAA">
                                      <p:cBhvr>
                                        <p:cTn id="10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12" y="24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75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0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85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17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75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7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7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7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75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75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75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75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75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75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75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750"/>
                            </p:stCondLst>
                            <p:childTnLst>
                              <p:par>
                                <p:cTn id="1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1250"/>
                            </p:stCondLst>
                            <p:childTnLst>
                              <p:par>
                                <p:cTn id="1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1750"/>
                            </p:stCondLst>
                            <p:childTnLst>
                              <p:par>
                                <p:cTn id="1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1750"/>
                            </p:stCondLst>
                            <p:childTnLst>
                              <p:par>
                                <p:cTn id="1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1750"/>
                            </p:stCondLst>
                            <p:childTnLst>
                              <p:par>
                                <p:cTn id="1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1750"/>
                            </p:stCondLst>
                            <p:childTnLst>
                              <p:par>
                                <p:cTn id="1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1750"/>
                            </p:stCondLst>
                            <p:childTnLst>
                              <p:par>
                                <p:cTn id="1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1750"/>
                            </p:stCondLst>
                            <p:childTnLst>
                              <p:par>
                                <p:cTn id="177" presetID="37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00093 L -0.10781 0.04514 C -0.13247 0.05417 -0.14531 0.06875 -0.14566 0.08403 C -0.14531 0.10139 -0.13264 0.11505 -0.10799 0.12407 L -0.00122 0.17037 " pathEditMode="relative" rAng="5400000" ptsTypes="AAAAA">
                                      <p:cBhvr>
                                        <p:cTn id="17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22" y="8565"/>
                                    </p:animMotion>
                                  </p:childTnLst>
                                </p:cTn>
                              </p:par>
                              <p:par>
                                <p:cTn id="179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-0.00139 L -0.05677 0.02384 C -0.06823 0.02939 -0.08073 0.04236 -0.09114 0.05879 C -0.10226 0.07777 -0.10885 0.09583 -0.11007 0.11226 L -0.11771 0.18865 " pathEditMode="relative" rAng="7740000" ptsTypes="AAAAA">
                                      <p:cBhvr>
                                        <p:cTn id="180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26" y="7801"/>
                                    </p:animMotion>
                                  </p:childTnLst>
                                </p:cTn>
                              </p:par>
                              <p:par>
                                <p:cTn id="181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0.00209 L -0.1 0.10648 C -0.12309 0.12916 -0.14184 0.16852 -0.15434 0.21435 C -0.16788 0.26481 -0.17275 0.31065 -0.16511 0.34514 L -0.14167 0.51528 " pathEditMode="relative" rAng="6600000" ptsTypes="AAAAA">
                                      <p:cBhvr>
                                        <p:cTn id="182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50" y="23819"/>
                                    </p:animMotion>
                                  </p:childTnLst>
                                </p:cTn>
                              </p:par>
                              <p:par>
                                <p:cTn id="183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0.00023 L -0.06476 0.12685 C -0.07934 0.15417 -0.08941 0.19537 -0.0934 0.24097 C -0.09757 0.29097 -0.09358 0.33171 -0.08333 0.36319 L -0.03872 0.50764 " pathEditMode="relative" rAng="5760000" ptsTypes="AAAAA">
                                      <p:cBhvr>
                                        <p:cTn id="184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94" y="2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2750"/>
                            </p:stCondLst>
                            <p:childTnLst>
                              <p:par>
                                <p:cTn id="18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9" grpId="0"/>
      <p:bldP spid="89" grpId="1"/>
      <p:bldP spid="81" grpId="0" animBg="1"/>
      <p:bldP spid="75" grpId="0"/>
      <p:bldP spid="76" grpId="0"/>
      <p:bldP spid="37" grpId="0"/>
      <p:bldP spid="38" grpId="0"/>
      <p:bldP spid="46" grpId="0"/>
      <p:bldP spid="13" grpId="0" animBg="1"/>
      <p:bldP spid="14" grpId="0" animBg="1"/>
      <p:bldP spid="91" grpId="0"/>
      <p:bldP spid="91" grpId="1"/>
      <p:bldP spid="92" grpId="0"/>
      <p:bldP spid="92" grpId="1"/>
      <p:bldP spid="93" grpId="0"/>
      <p:bldP spid="93" grpId="1"/>
      <p:bldP spid="94" grpId="0"/>
      <p:bldP spid="78" grpId="0" animBg="1"/>
      <p:bldP spid="77" grpId="0"/>
      <p:bldP spid="77" grpId="1"/>
      <p:bldP spid="79" grpId="0" animBg="1"/>
      <p:bldP spid="131" grpId="0"/>
      <p:bldP spid="132" grpId="0"/>
      <p:bldP spid="140" grpId="0"/>
      <p:bldP spid="140" grpId="1"/>
      <p:bldP spid="141" grpId="0"/>
      <p:bldP spid="141" grpId="1"/>
      <p:bldP spid="142" grpId="0"/>
      <p:bldP spid="142" grpId="1"/>
      <p:bldP spid="143" grpId="0"/>
      <p:bldP spid="144" grpId="0" animBg="1"/>
      <p:bldP spid="14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950" y="1180604"/>
            <a:ext cx="7210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Extrapolation of Expected Results (Experiment 3)</a:t>
            </a: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982892274"/>
              </p:ext>
            </p:extLst>
          </p:nvPr>
        </p:nvGraphicFramePr>
        <p:xfrm>
          <a:off x="838199" y="1654174"/>
          <a:ext cx="7829551" cy="486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Seta para Cima e para Baixo 11"/>
          <p:cNvSpPr/>
          <p:nvPr/>
        </p:nvSpPr>
        <p:spPr>
          <a:xfrm>
            <a:off x="5410199" y="3512233"/>
            <a:ext cx="342900" cy="581025"/>
          </a:xfrm>
          <a:prstGeom prst="up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00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9" grpId="0">
        <p:bldAsOne/>
      </p:bldGraphic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950" y="1180604"/>
            <a:ext cx="7210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Extrapolation of Expected Results (Experiment 4)</a:t>
            </a: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2854865393"/>
              </p:ext>
            </p:extLst>
          </p:nvPr>
        </p:nvGraphicFramePr>
        <p:xfrm>
          <a:off x="838199" y="1654174"/>
          <a:ext cx="7829551" cy="486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eta para Cima e para Baixo 2"/>
          <p:cNvSpPr/>
          <p:nvPr/>
        </p:nvSpPr>
        <p:spPr>
          <a:xfrm>
            <a:off x="4829174" y="3962400"/>
            <a:ext cx="342900" cy="581025"/>
          </a:xfrm>
          <a:prstGeom prst="up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36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9" grpId="0">
        <p:bldAsOne/>
      </p:bldGraphic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3867" y="1067762"/>
            <a:ext cx="84360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Experiment 5: Lost of Ticket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(Kahneman e Tversky, 1981)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2X2X2, Between Subjects, N = 280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IV: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Mental Accounting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DV: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Decision-making</a:t>
            </a:r>
          </a:p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VMod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Foreign Language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964891" y="2250115"/>
            <a:ext cx="1104823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Context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7737158" y="2228170"/>
            <a:ext cx="1104823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6413200" y="1423498"/>
            <a:ext cx="1104823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Conector de Seta Reta 9"/>
          <p:cNvCxnSpPr/>
          <p:nvPr/>
        </p:nvCxnSpPr>
        <p:spPr>
          <a:xfrm flipH="1">
            <a:off x="6961802" y="2096496"/>
            <a:ext cx="148" cy="57128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>
            <a:off x="6201074" y="2667082"/>
            <a:ext cx="143373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/>
        </p:nvSpPr>
        <p:spPr>
          <a:xfrm>
            <a:off x="6376626" y="2016029"/>
            <a:ext cx="1342436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</a:t>
            </a:r>
            <a:r>
              <a:rPr lang="en-US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Moderator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181242" y="2696342"/>
            <a:ext cx="368274" cy="2349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H5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7649382" y="2857277"/>
            <a:ext cx="1342436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Dependent Variable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4628081" y="2917551"/>
            <a:ext cx="1342436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Independent    Variable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5893856" y="3032842"/>
            <a:ext cx="1173310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Control Group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5952374" y="3252298"/>
            <a:ext cx="1004184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Native Language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Conector Angulado 17"/>
          <p:cNvCxnSpPr/>
          <p:nvPr/>
        </p:nvCxnSpPr>
        <p:spPr>
          <a:xfrm rot="16200000" flipV="1">
            <a:off x="5422041" y="2912160"/>
            <a:ext cx="516461" cy="538873"/>
          </a:xfrm>
          <a:prstGeom prst="bentConnector3">
            <a:avLst>
              <a:gd name="adj1" fmla="val -308"/>
            </a:avLst>
          </a:prstGeom>
          <a:ln>
            <a:prstDash val="dash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Retângulo 18"/>
          <p:cNvSpPr/>
          <p:nvPr/>
        </p:nvSpPr>
        <p:spPr>
          <a:xfrm>
            <a:off x="6508290" y="2323267"/>
            <a:ext cx="368248" cy="2349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H6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Elipse 19"/>
          <p:cNvSpPr/>
          <p:nvPr/>
        </p:nvSpPr>
        <p:spPr>
          <a:xfrm>
            <a:off x="6318108" y="1635638"/>
            <a:ext cx="1295779" cy="46085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English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Elipse 20"/>
          <p:cNvSpPr/>
          <p:nvPr/>
        </p:nvSpPr>
        <p:spPr>
          <a:xfrm>
            <a:off x="7656697" y="2432995"/>
            <a:ext cx="1295779" cy="46085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Decision-making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4818597" y="2454941"/>
            <a:ext cx="1382477" cy="46085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Mental Accounting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33867" y="4063315"/>
            <a:ext cx="766713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H5: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Mental Accounting doesn’t change the decision-making.</a:t>
            </a:r>
          </a:p>
          <a:p>
            <a:pPr algn="just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H6: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Decision-making in English in the Mental Accounting is equal to native language.</a:t>
            </a:r>
          </a:p>
        </p:txBody>
      </p:sp>
      <p:sp>
        <p:nvSpPr>
          <p:cNvPr id="23" name="TextBox 3"/>
          <p:cNvSpPr txBox="1"/>
          <p:nvPr/>
        </p:nvSpPr>
        <p:spPr>
          <a:xfrm>
            <a:off x="333867" y="1067762"/>
            <a:ext cx="90006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Experiment 6: Discount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(Kahneman e Tversky, 1981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2X2X2, Between Subjects, N = 280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IV: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Mental Accounting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DV: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Decision-making</a:t>
            </a:r>
          </a:p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VMod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Foreign Language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17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75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250"/>
                            </p:stCondLst>
                            <p:childTnLst>
                              <p:par>
                                <p:cTn id="3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25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750"/>
                            </p:stCondLst>
                            <p:childTnLst>
                              <p:par>
                                <p:cTn id="4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750"/>
                            </p:stCondLst>
                            <p:childTnLst>
                              <p:par>
                                <p:cTn id="5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75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25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7" grpId="0"/>
      <p:bldP spid="8" grpId="0"/>
      <p:bldP spid="9" grpId="0"/>
      <p:bldP spid="12" grpId="0"/>
      <p:bldP spid="13" grpId="0" animBg="1"/>
      <p:bldP spid="14" grpId="0"/>
      <p:bldP spid="15" grpId="0"/>
      <p:bldP spid="16" grpId="0"/>
      <p:bldP spid="17" grpId="0" animBg="1"/>
      <p:bldP spid="19" grpId="0" animBg="1"/>
      <p:bldP spid="20" grpId="0" animBg="1"/>
      <p:bldP spid="21" grpId="0" animBg="1"/>
      <p:bldP spid="22" grpId="0" animBg="1"/>
      <p:bldP spid="2" grpId="0"/>
      <p:bldP spid="2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 de Texto 336"/>
          <p:cNvSpPr txBox="1"/>
          <p:nvPr/>
        </p:nvSpPr>
        <p:spPr>
          <a:xfrm>
            <a:off x="1806643" y="5926062"/>
            <a:ext cx="2865410" cy="3028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spcAft>
                <a:spcPts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pt-BR" dirty="0" err="1"/>
              <a:t>Lost</a:t>
            </a:r>
            <a:r>
              <a:rPr lang="pt-BR" dirty="0"/>
              <a:t> of Ticket </a:t>
            </a:r>
            <a:r>
              <a:rPr lang="pt-BR" dirty="0" err="1"/>
              <a:t>or</a:t>
            </a:r>
            <a:r>
              <a:rPr lang="pt-BR" dirty="0"/>
              <a:t> Money</a:t>
            </a:r>
          </a:p>
          <a:p>
            <a:r>
              <a:rPr lang="pt-BR" dirty="0"/>
              <a:t>Kahneman e Tversky (1981)</a:t>
            </a:r>
          </a:p>
        </p:txBody>
      </p:sp>
      <p:sp>
        <p:nvSpPr>
          <p:cNvPr id="5" name="Caixa de Texto 337"/>
          <p:cNvSpPr txBox="1"/>
          <p:nvPr/>
        </p:nvSpPr>
        <p:spPr>
          <a:xfrm>
            <a:off x="5655422" y="5928067"/>
            <a:ext cx="3341463" cy="3028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14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Discount</a:t>
            </a:r>
            <a:endParaRPr lang="pt-BR" sz="1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Kahneman e Tversky (1981)</a:t>
            </a:r>
          </a:p>
        </p:txBody>
      </p:sp>
      <p:cxnSp>
        <p:nvCxnSpPr>
          <p:cNvPr id="58" name="Conector reto 57"/>
          <p:cNvCxnSpPr/>
          <p:nvPr/>
        </p:nvCxnSpPr>
        <p:spPr>
          <a:xfrm>
            <a:off x="2752234" y="2926404"/>
            <a:ext cx="22170" cy="218334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9" name="Caixa de Texto 297"/>
          <p:cNvSpPr txBox="1"/>
          <p:nvPr/>
        </p:nvSpPr>
        <p:spPr>
          <a:xfrm>
            <a:off x="3884897" y="1917307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N=35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1" name="Cubo 80"/>
          <p:cNvSpPr/>
          <p:nvPr/>
        </p:nvSpPr>
        <p:spPr>
          <a:xfrm>
            <a:off x="1980811" y="2926404"/>
            <a:ext cx="2984486" cy="2918092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2" name="Conector reto 81"/>
          <p:cNvCxnSpPr/>
          <p:nvPr/>
        </p:nvCxnSpPr>
        <p:spPr>
          <a:xfrm>
            <a:off x="2395273" y="3271223"/>
            <a:ext cx="222301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Conector reto 82"/>
          <p:cNvCxnSpPr/>
          <p:nvPr/>
        </p:nvCxnSpPr>
        <p:spPr>
          <a:xfrm>
            <a:off x="2010548" y="4723641"/>
            <a:ext cx="222301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Conector reto 83"/>
          <p:cNvCxnSpPr/>
          <p:nvPr/>
        </p:nvCxnSpPr>
        <p:spPr>
          <a:xfrm>
            <a:off x="3154035" y="3657837"/>
            <a:ext cx="0" cy="21846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Conector reto 84"/>
          <p:cNvCxnSpPr/>
          <p:nvPr/>
        </p:nvCxnSpPr>
        <p:spPr>
          <a:xfrm flipV="1">
            <a:off x="3143348" y="2926404"/>
            <a:ext cx="746309" cy="7274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6" name="Conector reto 85"/>
          <p:cNvCxnSpPr/>
          <p:nvPr/>
        </p:nvCxnSpPr>
        <p:spPr>
          <a:xfrm>
            <a:off x="4618124" y="3281671"/>
            <a:ext cx="0" cy="218566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7" name="Conector reto 86"/>
          <p:cNvCxnSpPr/>
          <p:nvPr/>
        </p:nvCxnSpPr>
        <p:spPr>
          <a:xfrm flipV="1">
            <a:off x="4233402" y="4013105"/>
            <a:ext cx="746849" cy="7282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Caixa de Texto 308"/>
          <p:cNvSpPr txBox="1"/>
          <p:nvPr/>
        </p:nvSpPr>
        <p:spPr>
          <a:xfrm>
            <a:off x="3834084" y="2532227"/>
            <a:ext cx="1108542" cy="33653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Poland</a:t>
            </a:r>
            <a:endParaRPr lang="pt-BR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6" name="Caixa de Texto 309"/>
          <p:cNvSpPr txBox="1"/>
          <p:nvPr/>
        </p:nvSpPr>
        <p:spPr>
          <a:xfrm>
            <a:off x="2870797" y="2533762"/>
            <a:ext cx="830600" cy="36735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Brazil</a:t>
            </a:r>
            <a:endParaRPr lang="pt-BR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Conector reto 62"/>
          <p:cNvCxnSpPr/>
          <p:nvPr/>
        </p:nvCxnSpPr>
        <p:spPr>
          <a:xfrm flipV="1">
            <a:off x="2010212" y="4026170"/>
            <a:ext cx="746240" cy="72734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4" name="Conector reto 63"/>
          <p:cNvCxnSpPr/>
          <p:nvPr/>
        </p:nvCxnSpPr>
        <p:spPr>
          <a:xfrm flipV="1">
            <a:off x="3161297" y="3988964"/>
            <a:ext cx="746240" cy="72734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5" name="Conector reto 64"/>
          <p:cNvCxnSpPr/>
          <p:nvPr/>
        </p:nvCxnSpPr>
        <p:spPr>
          <a:xfrm flipV="1">
            <a:off x="2733207" y="4026170"/>
            <a:ext cx="2183082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6" name="Conector reto 65"/>
          <p:cNvCxnSpPr/>
          <p:nvPr/>
        </p:nvCxnSpPr>
        <p:spPr>
          <a:xfrm flipV="1">
            <a:off x="2029239" y="5105140"/>
            <a:ext cx="745165" cy="72635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7" name="Conector reto 66"/>
          <p:cNvCxnSpPr/>
          <p:nvPr/>
        </p:nvCxnSpPr>
        <p:spPr>
          <a:xfrm flipV="1">
            <a:off x="3180324" y="5067933"/>
            <a:ext cx="745165" cy="72635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8" name="Conector reto 67"/>
          <p:cNvCxnSpPr/>
          <p:nvPr/>
        </p:nvCxnSpPr>
        <p:spPr>
          <a:xfrm flipV="1">
            <a:off x="2752234" y="5105140"/>
            <a:ext cx="2182925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9" name="Conector reto 68"/>
          <p:cNvCxnSpPr/>
          <p:nvPr/>
        </p:nvCxnSpPr>
        <p:spPr>
          <a:xfrm flipV="1">
            <a:off x="2457327" y="4361024"/>
            <a:ext cx="2182925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0" name="Conector reto 69"/>
          <p:cNvCxnSpPr/>
          <p:nvPr/>
        </p:nvCxnSpPr>
        <p:spPr>
          <a:xfrm>
            <a:off x="2419275" y="3272748"/>
            <a:ext cx="0" cy="217124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1" name="Conector reto 70"/>
          <p:cNvCxnSpPr/>
          <p:nvPr/>
        </p:nvCxnSpPr>
        <p:spPr>
          <a:xfrm>
            <a:off x="3522795" y="3300655"/>
            <a:ext cx="0" cy="217124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2" name="Conector reto 71"/>
          <p:cNvCxnSpPr/>
          <p:nvPr/>
        </p:nvCxnSpPr>
        <p:spPr>
          <a:xfrm flipV="1">
            <a:off x="2419275" y="5430693"/>
            <a:ext cx="2182925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3" name="Conector reto 72"/>
          <p:cNvCxnSpPr/>
          <p:nvPr/>
        </p:nvCxnSpPr>
        <p:spPr>
          <a:xfrm>
            <a:off x="3884897" y="2919295"/>
            <a:ext cx="0" cy="217124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7" name="Caixa de Texto 47"/>
          <p:cNvSpPr txBox="1"/>
          <p:nvPr/>
        </p:nvSpPr>
        <p:spPr>
          <a:xfrm>
            <a:off x="-55082" y="3874643"/>
            <a:ext cx="2277767" cy="23746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spcAft>
                <a:spcPts val="0"/>
              </a:spcAft>
              <a:defRPr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 err="1"/>
              <a:t>Native</a:t>
            </a:r>
            <a:r>
              <a:rPr lang="pt-BR" dirty="0"/>
              <a:t> </a:t>
            </a:r>
            <a:r>
              <a:rPr lang="pt-BR" dirty="0" err="1"/>
              <a:t>Language</a:t>
            </a:r>
            <a:endParaRPr lang="pt-BR" dirty="0"/>
          </a:p>
        </p:txBody>
      </p:sp>
      <p:sp>
        <p:nvSpPr>
          <p:cNvPr id="38" name="Caixa de Texto 48"/>
          <p:cNvSpPr txBox="1"/>
          <p:nvPr/>
        </p:nvSpPr>
        <p:spPr>
          <a:xfrm>
            <a:off x="0" y="4857312"/>
            <a:ext cx="2167604" cy="23746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spcAft>
                <a:spcPts val="0"/>
              </a:spcAft>
              <a:defRPr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 err="1"/>
              <a:t>English</a:t>
            </a:r>
            <a:endParaRPr lang="pt-BR" dirty="0"/>
          </a:p>
        </p:txBody>
      </p:sp>
      <p:sp>
        <p:nvSpPr>
          <p:cNvPr id="39" name="Caixa de Texto 49"/>
          <p:cNvSpPr txBox="1"/>
          <p:nvPr/>
        </p:nvSpPr>
        <p:spPr>
          <a:xfrm>
            <a:off x="683813" y="2831138"/>
            <a:ext cx="1961959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spcAft>
                <a:spcPts val="0"/>
              </a:spcAft>
              <a:defRPr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 err="1"/>
              <a:t>Lost</a:t>
            </a:r>
            <a:r>
              <a:rPr lang="pt-BR" dirty="0"/>
              <a:t> of Ticket</a:t>
            </a:r>
          </a:p>
        </p:txBody>
      </p:sp>
      <p:sp>
        <p:nvSpPr>
          <p:cNvPr id="40" name="Caixa de Texto 50"/>
          <p:cNvSpPr txBox="1"/>
          <p:nvPr/>
        </p:nvSpPr>
        <p:spPr>
          <a:xfrm>
            <a:off x="136668" y="3267063"/>
            <a:ext cx="2144178" cy="23746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spcAft>
                <a:spcPts val="0"/>
              </a:spcAft>
              <a:defRPr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 err="1"/>
              <a:t>Lost</a:t>
            </a:r>
            <a:r>
              <a:rPr lang="pt-BR" dirty="0"/>
              <a:t> of Money</a:t>
            </a:r>
          </a:p>
        </p:txBody>
      </p:sp>
      <p:sp>
        <p:nvSpPr>
          <p:cNvPr id="46" name="Caixa de Texto 76"/>
          <p:cNvSpPr txBox="1"/>
          <p:nvPr/>
        </p:nvSpPr>
        <p:spPr>
          <a:xfrm>
            <a:off x="5078450" y="1081429"/>
            <a:ext cx="1524376" cy="38664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Σ </a:t>
            </a:r>
            <a:r>
              <a:rPr lang="pt-BR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560</a:t>
            </a:r>
          </a:p>
        </p:txBody>
      </p:sp>
      <p:sp>
        <p:nvSpPr>
          <p:cNvPr id="13" name="Caixa de Texto 91"/>
          <p:cNvSpPr txBox="1"/>
          <p:nvPr/>
        </p:nvSpPr>
        <p:spPr>
          <a:xfrm>
            <a:off x="262659" y="4217984"/>
            <a:ext cx="1601492" cy="35992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spcAft>
                <a:spcPts val="0"/>
              </a:spcAft>
              <a:defRPr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 err="1"/>
              <a:t>Control</a:t>
            </a:r>
            <a:endParaRPr lang="pt-BR" dirty="0"/>
          </a:p>
        </p:txBody>
      </p:sp>
      <p:sp>
        <p:nvSpPr>
          <p:cNvPr id="14" name="Caixa de Texto 92"/>
          <p:cNvSpPr txBox="1"/>
          <p:nvPr/>
        </p:nvSpPr>
        <p:spPr>
          <a:xfrm>
            <a:off x="282636" y="5178608"/>
            <a:ext cx="1581514" cy="35610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spcAft>
                <a:spcPts val="0"/>
              </a:spcAft>
              <a:defRPr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pt-BR" dirty="0" err="1"/>
              <a:t>Moderator</a:t>
            </a:r>
            <a:endParaRPr lang="pt-BR" dirty="0"/>
          </a:p>
        </p:txBody>
      </p:sp>
      <p:sp>
        <p:nvSpPr>
          <p:cNvPr id="91" name="Caixa de Texto 297"/>
          <p:cNvSpPr txBox="1"/>
          <p:nvPr/>
        </p:nvSpPr>
        <p:spPr>
          <a:xfrm>
            <a:off x="3884897" y="1917307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N=35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2" name="Caixa de Texto 297"/>
          <p:cNvSpPr txBox="1"/>
          <p:nvPr/>
        </p:nvSpPr>
        <p:spPr>
          <a:xfrm>
            <a:off x="3884897" y="1917307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N=35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3" name="Caixa de Texto 297"/>
          <p:cNvSpPr txBox="1"/>
          <p:nvPr/>
        </p:nvSpPr>
        <p:spPr>
          <a:xfrm>
            <a:off x="3884897" y="1917307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N=35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4" name="Caixa de Texto 297"/>
          <p:cNvSpPr txBox="1"/>
          <p:nvPr/>
        </p:nvSpPr>
        <p:spPr>
          <a:xfrm>
            <a:off x="3884897" y="1917307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N=35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5" name="Caixa de Texto 297"/>
          <p:cNvSpPr txBox="1"/>
          <p:nvPr/>
        </p:nvSpPr>
        <p:spPr>
          <a:xfrm>
            <a:off x="3884897" y="1917307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N=35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6" name="Caixa de Texto 297"/>
          <p:cNvSpPr txBox="1"/>
          <p:nvPr/>
        </p:nvSpPr>
        <p:spPr>
          <a:xfrm>
            <a:off x="3884897" y="1917307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N=35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7" name="Caixa de Texto 297"/>
          <p:cNvSpPr txBox="1"/>
          <p:nvPr/>
        </p:nvSpPr>
        <p:spPr>
          <a:xfrm>
            <a:off x="3884897" y="1917307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N=35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8" name="Caixa de Texto 297"/>
          <p:cNvSpPr txBox="1"/>
          <p:nvPr/>
        </p:nvSpPr>
        <p:spPr>
          <a:xfrm>
            <a:off x="3884897" y="1917307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N=35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8" name="Caixa de Texto 315"/>
          <p:cNvSpPr txBox="1"/>
          <p:nvPr/>
        </p:nvSpPr>
        <p:spPr>
          <a:xfrm>
            <a:off x="2628896" y="4493921"/>
            <a:ext cx="1228201" cy="316738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= 280</a:t>
            </a:r>
            <a:endParaRPr lang="pt-BR" sz="4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99" name="Conector reto 98"/>
          <p:cNvCxnSpPr/>
          <p:nvPr/>
        </p:nvCxnSpPr>
        <p:spPr>
          <a:xfrm>
            <a:off x="6768868" y="2871590"/>
            <a:ext cx="22170" cy="218334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0" name="Caixa de Texto 297"/>
          <p:cNvSpPr txBox="1"/>
          <p:nvPr/>
        </p:nvSpPr>
        <p:spPr>
          <a:xfrm>
            <a:off x="7901531" y="1862493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N=35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Cubo 100"/>
          <p:cNvSpPr/>
          <p:nvPr/>
        </p:nvSpPr>
        <p:spPr>
          <a:xfrm>
            <a:off x="5997445" y="2871590"/>
            <a:ext cx="2984486" cy="2918092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2" name="Conector reto 101"/>
          <p:cNvCxnSpPr/>
          <p:nvPr/>
        </p:nvCxnSpPr>
        <p:spPr>
          <a:xfrm>
            <a:off x="6411907" y="3216409"/>
            <a:ext cx="222301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Conector reto 102"/>
          <p:cNvCxnSpPr/>
          <p:nvPr/>
        </p:nvCxnSpPr>
        <p:spPr>
          <a:xfrm>
            <a:off x="6027182" y="4668827"/>
            <a:ext cx="222301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Conector reto 103"/>
          <p:cNvCxnSpPr/>
          <p:nvPr/>
        </p:nvCxnSpPr>
        <p:spPr>
          <a:xfrm>
            <a:off x="7170669" y="3603023"/>
            <a:ext cx="0" cy="21846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" name="Conector reto 104"/>
          <p:cNvCxnSpPr/>
          <p:nvPr/>
        </p:nvCxnSpPr>
        <p:spPr>
          <a:xfrm flipV="1">
            <a:off x="7159982" y="2871590"/>
            <a:ext cx="746309" cy="7274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Conector reto 105"/>
          <p:cNvCxnSpPr/>
          <p:nvPr/>
        </p:nvCxnSpPr>
        <p:spPr>
          <a:xfrm>
            <a:off x="8634758" y="3226857"/>
            <a:ext cx="0" cy="218566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Conector reto 106"/>
          <p:cNvCxnSpPr/>
          <p:nvPr/>
        </p:nvCxnSpPr>
        <p:spPr>
          <a:xfrm flipV="1">
            <a:off x="8250036" y="3958291"/>
            <a:ext cx="746849" cy="7282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8" name="Caixa de Texto 308"/>
          <p:cNvSpPr txBox="1"/>
          <p:nvPr/>
        </p:nvSpPr>
        <p:spPr>
          <a:xfrm>
            <a:off x="7850718" y="2477413"/>
            <a:ext cx="1108542" cy="33653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Poland</a:t>
            </a:r>
            <a:endParaRPr lang="pt-BR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Caixa de Texto 309"/>
          <p:cNvSpPr txBox="1"/>
          <p:nvPr/>
        </p:nvSpPr>
        <p:spPr>
          <a:xfrm>
            <a:off x="6887431" y="2478948"/>
            <a:ext cx="830600" cy="36735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Brazil</a:t>
            </a:r>
            <a:endParaRPr lang="pt-BR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10" name="Conector reto 109"/>
          <p:cNvCxnSpPr/>
          <p:nvPr/>
        </p:nvCxnSpPr>
        <p:spPr>
          <a:xfrm flipV="1">
            <a:off x="6026846" y="3971356"/>
            <a:ext cx="746240" cy="72734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1" name="Conector reto 110"/>
          <p:cNvCxnSpPr/>
          <p:nvPr/>
        </p:nvCxnSpPr>
        <p:spPr>
          <a:xfrm flipV="1">
            <a:off x="7177931" y="3934150"/>
            <a:ext cx="746240" cy="72734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2" name="Conector reto 111"/>
          <p:cNvCxnSpPr/>
          <p:nvPr/>
        </p:nvCxnSpPr>
        <p:spPr>
          <a:xfrm flipV="1">
            <a:off x="6749841" y="3971356"/>
            <a:ext cx="2183082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3" name="Conector reto 112"/>
          <p:cNvCxnSpPr/>
          <p:nvPr/>
        </p:nvCxnSpPr>
        <p:spPr>
          <a:xfrm flipV="1">
            <a:off x="6045873" y="5050326"/>
            <a:ext cx="745165" cy="72635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4" name="Conector reto 113"/>
          <p:cNvCxnSpPr/>
          <p:nvPr/>
        </p:nvCxnSpPr>
        <p:spPr>
          <a:xfrm flipV="1">
            <a:off x="7196958" y="5013119"/>
            <a:ext cx="745165" cy="72635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5" name="Conector reto 114"/>
          <p:cNvCxnSpPr/>
          <p:nvPr/>
        </p:nvCxnSpPr>
        <p:spPr>
          <a:xfrm flipV="1">
            <a:off x="6768868" y="5050326"/>
            <a:ext cx="2182925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6" name="Conector reto 115"/>
          <p:cNvCxnSpPr/>
          <p:nvPr/>
        </p:nvCxnSpPr>
        <p:spPr>
          <a:xfrm flipV="1">
            <a:off x="6473961" y="4306210"/>
            <a:ext cx="2182925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7" name="Conector reto 116"/>
          <p:cNvCxnSpPr/>
          <p:nvPr/>
        </p:nvCxnSpPr>
        <p:spPr>
          <a:xfrm>
            <a:off x="6435909" y="3217934"/>
            <a:ext cx="0" cy="217124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8" name="Conector reto 117"/>
          <p:cNvCxnSpPr/>
          <p:nvPr/>
        </p:nvCxnSpPr>
        <p:spPr>
          <a:xfrm>
            <a:off x="7539429" y="3245841"/>
            <a:ext cx="0" cy="217124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9" name="Conector reto 118"/>
          <p:cNvCxnSpPr/>
          <p:nvPr/>
        </p:nvCxnSpPr>
        <p:spPr>
          <a:xfrm flipV="1">
            <a:off x="6435909" y="5375879"/>
            <a:ext cx="2182925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0" name="Conector reto 119"/>
          <p:cNvCxnSpPr/>
          <p:nvPr/>
        </p:nvCxnSpPr>
        <p:spPr>
          <a:xfrm>
            <a:off x="7901531" y="2864481"/>
            <a:ext cx="0" cy="217124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1" name="Caixa de Texto 297"/>
          <p:cNvSpPr txBox="1"/>
          <p:nvPr/>
        </p:nvSpPr>
        <p:spPr>
          <a:xfrm>
            <a:off x="7901531" y="1862493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N=35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Caixa de Texto 297"/>
          <p:cNvSpPr txBox="1"/>
          <p:nvPr/>
        </p:nvSpPr>
        <p:spPr>
          <a:xfrm>
            <a:off x="7901531" y="1862493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N=35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Caixa de Texto 297"/>
          <p:cNvSpPr txBox="1"/>
          <p:nvPr/>
        </p:nvSpPr>
        <p:spPr>
          <a:xfrm>
            <a:off x="7901531" y="1862493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N=35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Caixa de Texto 297"/>
          <p:cNvSpPr txBox="1"/>
          <p:nvPr/>
        </p:nvSpPr>
        <p:spPr>
          <a:xfrm>
            <a:off x="7901531" y="1862493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N=35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Caixa de Texto 297"/>
          <p:cNvSpPr txBox="1"/>
          <p:nvPr/>
        </p:nvSpPr>
        <p:spPr>
          <a:xfrm>
            <a:off x="7901531" y="1862493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N=35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Caixa de Texto 297"/>
          <p:cNvSpPr txBox="1"/>
          <p:nvPr/>
        </p:nvSpPr>
        <p:spPr>
          <a:xfrm>
            <a:off x="7901531" y="1862493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N=35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Caixa de Texto 297"/>
          <p:cNvSpPr txBox="1"/>
          <p:nvPr/>
        </p:nvSpPr>
        <p:spPr>
          <a:xfrm>
            <a:off x="7901531" y="1862493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N=35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Caixa de Texto 297"/>
          <p:cNvSpPr txBox="1"/>
          <p:nvPr/>
        </p:nvSpPr>
        <p:spPr>
          <a:xfrm>
            <a:off x="7901531" y="1862493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N=35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Caixa de Texto 315"/>
          <p:cNvSpPr txBox="1"/>
          <p:nvPr/>
        </p:nvSpPr>
        <p:spPr>
          <a:xfrm>
            <a:off x="6645530" y="4439107"/>
            <a:ext cx="1228201" cy="316738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= 280</a:t>
            </a:r>
            <a:endParaRPr lang="pt-BR" sz="4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TextBox 3"/>
          <p:cNvSpPr txBox="1"/>
          <p:nvPr/>
        </p:nvSpPr>
        <p:spPr>
          <a:xfrm>
            <a:off x="309545" y="1154591"/>
            <a:ext cx="4945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pt-B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Collection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(Exp. 5 e 6)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Caixa de Texto 49"/>
          <p:cNvSpPr txBox="1"/>
          <p:nvPr/>
        </p:nvSpPr>
        <p:spPr>
          <a:xfrm>
            <a:off x="5094282" y="2562118"/>
            <a:ext cx="1961959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spcAft>
                <a:spcPts val="0"/>
              </a:spcAft>
              <a:defRPr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sz="1600" dirty="0" err="1"/>
              <a:t>Discount</a:t>
            </a:r>
            <a:r>
              <a:rPr lang="pt-BR" sz="1600" dirty="0"/>
              <a:t> </a:t>
            </a:r>
            <a:r>
              <a:rPr lang="pt-BR" sz="1600" dirty="0" err="1"/>
              <a:t>on</a:t>
            </a:r>
            <a:endParaRPr lang="pt-BR" sz="1600" dirty="0"/>
          </a:p>
          <a:p>
            <a:r>
              <a:rPr lang="pt-BR" sz="1600" dirty="0"/>
              <a:t>$ 125,00</a:t>
            </a:r>
          </a:p>
        </p:txBody>
      </p:sp>
      <p:sp>
        <p:nvSpPr>
          <p:cNvPr id="77" name="Caixa de Texto 50"/>
          <p:cNvSpPr txBox="1"/>
          <p:nvPr/>
        </p:nvSpPr>
        <p:spPr>
          <a:xfrm>
            <a:off x="4484764" y="3083956"/>
            <a:ext cx="2144178" cy="23746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spcAft>
                <a:spcPts val="0"/>
              </a:spcAft>
              <a:defRPr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sz="1600" dirty="0" err="1"/>
              <a:t>Discount</a:t>
            </a:r>
            <a:r>
              <a:rPr lang="pt-BR" sz="1600" dirty="0"/>
              <a:t> </a:t>
            </a:r>
            <a:r>
              <a:rPr lang="pt-BR" sz="1600" dirty="0" err="1"/>
              <a:t>on</a:t>
            </a:r>
            <a:endParaRPr lang="pt-BR" sz="1600" dirty="0"/>
          </a:p>
          <a:p>
            <a:r>
              <a:rPr lang="pt-BR" sz="1600" dirty="0"/>
              <a:t>$ 15,00</a:t>
            </a:r>
          </a:p>
        </p:txBody>
      </p:sp>
    </p:spTree>
    <p:extLst>
      <p:ext uri="{BB962C8B-B14F-4D97-AF65-F5344CB8AC3E}">
        <p14:creationId xmlns:p14="http://schemas.microsoft.com/office/powerpoint/2010/main" val="371538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000"/>
                            </p:stCondLst>
                            <p:childTnLst>
                              <p:par>
                                <p:cTn id="10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0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80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80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80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0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800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80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8000"/>
                            </p:stCondLst>
                            <p:childTnLst>
                              <p:par>
                                <p:cTn id="134" presetID="37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854 0.00463 L -0.07118 0.02569 C -0.09618 0.02963 -0.11024 0.03981 -0.11146 0.05208 C -0.11284 0.0669 -0.10104 0.08055 -0.07725 0.09259 L 0.02535 0.14861 " pathEditMode="relative" rAng="5820000" ptsTypes="AAAAA">
                                      <p:cBhvr>
                                        <p:cTn id="13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30" y="6019"/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11111E-6 L -0.04827 0.01551 C -0.05834 0.01898 -0.0691 0.0287 -0.07743 0.0419 C -0.08629 0.05717 -0.09132 0.07245 -0.09115 0.0868 L -0.09271 0.15324 " pathEditMode="relative" rAng="7740000" ptsTypes="AAAAA">
                                      <p:cBhvr>
                                        <p:cTn id="13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98" y="5972"/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08507 -0.00579 C -0.10451 -0.00856 -0.12083 0.00139 -0.13281 0.01875 C -0.14635 0.03796 -0.15156 0.06134 -0.14722 0.08634 L -0.13472 0.19792 " pathEditMode="relative" rAng="7920000" ptsTypes="AAAAA">
                                      <p:cBhvr>
                                        <p:cTn id="13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17" y="5949"/>
                                    </p:animMotion>
                                  </p:childTnLst>
                                </p:cTn>
                              </p:par>
                              <p:par>
                                <p:cTn id="140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7 L -0.06129 0.04352 C -0.07448 0.05278 -0.08282 0.06829 -0.08473 0.08634 C -0.08698 0.10602 -0.08177 0.12338 -0.07032 0.13727 L -0.02101 0.20139 " pathEditMode="relative" rAng="5880000" ptsTypes="AAAAA">
                                      <p:cBhvr>
                                        <p:cTn id="14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57" y="9375"/>
                                    </p:animMotion>
                                  </p:childTnLst>
                                </p:cTn>
                              </p:par>
                              <p:par>
                                <p:cTn id="142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3 -0.00116 L -0.06736 0.10903 C -0.08125 0.13171 -0.09635 0.16921 -0.10903 0.21042 C -0.12292 0.25695 -0.13125 0.2963 -0.13298 0.3257 L -0.14288 0.46621 " pathEditMode="relative" rAng="6720000" ptsTypes="AAAAA">
                                      <p:cBhvr>
                                        <p:cTn id="14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06" y="22361"/>
                                    </p:animMotion>
                                  </p:childTnLst>
                                </p:cTn>
                              </p:par>
                              <p:par>
                                <p:cTn id="144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7037E-6 L -0.04375 0.12615 C -0.05365 0.15277 -0.05903 0.19236 -0.05885 0.23356 C -0.05903 0.28078 -0.05365 0.31828 -0.04375 0.34467 L 0.00017 0.47129 " pathEditMode="relative" rAng="5400000" ptsTypes="AAAAA">
                                      <p:cBhvr>
                                        <p:cTn id="145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4" y="23565"/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3 -0.00116 L -0.11111 0.10463 C -0.13455 0.12639 -0.1566 0.1662 -0.16996 0.21157 C -0.18507 0.26366 -0.18854 0.31111 -0.1816 0.34792 L -0.15382 0.525 " pathEditMode="relative" rAng="6660000" ptsTypes="AAAAA">
                                      <p:cBhvr>
                                        <p:cTn id="14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40" y="23935"/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-0.00115 L -0.04462 0.13473 C -0.05365 0.1632 -0.06181 0.20672 -0.06563 0.25278 C -0.07084 0.30533 -0.07101 0.34723 -0.06702 0.37871 L -0.05018 0.52454 " pathEditMode="relative" rAng="5820000" ptsTypes="AAAAA">
                                      <p:cBhvr>
                                        <p:cTn id="149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10" y="25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9000"/>
                            </p:stCondLst>
                            <p:childTnLst>
                              <p:par>
                                <p:cTn id="1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9500"/>
                            </p:stCondLst>
                            <p:childTnLst>
                              <p:par>
                                <p:cTn id="1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0500"/>
                            </p:stCondLst>
                            <p:childTnLst>
                              <p:par>
                                <p:cTn id="1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1500"/>
                            </p:stCondLst>
                            <p:childTnLst>
                              <p:par>
                                <p:cTn id="17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13500"/>
                            </p:stCondLst>
                            <p:childTnLst>
                              <p:par>
                                <p:cTn id="2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14500"/>
                            </p:stCondLst>
                            <p:childTnLst>
                              <p:par>
                                <p:cTn id="2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14500"/>
                            </p:stCondLst>
                            <p:childTnLst>
                              <p:par>
                                <p:cTn id="2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14500"/>
                            </p:stCondLst>
                            <p:childTnLst>
                              <p:par>
                                <p:cTn id="2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14500"/>
                            </p:stCondLst>
                            <p:childTnLst>
                              <p:par>
                                <p:cTn id="2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14500"/>
                            </p:stCondLst>
                            <p:childTnLst>
                              <p:par>
                                <p:cTn id="2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4500"/>
                            </p:stCondLst>
                            <p:childTnLst>
                              <p:par>
                                <p:cTn id="2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14500"/>
                            </p:stCondLst>
                            <p:childTnLst>
                              <p:par>
                                <p:cTn id="2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14500"/>
                            </p:stCondLst>
                            <p:childTnLst>
                              <p:par>
                                <p:cTn id="2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14500"/>
                            </p:stCondLst>
                            <p:childTnLst>
                              <p:par>
                                <p:cTn id="2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14500"/>
                            </p:stCondLst>
                            <p:childTnLst>
                              <p:par>
                                <p:cTn id="261" presetID="37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871 -0.00116 L -0.07222 0.02014 C -0.09653 0.02384 -0.11129 0.03403 -0.11267 0.04699 C -0.11406 0.06134 -0.10208 0.07454 -0.07847 0.0875 L 0.0243 0.14143 " pathEditMode="relative" rAng="5820000" ptsTypes="AAAAA">
                                      <p:cBhvr>
                                        <p:cTn id="26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99" y="5949"/>
                                    </p:animMotion>
                                  </p:childTnLst>
                                </p:cTn>
                              </p:par>
                              <p:par>
                                <p:cTn id="263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2 -0.00857 L -0.04514 0.00694 C -0.05538 0.01018 -0.06597 0.02014 -0.07448 0.03333 C -0.08333 0.04861 -0.0882 0.06366 -0.08802 0.07824 L -0.08976 0.14467 " pathEditMode="relative" rAng="7740000" ptsTypes="AAAAA">
                                      <p:cBhvr>
                                        <p:cTn id="264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15" y="5949"/>
                                    </p:animMotion>
                                  </p:childTnLst>
                                </p:cTn>
                              </p:par>
                              <p:par>
                                <p:cTn id="265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-0.00463 L -0.08038 -0.00995 C -0.10104 -0.0132 -0.11736 -0.00324 -0.12934 0.01412 C -0.14271 0.03356 -0.14809 0.05671 -0.1434 0.08194 L -0.1309 0.19352 " pathEditMode="relative" rAng="7920000" ptsTypes="AAAAA">
                                      <p:cBhvr>
                                        <p:cTn id="266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17" y="5949"/>
                                    </p:animMotion>
                                  </p:childTnLst>
                                </p:cTn>
                              </p:par>
                              <p:par>
                                <p:cTn id="267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-0.00463 L -0.06476 0.03889 C -0.07795 0.04815 -0.08629 0.06366 -0.0882 0.08171 C -0.09045 0.10139 -0.08524 0.11875 -0.07379 0.13264 L -0.02448 0.19676 " pathEditMode="relative" rAng="5880000" ptsTypes="AAAAA">
                                      <p:cBhvr>
                                        <p:cTn id="268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57" y="9375"/>
                                    </p:animMotion>
                                  </p:childTnLst>
                                </p:cTn>
                              </p:par>
                              <p:par>
                                <p:cTn id="269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-0.00116 L -0.06736 0.10903 C -0.08125 0.13171 -0.09635 0.16921 -0.10903 0.21042 C -0.12292 0.25671 -0.13125 0.2963 -0.13299 0.32592 L -0.14288 0.4662 " pathEditMode="relative" rAng="6720000" ptsTypes="AAAAA">
                                      <p:cBhvr>
                                        <p:cTn id="270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06" y="22361"/>
                                    </p:animMotion>
                                  </p:childTnLst>
                                </p:cTn>
                              </p:par>
                              <p:par>
                                <p:cTn id="271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-0.00463 L -0.04722 0.12153 C -0.05712 0.14815 -0.0625 0.18773 -0.06233 0.22893 C -0.0625 0.27616 -0.05712 0.31366 -0.04722 0.34005 L -0.0033 0.46667 " pathEditMode="relative" rAng="5400000" ptsTypes="AAAAA">
                                      <p:cBhvr>
                                        <p:cTn id="272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4" y="23565"/>
                                    </p:animMotion>
                                  </p:childTnLst>
                                </p:cTn>
                              </p:par>
                              <p:par>
                                <p:cTn id="273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21 -0.00579 L -0.11458 0.1 C -0.13802 0.12176 -0.1599 0.16111 -0.17344 0.20694 C -0.18854 0.25903 -0.19201 0.30648 -0.18507 0.34329 L -0.15729 0.52037 " pathEditMode="relative" rAng="6660000" ptsTypes="AAAAA">
                                      <p:cBhvr>
                                        <p:cTn id="274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40" y="23935"/>
                                    </p:animMotion>
                                  </p:childTnLst>
                                </p:cTn>
                              </p:par>
                              <p:par>
                                <p:cTn id="275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-0.00857 L -0.04514 0.12662 C -0.05556 0.15555 -0.06354 0.1993 -0.06719 0.24537 C -0.07153 0.29676 -0.07257 0.33981 -0.06858 0.3713 L -0.05191 0.51481 " pathEditMode="relative" rAng="5820000" ptsTypes="AAAAA">
                                      <p:cBhvr>
                                        <p:cTn id="276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92" y="2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15500"/>
                            </p:stCondLst>
                            <p:childTnLst>
                              <p:par>
                                <p:cTn id="27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9" grpId="0"/>
      <p:bldP spid="89" grpId="1"/>
      <p:bldP spid="81" grpId="0" animBg="1"/>
      <p:bldP spid="75" grpId="0"/>
      <p:bldP spid="76" grpId="0"/>
      <p:bldP spid="37" grpId="0"/>
      <p:bldP spid="38" grpId="0"/>
      <p:bldP spid="39" grpId="0"/>
      <p:bldP spid="40" grpId="0"/>
      <p:bldP spid="46" grpId="0"/>
      <p:bldP spid="13" grpId="0" animBg="1"/>
      <p:bldP spid="14" grpId="0" animBg="1"/>
      <p:bldP spid="91" grpId="0"/>
      <p:bldP spid="91" grpId="1"/>
      <p:bldP spid="92" grpId="0"/>
      <p:bldP spid="92" grpId="1"/>
      <p:bldP spid="93" grpId="0"/>
      <p:bldP spid="93" grpId="1"/>
      <p:bldP spid="94" grpId="0"/>
      <p:bldP spid="95" grpId="0"/>
      <p:bldP spid="95" grpId="1"/>
      <p:bldP spid="96" grpId="0"/>
      <p:bldP spid="96" grpId="1"/>
      <p:bldP spid="97" grpId="0"/>
      <p:bldP spid="97" grpId="1"/>
      <p:bldP spid="98" grpId="0"/>
      <p:bldP spid="98" grpId="1"/>
      <p:bldP spid="78" grpId="0" animBg="1"/>
      <p:bldP spid="100" grpId="0"/>
      <p:bldP spid="100" grpId="1"/>
      <p:bldP spid="101" grpId="0" animBg="1"/>
      <p:bldP spid="108" grpId="0"/>
      <p:bldP spid="109" grpId="0"/>
      <p:bldP spid="121" grpId="0"/>
      <p:bldP spid="121" grpId="1"/>
      <p:bldP spid="122" grpId="0"/>
      <p:bldP spid="122" grpId="1"/>
      <p:bldP spid="123" grpId="0"/>
      <p:bldP spid="123" grpId="1"/>
      <p:bldP spid="124" grpId="0"/>
      <p:bldP spid="125" grpId="0"/>
      <p:bldP spid="125" grpId="1"/>
      <p:bldP spid="126" grpId="0"/>
      <p:bldP spid="126" grpId="1"/>
      <p:bldP spid="127" grpId="0"/>
      <p:bldP spid="127" grpId="1"/>
      <p:bldP spid="128" grpId="0"/>
      <p:bldP spid="128" grpId="1"/>
      <p:bldP spid="129" grpId="0" animBg="1"/>
      <p:bldP spid="130" grpId="0"/>
      <p:bldP spid="74" grpId="0"/>
      <p:bldP spid="7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1809751" y="2057400"/>
            <a:ext cx="2762250" cy="3762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810126" y="2057400"/>
            <a:ext cx="2762250" cy="37623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1950" y="1180604"/>
            <a:ext cx="7210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Extrapolation of Expected Results (Experiment 5)</a:t>
            </a: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727320912"/>
              </p:ext>
            </p:extLst>
          </p:nvPr>
        </p:nvGraphicFramePr>
        <p:xfrm>
          <a:off x="885825" y="1657367"/>
          <a:ext cx="7181850" cy="4841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536031" y="2057400"/>
            <a:ext cx="1584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Ticket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434012" y="2057400"/>
            <a:ext cx="1584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Money</a:t>
            </a:r>
          </a:p>
        </p:txBody>
      </p:sp>
      <p:sp>
        <p:nvSpPr>
          <p:cNvPr id="9" name="Seta para a Direita 8"/>
          <p:cNvSpPr/>
          <p:nvPr/>
        </p:nvSpPr>
        <p:spPr>
          <a:xfrm rot="2290096">
            <a:off x="3749809" y="2769628"/>
            <a:ext cx="653756" cy="466725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eta para Cima e para Baixo 9"/>
          <p:cNvSpPr/>
          <p:nvPr/>
        </p:nvSpPr>
        <p:spPr>
          <a:xfrm rot="3528056">
            <a:off x="3334780" y="3675579"/>
            <a:ext cx="386343" cy="895350"/>
          </a:xfrm>
          <a:prstGeom prst="up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eta para Cima e para Baixo 11"/>
          <p:cNvSpPr/>
          <p:nvPr/>
        </p:nvSpPr>
        <p:spPr>
          <a:xfrm rot="5400000">
            <a:off x="6342599" y="3647827"/>
            <a:ext cx="386343" cy="895350"/>
          </a:xfrm>
          <a:prstGeom prst="up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06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750"/>
                            </p:stCondLst>
                            <p:childTnLst>
                              <p:par>
                                <p:cTn id="2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250"/>
                            </p:stCondLst>
                            <p:childTnLst>
                              <p:par>
                                <p:cTn id="3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  <p:bldP spid="2" grpId="0"/>
      <p:bldGraphic spid="5" grpId="0">
        <p:bldAsOne/>
      </p:bldGraphic>
      <p:bldP spid="6" grpId="0"/>
      <p:bldP spid="8" grpId="0"/>
      <p:bldP spid="9" grpId="0" animBg="1"/>
      <p:bldP spid="10" grpId="0" animBg="1"/>
      <p:bldP spid="1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3867" y="1067762"/>
            <a:ext cx="90006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Experiment 7: Myopic loss aversion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(Shiv et al. ,2005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2X2, Between Subjects, N = 120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IV: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Myopic loss aversion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DV: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Decision-making</a:t>
            </a:r>
          </a:p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VMod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Foreign Language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011613" y="2325013"/>
            <a:ext cx="1104823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Context</a:t>
            </a:r>
            <a:endParaRPr lang="pt-B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7783880" y="2303068"/>
            <a:ext cx="1104823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</a:t>
            </a:r>
            <a:endParaRPr lang="pt-B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6459922" y="1498396"/>
            <a:ext cx="1104823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endParaRPr lang="pt-B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Conector de Seta Reta 9"/>
          <p:cNvCxnSpPr/>
          <p:nvPr/>
        </p:nvCxnSpPr>
        <p:spPr>
          <a:xfrm flipH="1">
            <a:off x="7008524" y="2171394"/>
            <a:ext cx="148" cy="57128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>
            <a:off x="6247796" y="2741980"/>
            <a:ext cx="143373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/>
        </p:nvSpPr>
        <p:spPr>
          <a:xfrm>
            <a:off x="6423348" y="2090927"/>
            <a:ext cx="1342436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</a:t>
            </a:r>
            <a:r>
              <a:rPr lang="pt-BR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Moderator</a:t>
            </a:r>
            <a:endParaRPr lang="pt-B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227964" y="2771240"/>
            <a:ext cx="368274" cy="2349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H7</a:t>
            </a:r>
            <a:endParaRPr lang="pt-B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7696104" y="2932175"/>
            <a:ext cx="1342436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Dependent</a:t>
            </a:r>
            <a:r>
              <a:rPr lang="pt-BR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Variable</a:t>
            </a:r>
            <a:endParaRPr lang="pt-B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4656660" y="3004363"/>
            <a:ext cx="1342436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Independent</a:t>
            </a:r>
            <a:r>
              <a:rPr lang="pt-BR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pt-BR" sz="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Variable</a:t>
            </a:r>
            <a:endParaRPr lang="pt-B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5940578" y="3107740"/>
            <a:ext cx="1173310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Control</a:t>
            </a:r>
            <a:r>
              <a:rPr lang="pt-B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Group</a:t>
            </a:r>
            <a:endParaRPr lang="pt-B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5999096" y="3327196"/>
            <a:ext cx="1004184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1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Native</a:t>
            </a:r>
            <a:r>
              <a:rPr lang="pt-B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Language</a:t>
            </a:r>
            <a:endParaRPr lang="pt-B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Conector Angulado 17"/>
          <p:cNvCxnSpPr/>
          <p:nvPr/>
        </p:nvCxnSpPr>
        <p:spPr>
          <a:xfrm rot="16200000" flipV="1">
            <a:off x="5468763" y="2987058"/>
            <a:ext cx="516461" cy="538873"/>
          </a:xfrm>
          <a:prstGeom prst="bentConnector3">
            <a:avLst>
              <a:gd name="adj1" fmla="val -308"/>
            </a:avLst>
          </a:prstGeom>
          <a:ln>
            <a:prstDash val="dash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Retângulo 18"/>
          <p:cNvSpPr/>
          <p:nvPr/>
        </p:nvSpPr>
        <p:spPr>
          <a:xfrm>
            <a:off x="6555012" y="2398165"/>
            <a:ext cx="368248" cy="2349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H8</a:t>
            </a:r>
            <a:endParaRPr lang="pt-B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Elipse 19"/>
          <p:cNvSpPr/>
          <p:nvPr/>
        </p:nvSpPr>
        <p:spPr>
          <a:xfrm>
            <a:off x="6364830" y="1710536"/>
            <a:ext cx="1295779" cy="46085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1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English</a:t>
            </a:r>
            <a:endParaRPr lang="pt-B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Elipse 20"/>
          <p:cNvSpPr/>
          <p:nvPr/>
        </p:nvSpPr>
        <p:spPr>
          <a:xfrm>
            <a:off x="7703419" y="2507893"/>
            <a:ext cx="1295779" cy="46085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Decision-making</a:t>
            </a:r>
            <a:endParaRPr lang="pt-B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4865319" y="2529839"/>
            <a:ext cx="1382477" cy="46085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1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Myopic</a:t>
            </a:r>
            <a:r>
              <a:rPr lang="pt-B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loss</a:t>
            </a:r>
            <a:r>
              <a:rPr lang="pt-B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aversion</a:t>
            </a:r>
            <a:endParaRPr lang="pt-B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33867" y="4063315"/>
            <a:ext cx="82440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H7: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Myopic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loss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aversion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doesn’t change the decision-making.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H8: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Decision-making in English in the Myopic loss aversion is equal to native language.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207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75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250"/>
                            </p:stCondLst>
                            <p:childTnLst>
                              <p:par>
                                <p:cTn id="3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25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750"/>
                            </p:stCondLst>
                            <p:childTnLst>
                              <p:par>
                                <p:cTn id="4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750"/>
                            </p:stCondLst>
                            <p:childTnLst>
                              <p:par>
                                <p:cTn id="5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75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25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2" grpId="0"/>
      <p:bldP spid="13" grpId="0" animBg="1"/>
      <p:bldP spid="14" grpId="0"/>
      <p:bldP spid="15" grpId="0"/>
      <p:bldP spid="16" grpId="0"/>
      <p:bldP spid="17" grpId="0" animBg="1"/>
      <p:bldP spid="19" grpId="0" animBg="1"/>
      <p:bldP spid="20" grpId="0" animBg="1"/>
      <p:bldP spid="21" grpId="0" animBg="1"/>
      <p:bldP spid="22" grpId="0" animBg="1"/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 de Texto 336"/>
          <p:cNvSpPr txBox="1"/>
          <p:nvPr/>
        </p:nvSpPr>
        <p:spPr>
          <a:xfrm>
            <a:off x="3367172" y="5953644"/>
            <a:ext cx="2865410" cy="3028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spcAft>
                <a:spcPts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pt-BR" dirty="0"/>
              <a:t>Shiv et al. (2005)</a:t>
            </a:r>
          </a:p>
        </p:txBody>
      </p:sp>
      <p:cxnSp>
        <p:nvCxnSpPr>
          <p:cNvPr id="58" name="Conector reto 57"/>
          <p:cNvCxnSpPr/>
          <p:nvPr/>
        </p:nvCxnSpPr>
        <p:spPr>
          <a:xfrm>
            <a:off x="4408763" y="2953986"/>
            <a:ext cx="22170" cy="218334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9" name="Caixa de Texto 297"/>
          <p:cNvSpPr txBox="1"/>
          <p:nvPr/>
        </p:nvSpPr>
        <p:spPr>
          <a:xfrm>
            <a:off x="5481801" y="1897731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N=30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1" name="Cubo 80"/>
          <p:cNvSpPr/>
          <p:nvPr/>
        </p:nvSpPr>
        <p:spPr>
          <a:xfrm>
            <a:off x="3637340" y="2953986"/>
            <a:ext cx="2984486" cy="2918092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3" name="Conector reto 82"/>
          <p:cNvCxnSpPr/>
          <p:nvPr/>
        </p:nvCxnSpPr>
        <p:spPr>
          <a:xfrm>
            <a:off x="3667077" y="4751223"/>
            <a:ext cx="222301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Conector reto 83"/>
          <p:cNvCxnSpPr/>
          <p:nvPr/>
        </p:nvCxnSpPr>
        <p:spPr>
          <a:xfrm>
            <a:off x="4810564" y="3685419"/>
            <a:ext cx="0" cy="21846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Conector reto 84"/>
          <p:cNvCxnSpPr/>
          <p:nvPr/>
        </p:nvCxnSpPr>
        <p:spPr>
          <a:xfrm flipV="1">
            <a:off x="4799877" y="2953986"/>
            <a:ext cx="746309" cy="7274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7" name="Conector reto 86"/>
          <p:cNvCxnSpPr/>
          <p:nvPr/>
        </p:nvCxnSpPr>
        <p:spPr>
          <a:xfrm flipV="1">
            <a:off x="5889931" y="4040687"/>
            <a:ext cx="746849" cy="7282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Caixa de Texto 308"/>
          <p:cNvSpPr txBox="1"/>
          <p:nvPr/>
        </p:nvSpPr>
        <p:spPr>
          <a:xfrm>
            <a:off x="5490613" y="2559809"/>
            <a:ext cx="1108542" cy="33653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Poland</a:t>
            </a:r>
            <a:endParaRPr lang="pt-BR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6" name="Caixa de Texto 309"/>
          <p:cNvSpPr txBox="1"/>
          <p:nvPr/>
        </p:nvSpPr>
        <p:spPr>
          <a:xfrm>
            <a:off x="4527326" y="2561344"/>
            <a:ext cx="830600" cy="36735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Brazil</a:t>
            </a:r>
            <a:endParaRPr lang="pt-BR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Conector reto 62"/>
          <p:cNvCxnSpPr/>
          <p:nvPr/>
        </p:nvCxnSpPr>
        <p:spPr>
          <a:xfrm flipV="1">
            <a:off x="3666741" y="4053752"/>
            <a:ext cx="746240" cy="72734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4" name="Conector reto 63"/>
          <p:cNvCxnSpPr/>
          <p:nvPr/>
        </p:nvCxnSpPr>
        <p:spPr>
          <a:xfrm flipV="1">
            <a:off x="4817826" y="4016546"/>
            <a:ext cx="746240" cy="72734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5" name="Conector reto 64"/>
          <p:cNvCxnSpPr/>
          <p:nvPr/>
        </p:nvCxnSpPr>
        <p:spPr>
          <a:xfrm flipV="1">
            <a:off x="4389736" y="4053752"/>
            <a:ext cx="2183082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6" name="Conector reto 65"/>
          <p:cNvCxnSpPr/>
          <p:nvPr/>
        </p:nvCxnSpPr>
        <p:spPr>
          <a:xfrm flipV="1">
            <a:off x="3685768" y="5132722"/>
            <a:ext cx="745165" cy="72635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7" name="Conector reto 66"/>
          <p:cNvCxnSpPr/>
          <p:nvPr/>
        </p:nvCxnSpPr>
        <p:spPr>
          <a:xfrm flipV="1">
            <a:off x="4836853" y="5095515"/>
            <a:ext cx="745165" cy="72635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8" name="Conector reto 67"/>
          <p:cNvCxnSpPr/>
          <p:nvPr/>
        </p:nvCxnSpPr>
        <p:spPr>
          <a:xfrm flipV="1">
            <a:off x="4408763" y="5132722"/>
            <a:ext cx="2182925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3" name="Conector reto 72"/>
          <p:cNvCxnSpPr/>
          <p:nvPr/>
        </p:nvCxnSpPr>
        <p:spPr>
          <a:xfrm>
            <a:off x="5541426" y="2946877"/>
            <a:ext cx="0" cy="217124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7" name="Caixa de Texto 47"/>
          <p:cNvSpPr txBox="1"/>
          <p:nvPr/>
        </p:nvSpPr>
        <p:spPr>
          <a:xfrm>
            <a:off x="1601447" y="3778400"/>
            <a:ext cx="2277767" cy="23746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spcAft>
                <a:spcPts val="0"/>
              </a:spcAft>
              <a:defRPr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 err="1"/>
              <a:t>Native</a:t>
            </a:r>
            <a:r>
              <a:rPr lang="pt-BR" dirty="0"/>
              <a:t> </a:t>
            </a:r>
            <a:r>
              <a:rPr lang="pt-BR" dirty="0" err="1"/>
              <a:t>Language</a:t>
            </a:r>
            <a:endParaRPr lang="pt-BR" dirty="0"/>
          </a:p>
        </p:txBody>
      </p:sp>
      <p:sp>
        <p:nvSpPr>
          <p:cNvPr id="38" name="Caixa de Texto 48"/>
          <p:cNvSpPr txBox="1"/>
          <p:nvPr/>
        </p:nvSpPr>
        <p:spPr>
          <a:xfrm>
            <a:off x="1656529" y="4884894"/>
            <a:ext cx="2167604" cy="23746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spcAft>
                <a:spcPts val="0"/>
              </a:spcAft>
              <a:defRPr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 err="1"/>
              <a:t>English</a:t>
            </a:r>
            <a:endParaRPr lang="pt-BR" dirty="0"/>
          </a:p>
        </p:txBody>
      </p:sp>
      <p:sp>
        <p:nvSpPr>
          <p:cNvPr id="13" name="Caixa de Texto 91"/>
          <p:cNvSpPr txBox="1"/>
          <p:nvPr/>
        </p:nvSpPr>
        <p:spPr>
          <a:xfrm>
            <a:off x="1919188" y="4121741"/>
            <a:ext cx="1601492" cy="35992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spcAft>
                <a:spcPts val="0"/>
              </a:spcAft>
              <a:defRPr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 err="1"/>
              <a:t>Control</a:t>
            </a:r>
            <a:endParaRPr lang="pt-BR" dirty="0"/>
          </a:p>
        </p:txBody>
      </p:sp>
      <p:sp>
        <p:nvSpPr>
          <p:cNvPr id="14" name="Caixa de Texto 92"/>
          <p:cNvSpPr txBox="1"/>
          <p:nvPr/>
        </p:nvSpPr>
        <p:spPr>
          <a:xfrm>
            <a:off x="1939165" y="5206190"/>
            <a:ext cx="1581514" cy="35610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spcAft>
                <a:spcPts val="0"/>
              </a:spcAft>
              <a:defRPr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pt-BR" dirty="0" err="1"/>
              <a:t>Moderator</a:t>
            </a:r>
            <a:endParaRPr lang="pt-BR" dirty="0"/>
          </a:p>
        </p:txBody>
      </p:sp>
      <p:sp>
        <p:nvSpPr>
          <p:cNvPr id="91" name="Caixa de Texto 297"/>
          <p:cNvSpPr txBox="1"/>
          <p:nvPr/>
        </p:nvSpPr>
        <p:spPr>
          <a:xfrm>
            <a:off x="5479607" y="1901692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N=30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2" name="Caixa de Texto 297"/>
          <p:cNvSpPr txBox="1"/>
          <p:nvPr/>
        </p:nvSpPr>
        <p:spPr>
          <a:xfrm>
            <a:off x="5507741" y="1877610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N=30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3" name="Caixa de Texto 297"/>
          <p:cNvSpPr txBox="1"/>
          <p:nvPr/>
        </p:nvSpPr>
        <p:spPr>
          <a:xfrm>
            <a:off x="5500225" y="1876379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N=30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4" name="Caixa de Texto 297"/>
          <p:cNvSpPr txBox="1"/>
          <p:nvPr/>
        </p:nvSpPr>
        <p:spPr>
          <a:xfrm>
            <a:off x="5490613" y="1890617"/>
            <a:ext cx="532900" cy="2374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N=30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8" name="Caixa de Texto 315"/>
          <p:cNvSpPr txBox="1"/>
          <p:nvPr/>
        </p:nvSpPr>
        <p:spPr>
          <a:xfrm>
            <a:off x="4285425" y="4521503"/>
            <a:ext cx="1228201" cy="316738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= 120</a:t>
            </a:r>
            <a:endParaRPr lang="pt-BR" sz="4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TextBox 3"/>
          <p:cNvSpPr txBox="1"/>
          <p:nvPr/>
        </p:nvSpPr>
        <p:spPr>
          <a:xfrm>
            <a:off x="309545" y="1154591"/>
            <a:ext cx="4945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pt-B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Collection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(Exp. 7)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98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7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7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7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7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25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75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25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75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250"/>
                            </p:stCondLst>
                            <p:childTnLst>
                              <p:par>
                                <p:cTn id="7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25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25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25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25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25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250"/>
                            </p:stCondLst>
                            <p:childTnLst>
                              <p:par>
                                <p:cTn id="97" presetID="37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-0.00046 L -0.10747 0.0456 C -0.13212 0.05463 -0.14497 0.06921 -0.14532 0.08449 C -0.14497 0.10185 -0.1323 0.11551 -0.10764 0.12454 L -0.00087 0.17083 " pathEditMode="relative" rAng="5400000" ptsTypes="AAAAA">
                                      <p:cBhvr>
                                        <p:cTn id="9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22" y="8565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-0.00092 L -0.05608 0.02431 C -0.06754 0.02987 -0.08004 0.04283 -0.09045 0.05926 C -0.10156 0.07825 -0.10816 0.0963 -0.10938 0.11274 L -0.11702 0.18912 " pathEditMode="relative" rAng="7740000" ptsTypes="AAAAA">
                                      <p:cBhvr>
                                        <p:cTn id="10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26" y="7801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208 L -0.10017 0.10648 C -0.12326 0.1294 -0.14201 0.16875 -0.15451 0.21459 C -0.16805 0.26505 -0.17291 0.31088 -0.16527 0.34537 L -0.14218 0.51551 " pathEditMode="relative" rAng="6600000" ptsTypes="AAAAA">
                                      <p:cBhvr>
                                        <p:cTn id="10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50" y="23866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047 L -0.06546 0.12778 C -0.07969 0.15509 -0.08976 0.1963 -0.09375 0.2419 C -0.09792 0.2919 -0.09393 0.33287 -0.08368 0.36412 L -0.03941 0.50857 " pathEditMode="relative" rAng="5760000" ptsTypes="AAAAA">
                                      <p:cBhvr>
                                        <p:cTn id="10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12" y="2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9" grpId="0"/>
      <p:bldP spid="89" grpId="1"/>
      <p:bldP spid="81" grpId="0" animBg="1"/>
      <p:bldP spid="75" grpId="0"/>
      <p:bldP spid="76" grpId="0"/>
      <p:bldP spid="37" grpId="0"/>
      <p:bldP spid="38" grpId="0"/>
      <p:bldP spid="13" grpId="0" animBg="1"/>
      <p:bldP spid="14" grpId="0" animBg="1"/>
      <p:bldP spid="91" grpId="0"/>
      <p:bldP spid="91" grpId="1"/>
      <p:bldP spid="92" grpId="0"/>
      <p:bldP spid="92" grpId="1"/>
      <p:bldP spid="93" grpId="0"/>
      <p:bldP spid="93" grpId="1"/>
      <p:bldP spid="94" grpId="0"/>
      <p:bldP spid="78" grpId="0" animBg="1"/>
      <p:bldP spid="1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186" y="1182676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Decision-making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392186" y="1640947"/>
            <a:ext cx="836663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Definition</a:t>
            </a: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Process of making choices among competing courses of action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(RAIFFA, 1968). </a:t>
            </a:r>
          </a:p>
          <a:p>
            <a:pPr algn="just"/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Operational</a:t>
            </a: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Definition</a:t>
            </a: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pt-B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Doing a concatenation between articles of Keysar et al. (2012) and Costa et al. (2014) will be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analysed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thorugh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answers obtained in the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seven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experimental models presented within the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four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optical studied in this project. In each model, the response patterns in Native Language will be compared with the Foreign Language.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4476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950" y="1180604"/>
            <a:ext cx="7210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Extrapolation of Expected Results (Experiment 7)</a:t>
            </a: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686444917"/>
              </p:ext>
            </p:extLst>
          </p:nvPr>
        </p:nvGraphicFramePr>
        <p:xfrm>
          <a:off x="2514601" y="1657367"/>
          <a:ext cx="5057775" cy="4841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Seta para Cima e para Baixo 9"/>
          <p:cNvSpPr/>
          <p:nvPr/>
        </p:nvSpPr>
        <p:spPr>
          <a:xfrm rot="7229870">
            <a:off x="5607154" y="2940021"/>
            <a:ext cx="386343" cy="1529167"/>
          </a:xfrm>
          <a:prstGeom prst="up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46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  <p:bldP spid="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950" y="1180604"/>
            <a:ext cx="721042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Actual Status – 25/10/2016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Q1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From Poland: 29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– Achievement 19 %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From Brazil: 93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– Achievement 62 %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Dropout</a:t>
            </a: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Poland</a:t>
            </a: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: 23 / Brazil:51)</a:t>
            </a: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Q2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From Poland: 0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– Achievement 0 %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From Brazil: 18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– Achievement 12 %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Dropout</a:t>
            </a: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Poland</a:t>
            </a: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: 0 / Brazil:2)</a:t>
            </a: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Game: </a:t>
            </a:r>
            <a:r>
              <a:rPr lang="pt-B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Postponed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t-B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Waiting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for Funding)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15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186" y="1182676"/>
            <a:ext cx="6884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Foreign language or non-native language:</a:t>
            </a:r>
          </a:p>
        </p:txBody>
      </p:sp>
      <p:sp>
        <p:nvSpPr>
          <p:cNvPr id="7" name="Rectangle 6"/>
          <p:cNvSpPr/>
          <p:nvPr/>
        </p:nvSpPr>
        <p:spPr>
          <a:xfrm>
            <a:off x="392185" y="1640947"/>
            <a:ext cx="836663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Definition:</a:t>
            </a:r>
          </a:p>
          <a:p>
            <a:pPr algn="just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Foreign language is the language learned after early childhood (ages 1-3 years) after Native Language (L1). (Pavlenko, 2012)</a:t>
            </a:r>
          </a:p>
          <a:p>
            <a:pPr algn="just"/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Operational Definition:</a:t>
            </a:r>
          </a:p>
          <a:p>
            <a:pPr algn="just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Self-sufficiency questionnaire according to Costa et al. (2014), applied into undergraduate and graduate business schools in Brazil (Curitiba, Joinville and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Jaraguá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do Sul) and Poland (Poznan).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150699"/>
              </p:ext>
            </p:extLst>
          </p:nvPr>
        </p:nvGraphicFramePr>
        <p:xfrm>
          <a:off x="990600" y="4780268"/>
          <a:ext cx="6848475" cy="1920240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5458775">
                  <a:extLst>
                    <a:ext uri="{9D8B030D-6E8A-4147-A177-3AD203B41FA5}">
                      <a16:colId xmlns:a16="http://schemas.microsoft.com/office/drawing/2014/main" xmlns="" val="3593235058"/>
                    </a:ext>
                  </a:extLst>
                </a:gridCol>
                <a:gridCol w="1389700">
                  <a:extLst>
                    <a:ext uri="{9D8B030D-6E8A-4147-A177-3AD203B41FA5}">
                      <a16:colId xmlns:a16="http://schemas.microsoft.com/office/drawing/2014/main" xmlns="" val="38623103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</a:rPr>
                        <a:t>Criteria</a:t>
                      </a:r>
                      <a:endParaRPr lang="en-US" sz="20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</a:rPr>
                        <a:t>Option</a:t>
                      </a:r>
                      <a:endParaRPr lang="en-US" sz="20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8122066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</a:rPr>
                        <a:t>Portuguese/Polish</a:t>
                      </a:r>
                      <a:r>
                        <a:rPr lang="en-US" sz="1400" baseline="0" noProof="0" dirty="0">
                          <a:effectLst/>
                        </a:rPr>
                        <a:t> as </a:t>
                      </a:r>
                      <a:r>
                        <a:rPr lang="en-US" sz="1400" noProof="0" dirty="0">
                          <a:effectLst/>
                        </a:rPr>
                        <a:t>Native Language</a:t>
                      </a:r>
                      <a:endParaRPr lang="en-US" sz="20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</a:rPr>
                        <a:t>Inclusion</a:t>
                      </a:r>
                      <a:endParaRPr lang="en-US" sz="20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1897569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</a:rPr>
                        <a:t>English learned outside the home</a:t>
                      </a:r>
                      <a:endParaRPr lang="en-US" sz="20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</a:rPr>
                        <a:t>Inclusion</a:t>
                      </a:r>
                      <a:endParaRPr lang="en-US" sz="20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288333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</a:rPr>
                        <a:t>Learning English before 4 years of age</a:t>
                      </a:r>
                      <a:endParaRPr lang="en-US" sz="20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</a:rPr>
                        <a:t>Exclusion</a:t>
                      </a:r>
                      <a:endParaRPr lang="en-US" sz="20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9631796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</a:rPr>
                        <a:t>Has or has family with English as Native Language</a:t>
                      </a:r>
                      <a:endParaRPr lang="en-US" sz="20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</a:rPr>
                        <a:t>Exclusion</a:t>
                      </a:r>
                      <a:endParaRPr lang="en-US" sz="20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2017887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</a:rPr>
                        <a:t>Lived more than 10 months in English-speaking countries</a:t>
                      </a:r>
                      <a:endParaRPr lang="en-US" sz="20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</a:rPr>
                        <a:t>Exclusion</a:t>
                      </a:r>
                      <a:endParaRPr lang="en-US" sz="20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80571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06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186" y="1182676"/>
            <a:ext cx="2305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Framing effect</a:t>
            </a:r>
          </a:p>
        </p:txBody>
      </p:sp>
      <p:sp>
        <p:nvSpPr>
          <p:cNvPr id="7" name="Rectangle 6"/>
          <p:cNvSpPr/>
          <p:nvPr/>
        </p:nvSpPr>
        <p:spPr>
          <a:xfrm>
            <a:off x="392186" y="1641958"/>
            <a:ext cx="8366631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Definition: </a:t>
            </a:r>
          </a:p>
          <a:p>
            <a:pPr algn="just"/>
            <a:r>
              <a:rPr lang="en-US" sz="2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Way in which decision making can be affected by the way the problem is formulated or the way options are presented to the decision maker (framed) (KAHNEMAN E TVERSKY,1984).</a:t>
            </a:r>
          </a:p>
          <a:p>
            <a:pPr algn="just"/>
            <a:endParaRPr lang="en-US" sz="20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2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Operational Definition:</a:t>
            </a:r>
          </a:p>
          <a:p>
            <a:pPr algn="just"/>
            <a:r>
              <a:rPr lang="en-US" sz="2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– Questionnaire model applied by Keyser et al. (2012) adapted from Kahneman and Tversky (1979).</a:t>
            </a:r>
          </a:p>
          <a:p>
            <a:pPr algn="just"/>
            <a:endParaRPr lang="en-US" sz="22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2 - Questionnaire model applied by Costa et al. (2014) adapted from </a:t>
            </a:r>
            <a:r>
              <a:rPr lang="en-US" sz="22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Liberman</a:t>
            </a:r>
            <a:r>
              <a:rPr lang="en-US" sz="2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Samuels and Ross (2004).</a:t>
            </a:r>
          </a:p>
          <a:p>
            <a:pPr algn="just"/>
            <a:endParaRPr lang="en-US" sz="22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200" i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Questionnaires 1 and 2 will be applied in separate groups.</a:t>
            </a:r>
          </a:p>
        </p:txBody>
      </p:sp>
    </p:spTree>
    <p:extLst>
      <p:ext uri="{BB962C8B-B14F-4D97-AF65-F5344CB8AC3E}">
        <p14:creationId xmlns:p14="http://schemas.microsoft.com/office/powerpoint/2010/main" val="2975043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186" y="1142867"/>
            <a:ext cx="2254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Loss aversion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392186" y="1627903"/>
            <a:ext cx="836663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Definition: </a:t>
            </a:r>
          </a:p>
          <a:p>
            <a:pPr algn="just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Decision makers are more affected by losses than for gains. (KAHNEMAN E TVERSKY,1984).</a:t>
            </a:r>
          </a:p>
          <a:p>
            <a:pPr algn="just"/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Operational Definition:</a:t>
            </a:r>
          </a:p>
          <a:p>
            <a:pPr algn="just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1 – Questionnaire model applied by Keysar et al.(2012) adapted from Kahneman and Tversky (1979).</a:t>
            </a:r>
          </a:p>
          <a:p>
            <a:pPr algn="just"/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2 - Questionnaire model applied by Costa et al.(2014) adapted from Holt and Laury (2002).</a:t>
            </a:r>
          </a:p>
          <a:p>
            <a:pPr algn="just"/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Questionnaires 1 and 2 will be applied in separate groups.</a:t>
            </a:r>
          </a:p>
        </p:txBody>
      </p:sp>
    </p:spTree>
    <p:extLst>
      <p:ext uri="{BB962C8B-B14F-4D97-AF65-F5344CB8AC3E}">
        <p14:creationId xmlns:p14="http://schemas.microsoft.com/office/powerpoint/2010/main" val="3470052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186" y="1161585"/>
            <a:ext cx="2884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Mental accounting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392185" y="1641051"/>
            <a:ext cx="836663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Constitution:</a:t>
            </a:r>
          </a:p>
          <a:p>
            <a:pPr algn="just"/>
            <a:r>
              <a:rPr lang="en-US" sz="2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 of cognitive operations that people use to organize, analyze and follow the usual financial activities. In a money perspective, the Money is mentally allocated by several "accounts", instead of being perceived as fungible (THALER, 1985).</a:t>
            </a:r>
          </a:p>
          <a:p>
            <a:pPr algn="just"/>
            <a:endParaRPr lang="en-US" sz="22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2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Operational Constitution:</a:t>
            </a:r>
          </a:p>
          <a:p>
            <a:pPr algn="just"/>
            <a:r>
              <a:rPr lang="en-US" sz="2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– Questionnaire model applied by Keysar et al.(2012) and Costa et al. (2014) adapted from Kahneman and Tversky (1981).</a:t>
            </a:r>
          </a:p>
          <a:p>
            <a:pPr algn="just"/>
            <a:r>
              <a:rPr lang="en-US" sz="2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2 - Questionnaire model applied by Costa et al.(2014) adapted from Tversky and Kahneman(1981).</a:t>
            </a:r>
          </a:p>
          <a:p>
            <a:pPr algn="just"/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Questionnaires 1 and 2 will be applied in separate groups.</a:t>
            </a:r>
          </a:p>
        </p:txBody>
      </p:sp>
    </p:spTree>
    <p:extLst>
      <p:ext uri="{BB962C8B-B14F-4D97-AF65-F5344CB8AC3E}">
        <p14:creationId xmlns:p14="http://schemas.microsoft.com/office/powerpoint/2010/main" val="1740215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186" y="1167825"/>
            <a:ext cx="3427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Myopic Loss Aversion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392185" y="1961449"/>
            <a:ext cx="836663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Definition:</a:t>
            </a:r>
          </a:p>
          <a:p>
            <a:pPr algn="just"/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Corresponds to the fact that a sequence of bets or investments seem to be less attractive in a myopic assessment due to loss aversion (BENARTZI; THALER, 1993).</a:t>
            </a:r>
          </a:p>
          <a:p>
            <a:pPr algn="just"/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Operational Definition:</a:t>
            </a:r>
          </a:p>
          <a:p>
            <a:pPr algn="just"/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Playful game experiment bets based on the article written by Keysar et al. (2012) adapted by Shiv (2005). </a:t>
            </a:r>
          </a:p>
        </p:txBody>
      </p:sp>
    </p:spTree>
    <p:extLst>
      <p:ext uri="{BB962C8B-B14F-4D97-AF65-F5344CB8AC3E}">
        <p14:creationId xmlns:p14="http://schemas.microsoft.com/office/powerpoint/2010/main" val="3402773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/>
          <p:cNvSpPr txBox="1"/>
          <p:nvPr/>
        </p:nvSpPr>
        <p:spPr>
          <a:xfrm>
            <a:off x="544585" y="1616465"/>
            <a:ext cx="834191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>
                <a:latin typeface="Century Gothic"/>
                <a:cs typeface="Century Gothic"/>
              </a:rPr>
              <a:t>Keysar et al. 2012: </a:t>
            </a:r>
            <a:r>
              <a:rPr lang="pt-BR" sz="2400" b="1" dirty="0" err="1">
                <a:latin typeface="Century Gothic"/>
                <a:cs typeface="Century Gothic"/>
              </a:rPr>
              <a:t>First</a:t>
            </a:r>
            <a:r>
              <a:rPr lang="pt-BR" sz="2400" b="1" dirty="0">
                <a:latin typeface="Century Gothic"/>
                <a:cs typeface="Century Gothic"/>
              </a:rPr>
              <a:t> to </a:t>
            </a:r>
            <a:r>
              <a:rPr lang="pt-BR" sz="2400" b="1" dirty="0" err="1">
                <a:latin typeface="Century Gothic"/>
                <a:cs typeface="Century Gothic"/>
              </a:rPr>
              <a:t>analyse</a:t>
            </a:r>
            <a:r>
              <a:rPr lang="pt-BR" sz="2400" b="1" dirty="0">
                <a:latin typeface="Century Gothic"/>
                <a:cs typeface="Century Gothic"/>
              </a:rPr>
              <a:t> </a:t>
            </a:r>
            <a:r>
              <a:rPr lang="pt-BR" sz="2400" b="1" dirty="0" err="1">
                <a:latin typeface="Century Gothic"/>
                <a:cs typeface="Century Gothic"/>
              </a:rPr>
              <a:t>particularly</a:t>
            </a:r>
            <a:r>
              <a:rPr lang="pt-BR" sz="2400" b="1" dirty="0">
                <a:latin typeface="Century Gothic"/>
                <a:cs typeface="Century Gothic"/>
              </a:rPr>
              <a:t> to </a:t>
            </a:r>
            <a:r>
              <a:rPr lang="pt-BR" sz="2400" b="1" dirty="0" err="1">
                <a:latin typeface="Century Gothic"/>
                <a:cs typeface="Century Gothic"/>
              </a:rPr>
              <a:t>deciion</a:t>
            </a:r>
            <a:r>
              <a:rPr lang="pt-BR" sz="2400" b="1" dirty="0">
                <a:latin typeface="Century Gothic"/>
                <a:cs typeface="Century Gothic"/>
              </a:rPr>
              <a:t> Making in </a:t>
            </a:r>
            <a:r>
              <a:rPr lang="pt-BR" sz="2400" b="1" dirty="0" err="1">
                <a:latin typeface="Century Gothic"/>
                <a:cs typeface="Century Gothic"/>
              </a:rPr>
              <a:t>foreing</a:t>
            </a:r>
            <a:r>
              <a:rPr lang="pt-BR" sz="2400" b="1" dirty="0">
                <a:latin typeface="Century Gothic"/>
                <a:cs typeface="Century Gothic"/>
              </a:rPr>
              <a:t> </a:t>
            </a:r>
            <a:r>
              <a:rPr lang="pt-BR" sz="2400" b="1" dirty="0" err="1">
                <a:latin typeface="Century Gothic"/>
                <a:cs typeface="Century Gothic"/>
              </a:rPr>
              <a:t>language</a:t>
            </a:r>
            <a:endParaRPr lang="pt-BR" sz="2400" b="1" dirty="0">
              <a:latin typeface="Century Gothic"/>
              <a:cs typeface="Century Gothic"/>
            </a:endParaRPr>
          </a:p>
          <a:p>
            <a:pPr algn="just"/>
            <a:endParaRPr lang="pt-BR" sz="2400" b="1" i="1" dirty="0">
              <a:latin typeface="Century Gothic"/>
              <a:cs typeface="Century Gothic"/>
            </a:endParaRPr>
          </a:p>
          <a:p>
            <a:pPr algn="just"/>
            <a:r>
              <a:rPr lang="pt-BR" sz="2000" dirty="0">
                <a:latin typeface="Century Gothic"/>
                <a:cs typeface="Century Gothic"/>
              </a:rPr>
              <a:t>									</a:t>
            </a:r>
            <a:r>
              <a:rPr lang="pt-BR" sz="2000" dirty="0" err="1">
                <a:latin typeface="Century Gothic"/>
                <a:cs typeface="Century Gothic"/>
              </a:rPr>
              <a:t>Participants</a:t>
            </a:r>
            <a:r>
              <a:rPr lang="pt-BR" sz="2000" dirty="0">
                <a:latin typeface="Century Gothic"/>
                <a:cs typeface="Century Gothic"/>
              </a:rPr>
              <a:t>  	FL </a:t>
            </a:r>
            <a:r>
              <a:rPr lang="pt-BR" sz="2000" dirty="0" err="1">
                <a:latin typeface="Century Gothic"/>
                <a:cs typeface="Century Gothic"/>
              </a:rPr>
              <a:t>Effect</a:t>
            </a:r>
            <a:endParaRPr lang="pt-BR" sz="2000" dirty="0">
              <a:latin typeface="Century Gothic"/>
              <a:cs typeface="Century Gothic"/>
            </a:endParaRPr>
          </a:p>
          <a:p>
            <a:pPr algn="just"/>
            <a:r>
              <a:rPr lang="pt-BR" sz="2000" b="1" dirty="0" err="1">
                <a:latin typeface="Century Gothic"/>
                <a:cs typeface="Century Gothic"/>
              </a:rPr>
              <a:t>Study</a:t>
            </a:r>
            <a:r>
              <a:rPr lang="pt-BR" sz="2000" b="1" dirty="0">
                <a:latin typeface="Century Gothic"/>
                <a:cs typeface="Century Gothic"/>
              </a:rPr>
              <a:t> 1. </a:t>
            </a:r>
            <a:r>
              <a:rPr lang="pt-BR" sz="2000" b="1" dirty="0" err="1">
                <a:latin typeface="Century Gothic"/>
                <a:cs typeface="Century Gothic"/>
              </a:rPr>
              <a:t>Framing</a:t>
            </a:r>
            <a:r>
              <a:rPr lang="pt-BR" sz="2000" b="1" dirty="0">
                <a:latin typeface="Century Gothic"/>
                <a:cs typeface="Century Gothic"/>
              </a:rPr>
              <a:t>/</a:t>
            </a:r>
            <a:r>
              <a:rPr lang="pt-BR" sz="2000" b="1" dirty="0" err="1">
                <a:latin typeface="Century Gothic"/>
                <a:cs typeface="Century Gothic"/>
              </a:rPr>
              <a:t>loss</a:t>
            </a:r>
            <a:r>
              <a:rPr lang="pt-BR" sz="2000" b="1" dirty="0">
                <a:latin typeface="Century Gothic"/>
                <a:cs typeface="Century Gothic"/>
              </a:rPr>
              <a:t> </a:t>
            </a:r>
            <a:r>
              <a:rPr lang="pt-BR" sz="2000" b="1" dirty="0" err="1">
                <a:latin typeface="Century Gothic"/>
                <a:cs typeface="Century Gothic"/>
              </a:rPr>
              <a:t>aversion</a:t>
            </a:r>
            <a:endParaRPr lang="pt-BR" sz="2000" b="1" dirty="0">
              <a:latin typeface="Century Gothic"/>
              <a:cs typeface="Century Gothic"/>
            </a:endParaRPr>
          </a:p>
          <a:p>
            <a:pPr algn="just"/>
            <a:r>
              <a:rPr lang="pt-BR" sz="2000" dirty="0" err="1">
                <a:latin typeface="Century Gothic"/>
                <a:cs typeface="Century Gothic"/>
              </a:rPr>
              <a:t>Asian</a:t>
            </a:r>
            <a:r>
              <a:rPr lang="pt-BR" sz="2000" dirty="0">
                <a:latin typeface="Century Gothic"/>
                <a:cs typeface="Century Gothic"/>
              </a:rPr>
              <a:t> </a:t>
            </a:r>
            <a:r>
              <a:rPr lang="pt-BR" sz="2000" dirty="0" err="1">
                <a:latin typeface="Century Gothic"/>
                <a:cs typeface="Century Gothic"/>
              </a:rPr>
              <a:t>disease</a:t>
            </a:r>
            <a:r>
              <a:rPr lang="pt-BR" sz="2000" dirty="0">
                <a:latin typeface="Century Gothic"/>
                <a:cs typeface="Century Gothic"/>
              </a:rPr>
              <a:t> (3 </a:t>
            </a:r>
            <a:r>
              <a:rPr lang="pt-BR" sz="2000" dirty="0" err="1">
                <a:latin typeface="Century Gothic"/>
                <a:cs typeface="Century Gothic"/>
              </a:rPr>
              <a:t>Groups</a:t>
            </a:r>
            <a:r>
              <a:rPr lang="pt-BR" sz="2000" dirty="0">
                <a:latin typeface="Century Gothic"/>
                <a:cs typeface="Century Gothic"/>
              </a:rPr>
              <a:t>) 			368				Yes</a:t>
            </a:r>
          </a:p>
          <a:p>
            <a:pPr algn="just"/>
            <a:r>
              <a:rPr lang="pt-BR" sz="2000" dirty="0" err="1">
                <a:latin typeface="Century Gothic"/>
                <a:cs typeface="Century Gothic"/>
              </a:rPr>
              <a:t>Asian</a:t>
            </a:r>
            <a:r>
              <a:rPr lang="pt-BR" sz="2000" dirty="0">
                <a:latin typeface="Century Gothic"/>
                <a:cs typeface="Century Gothic"/>
              </a:rPr>
              <a:t> </a:t>
            </a:r>
            <a:r>
              <a:rPr lang="pt-BR" sz="2000" dirty="0" err="1">
                <a:latin typeface="Century Gothic"/>
                <a:cs typeface="Century Gothic"/>
              </a:rPr>
              <a:t>disease</a:t>
            </a:r>
            <a:r>
              <a:rPr lang="pt-BR" sz="2000" dirty="0">
                <a:latin typeface="Century Gothic"/>
                <a:cs typeface="Century Gothic"/>
              </a:rPr>
              <a:t> (</a:t>
            </a:r>
            <a:r>
              <a:rPr lang="pt-BR" sz="2000" dirty="0" err="1">
                <a:latin typeface="Century Gothic"/>
                <a:cs typeface="Century Gothic"/>
              </a:rPr>
              <a:t>Control</a:t>
            </a:r>
            <a:r>
              <a:rPr lang="pt-BR" sz="2000" dirty="0">
                <a:latin typeface="Century Gothic"/>
                <a:cs typeface="Century Gothic"/>
              </a:rPr>
              <a:t> Group) 	84				No					</a:t>
            </a:r>
            <a:endParaRPr lang="pt-BR" sz="2000" b="1" dirty="0">
              <a:latin typeface="Century Gothic"/>
              <a:cs typeface="Century Gothic"/>
            </a:endParaRPr>
          </a:p>
          <a:p>
            <a:pPr algn="just"/>
            <a:r>
              <a:rPr lang="pt-BR" sz="2000" b="1" dirty="0" err="1">
                <a:latin typeface="Century Gothic"/>
                <a:cs typeface="Century Gothic"/>
              </a:rPr>
              <a:t>Study</a:t>
            </a:r>
            <a:r>
              <a:rPr lang="pt-BR" sz="2000" b="1" dirty="0">
                <a:latin typeface="Century Gothic"/>
                <a:cs typeface="Century Gothic"/>
              </a:rPr>
              <a:t> 2. </a:t>
            </a:r>
            <a:r>
              <a:rPr lang="pt-BR" sz="2000" b="1" dirty="0" err="1">
                <a:latin typeface="Century Gothic"/>
                <a:cs typeface="Century Gothic"/>
              </a:rPr>
              <a:t>Loss</a:t>
            </a:r>
            <a:r>
              <a:rPr lang="pt-BR" sz="2000" b="1" dirty="0">
                <a:latin typeface="Century Gothic"/>
                <a:cs typeface="Century Gothic"/>
              </a:rPr>
              <a:t> </a:t>
            </a:r>
            <a:r>
              <a:rPr lang="pt-BR" sz="2000" b="1" dirty="0" err="1">
                <a:latin typeface="Century Gothic"/>
                <a:cs typeface="Century Gothic"/>
              </a:rPr>
              <a:t>Aversion</a:t>
            </a:r>
            <a:endParaRPr lang="pt-BR" sz="2000" b="1" dirty="0">
              <a:latin typeface="Century Gothic"/>
              <a:cs typeface="Century Gothic"/>
            </a:endParaRPr>
          </a:p>
          <a:p>
            <a:pPr algn="just"/>
            <a:r>
              <a:rPr lang="pt-BR" sz="2000" dirty="0">
                <a:latin typeface="Century Gothic"/>
                <a:cs typeface="Century Gothic"/>
              </a:rPr>
              <a:t>Sequencial </a:t>
            </a:r>
            <a:r>
              <a:rPr lang="pt-BR" sz="2000" dirty="0" err="1">
                <a:latin typeface="Century Gothic"/>
                <a:cs typeface="Century Gothic"/>
              </a:rPr>
              <a:t>Bets</a:t>
            </a:r>
            <a:r>
              <a:rPr lang="pt-BR" sz="2000" dirty="0">
                <a:latin typeface="Century Gothic"/>
                <a:cs typeface="Century Gothic"/>
              </a:rPr>
              <a:t> (</a:t>
            </a:r>
            <a:r>
              <a:rPr lang="pt-BR" sz="2000" dirty="0" err="1">
                <a:latin typeface="Century Gothic"/>
                <a:cs typeface="Century Gothic"/>
              </a:rPr>
              <a:t>Bet</a:t>
            </a:r>
            <a:r>
              <a:rPr lang="pt-BR" sz="2000" dirty="0">
                <a:latin typeface="Century Gothic"/>
                <a:cs typeface="Century Gothic"/>
              </a:rPr>
              <a:t> Size)			146 			Yes</a:t>
            </a:r>
          </a:p>
          <a:p>
            <a:pPr algn="just"/>
            <a:endParaRPr lang="pt-BR" sz="2000" b="1" dirty="0">
              <a:latin typeface="Century Gothic"/>
              <a:cs typeface="Century Gothic"/>
            </a:endParaRPr>
          </a:p>
          <a:p>
            <a:pPr algn="just"/>
            <a:r>
              <a:rPr lang="pt-BR" sz="2000" b="1" dirty="0" err="1">
                <a:latin typeface="Century Gothic"/>
                <a:cs typeface="Century Gothic"/>
              </a:rPr>
              <a:t>Study</a:t>
            </a:r>
            <a:r>
              <a:rPr lang="pt-BR" sz="2000" b="1" dirty="0">
                <a:latin typeface="Century Gothic"/>
                <a:cs typeface="Century Gothic"/>
              </a:rPr>
              <a:t> 3. </a:t>
            </a:r>
            <a:r>
              <a:rPr lang="pt-BR" sz="2000" b="1" dirty="0" err="1">
                <a:latin typeface="Century Gothic"/>
                <a:cs typeface="Century Gothic"/>
              </a:rPr>
              <a:t>Myopic</a:t>
            </a:r>
            <a:r>
              <a:rPr lang="pt-BR" sz="2000" b="1" dirty="0">
                <a:latin typeface="Century Gothic"/>
                <a:cs typeface="Century Gothic"/>
              </a:rPr>
              <a:t> </a:t>
            </a:r>
            <a:r>
              <a:rPr lang="pt-BR" sz="2000" b="1" dirty="0" err="1">
                <a:latin typeface="Century Gothic"/>
                <a:cs typeface="Century Gothic"/>
              </a:rPr>
              <a:t>Loss</a:t>
            </a:r>
            <a:r>
              <a:rPr lang="pt-BR" sz="2000" b="1" dirty="0">
                <a:latin typeface="Century Gothic"/>
                <a:cs typeface="Century Gothic"/>
              </a:rPr>
              <a:t> </a:t>
            </a:r>
            <a:r>
              <a:rPr lang="pt-BR" sz="2000" b="1" dirty="0" err="1">
                <a:latin typeface="Century Gothic"/>
                <a:cs typeface="Century Gothic"/>
              </a:rPr>
              <a:t>Aversion</a:t>
            </a:r>
            <a:endParaRPr lang="pt-BR" sz="2000" b="1" dirty="0">
              <a:latin typeface="Century Gothic"/>
              <a:cs typeface="Century Gothic"/>
            </a:endParaRPr>
          </a:p>
          <a:p>
            <a:pPr algn="just"/>
            <a:r>
              <a:rPr lang="pt-BR" sz="2000" dirty="0">
                <a:latin typeface="Century Gothic"/>
                <a:cs typeface="Century Gothic"/>
              </a:rPr>
              <a:t>Shiv et al. </a:t>
            </a:r>
            <a:r>
              <a:rPr lang="pt-BR" sz="2000" dirty="0" err="1">
                <a:latin typeface="Century Gothic"/>
                <a:cs typeface="Century Gothic"/>
              </a:rPr>
              <a:t>test</a:t>
            </a:r>
            <a:r>
              <a:rPr lang="pt-BR" sz="2000" dirty="0">
                <a:latin typeface="Century Gothic"/>
                <a:cs typeface="Century Gothic"/>
              </a:rPr>
              <a:t> (2005)				54 				Yes</a:t>
            </a:r>
          </a:p>
        </p:txBody>
      </p:sp>
      <p:sp>
        <p:nvSpPr>
          <p:cNvPr id="8" name="TextBox 3"/>
          <p:cNvSpPr txBox="1"/>
          <p:nvPr/>
        </p:nvSpPr>
        <p:spPr>
          <a:xfrm>
            <a:off x="392185" y="1041078"/>
            <a:ext cx="7026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entury Gothic"/>
                <a:cs typeface="Century Gothic"/>
              </a:rPr>
              <a:t>Previous Research about this topic (</a:t>
            </a:r>
            <a:r>
              <a:rPr lang="en-US" sz="2400" b="1" dirty="0" err="1">
                <a:latin typeface="Century Gothic"/>
                <a:cs typeface="Century Gothic"/>
              </a:rPr>
              <a:t>Seminals</a:t>
            </a:r>
            <a:r>
              <a:rPr lang="en-US" sz="2400" b="1" dirty="0">
                <a:latin typeface="Century Gothic"/>
                <a:cs typeface="Century Gothic"/>
              </a:rPr>
              <a:t>):</a:t>
            </a:r>
            <a:endParaRPr lang="pt-BR" sz="2400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1318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4444</TotalTime>
  <Words>2255</Words>
  <Application>Microsoft Office PowerPoint</Application>
  <PresentationFormat>Pokaz na ekranie (4:3)</PresentationFormat>
  <Paragraphs>474</Paragraphs>
  <Slides>31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2" baseType="lpstr"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de Marketing</dc:title>
  <dc:creator>ascher2002@hotmail.com</dc:creator>
  <cp:lastModifiedBy>Jan</cp:lastModifiedBy>
  <cp:revision>228</cp:revision>
  <dcterms:created xsi:type="dcterms:W3CDTF">2015-04-08T12:38:24Z</dcterms:created>
  <dcterms:modified xsi:type="dcterms:W3CDTF">2016-11-05T10:43:01Z</dcterms:modified>
</cp:coreProperties>
</file>