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Montserrat" panose="00000500000000000000" pitchFamily="2" charset="-18"/>
      <p:regular r:id="rId6"/>
    </p:embeddedFont>
    <p:embeddedFont>
      <p:font typeface="Montserrat Bold" panose="020B0604020202020204" charset="-18"/>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1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pl-PL"/>
          </a:p>
        </p:txBody>
      </p:sp>
      <p:sp>
        <p:nvSpPr>
          <p:cNvPr id="3" name="Freeform 3"/>
          <p:cNvSpPr/>
          <p:nvPr/>
        </p:nvSpPr>
        <p:spPr>
          <a:xfrm>
            <a:off x="10266654" y="0"/>
            <a:ext cx="8021346" cy="11297670"/>
          </a:xfrm>
          <a:custGeom>
            <a:avLst/>
            <a:gdLst/>
            <a:ahLst/>
            <a:cxnLst/>
            <a:rect l="l" t="t" r="r" b="b"/>
            <a:pathLst>
              <a:path w="8021346" h="11297670">
                <a:moveTo>
                  <a:pt x="0" y="0"/>
                </a:moveTo>
                <a:lnTo>
                  <a:pt x="8021346" y="0"/>
                </a:lnTo>
                <a:lnTo>
                  <a:pt x="8021346" y="11297670"/>
                </a:lnTo>
                <a:lnTo>
                  <a:pt x="0" y="11297670"/>
                </a:lnTo>
                <a:lnTo>
                  <a:pt x="0" y="0"/>
                </a:lnTo>
                <a:close/>
              </a:path>
            </a:pathLst>
          </a:custGeom>
          <a:blipFill>
            <a:blip r:embed="rId3"/>
            <a:stretch>
              <a:fillRect/>
            </a:stretch>
          </a:blipFill>
        </p:spPr>
        <p:txBody>
          <a:bodyPr/>
          <a:lstStyle/>
          <a:p>
            <a:endParaRPr lang="pl-PL"/>
          </a:p>
        </p:txBody>
      </p:sp>
      <p:grpSp>
        <p:nvGrpSpPr>
          <p:cNvPr id="4" name="Group 4"/>
          <p:cNvGrpSpPr/>
          <p:nvPr/>
        </p:nvGrpSpPr>
        <p:grpSpPr>
          <a:xfrm>
            <a:off x="0" y="8678177"/>
            <a:ext cx="18288000" cy="1608823"/>
            <a:chOff x="0" y="0"/>
            <a:chExt cx="4816593" cy="423723"/>
          </a:xfrm>
        </p:grpSpPr>
        <p:sp>
          <p:nvSpPr>
            <p:cNvPr id="5" name="Freeform 5"/>
            <p:cNvSpPr/>
            <p:nvPr/>
          </p:nvSpPr>
          <p:spPr>
            <a:xfrm>
              <a:off x="0" y="0"/>
              <a:ext cx="4816592" cy="423723"/>
            </a:xfrm>
            <a:custGeom>
              <a:avLst/>
              <a:gdLst/>
              <a:ahLst/>
              <a:cxnLst/>
              <a:rect l="l" t="t" r="r" b="b"/>
              <a:pathLst>
                <a:path w="4816592" h="423723">
                  <a:moveTo>
                    <a:pt x="0" y="0"/>
                  </a:moveTo>
                  <a:lnTo>
                    <a:pt x="4816592" y="0"/>
                  </a:lnTo>
                  <a:lnTo>
                    <a:pt x="4816592" y="423723"/>
                  </a:lnTo>
                  <a:lnTo>
                    <a:pt x="0" y="423723"/>
                  </a:lnTo>
                  <a:close/>
                </a:path>
              </a:pathLst>
            </a:custGeom>
            <a:solidFill>
              <a:srgbClr val="FFFFFF"/>
            </a:solidFill>
          </p:spPr>
          <p:txBody>
            <a:bodyPr/>
            <a:lstStyle/>
            <a:p>
              <a:endParaRPr lang="pl-PL"/>
            </a:p>
          </p:txBody>
        </p:sp>
        <p:sp>
          <p:nvSpPr>
            <p:cNvPr id="6" name="TextBox 6"/>
            <p:cNvSpPr txBox="1"/>
            <p:nvPr/>
          </p:nvSpPr>
          <p:spPr>
            <a:xfrm>
              <a:off x="0" y="-38100"/>
              <a:ext cx="4816593" cy="46182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17107" y="9114288"/>
            <a:ext cx="5256947" cy="563880"/>
          </a:xfrm>
          <a:prstGeom prst="rect">
            <a:avLst/>
          </a:prstGeom>
        </p:spPr>
        <p:txBody>
          <a:bodyPr lIns="0" tIns="0" rIns="0" bIns="0" rtlCol="0" anchor="t">
            <a:spAutoFit/>
          </a:bodyPr>
          <a:lstStyle/>
          <a:p>
            <a:pPr algn="ctr">
              <a:lnSpc>
                <a:spcPts val="4620"/>
              </a:lnSpc>
              <a:spcBef>
                <a:spcPct val="0"/>
              </a:spcBef>
            </a:pPr>
            <a:r>
              <a:rPr lang="en-US" sz="3300" b="1">
                <a:solidFill>
                  <a:srgbClr val="14427A"/>
                </a:solidFill>
                <a:latin typeface="Montserrat Bold"/>
                <a:ea typeface="Montserrat Bold"/>
                <a:cs typeface="Montserrat Bold"/>
                <a:sym typeface="Montserrat Bold"/>
              </a:rPr>
              <a:t>22 - 24 kwietnia</a:t>
            </a:r>
            <a:r>
              <a:rPr lang="en-US" sz="3300">
                <a:solidFill>
                  <a:srgbClr val="14427A"/>
                </a:solidFill>
                <a:latin typeface="Montserrat"/>
                <a:ea typeface="Montserrat"/>
                <a:cs typeface="Montserrat"/>
                <a:sym typeface="Montserrat"/>
              </a:rPr>
              <a:t> 2026 r.</a:t>
            </a:r>
          </a:p>
        </p:txBody>
      </p:sp>
      <p:sp>
        <p:nvSpPr>
          <p:cNvPr id="8" name="TextBox 8"/>
          <p:cNvSpPr txBox="1"/>
          <p:nvPr/>
        </p:nvSpPr>
        <p:spPr>
          <a:xfrm>
            <a:off x="361056" y="459240"/>
            <a:ext cx="4210943" cy="1407660"/>
          </a:xfrm>
          <a:prstGeom prst="rect">
            <a:avLst/>
          </a:prstGeom>
        </p:spPr>
        <p:txBody>
          <a:bodyPr wrap="square" lIns="0" tIns="0" rIns="0" bIns="0" rtlCol="0" anchor="t">
            <a:spAutoFit/>
          </a:bodyPr>
          <a:lstStyle/>
          <a:p>
            <a:pPr>
              <a:lnSpc>
                <a:spcPts val="5599"/>
              </a:lnSpc>
            </a:pPr>
            <a:r>
              <a:rPr lang="en-US" sz="3999" dirty="0">
                <a:solidFill>
                  <a:srgbClr val="73A9BD"/>
                </a:solidFill>
                <a:latin typeface="Montserrat"/>
                <a:ea typeface="Montserrat"/>
                <a:cs typeface="Montserrat"/>
                <a:sym typeface="Montserrat"/>
              </a:rPr>
              <a:t>II </a:t>
            </a:r>
            <a:r>
              <a:rPr lang="en-US" sz="3999" dirty="0" err="1">
                <a:solidFill>
                  <a:srgbClr val="73A9BD"/>
                </a:solidFill>
                <a:latin typeface="Montserrat"/>
                <a:ea typeface="Montserrat"/>
                <a:cs typeface="Montserrat"/>
                <a:sym typeface="Montserrat"/>
              </a:rPr>
              <a:t>Dni</a:t>
            </a:r>
            <a:r>
              <a:rPr lang="en-US" sz="3999" dirty="0">
                <a:solidFill>
                  <a:srgbClr val="73A9BD"/>
                </a:solidFill>
                <a:latin typeface="Montserrat"/>
                <a:ea typeface="Montserrat"/>
                <a:cs typeface="Montserrat"/>
                <a:sym typeface="Montserrat"/>
              </a:rPr>
              <a:t> </a:t>
            </a:r>
            <a:r>
              <a:rPr lang="en-US" sz="3999" dirty="0" err="1">
                <a:solidFill>
                  <a:srgbClr val="73A9BD"/>
                </a:solidFill>
                <a:latin typeface="Montserrat"/>
                <a:ea typeface="Montserrat"/>
                <a:cs typeface="Montserrat"/>
                <a:sym typeface="Montserrat"/>
              </a:rPr>
              <a:t>Dydaktyki</a:t>
            </a:r>
            <a:endParaRPr lang="en-US" sz="3999" dirty="0">
              <a:solidFill>
                <a:srgbClr val="73A9BD"/>
              </a:solidFill>
              <a:latin typeface="Montserrat"/>
              <a:ea typeface="Montserrat"/>
              <a:cs typeface="Montserrat"/>
              <a:sym typeface="Montserrat"/>
            </a:endParaRPr>
          </a:p>
          <a:p>
            <a:pPr algn="l">
              <a:lnSpc>
                <a:spcPts val="5599"/>
              </a:lnSpc>
              <a:spcBef>
                <a:spcPct val="0"/>
              </a:spcBef>
            </a:pPr>
            <a:r>
              <a:rPr lang="en-US" sz="3999" dirty="0" err="1">
                <a:solidFill>
                  <a:srgbClr val="73A9BD"/>
                </a:solidFill>
                <a:latin typeface="Montserrat"/>
                <a:ea typeface="Montserrat"/>
                <a:cs typeface="Montserrat"/>
                <a:sym typeface="Montserrat"/>
              </a:rPr>
              <a:t>Akademickiej</a:t>
            </a:r>
            <a:endParaRPr lang="en-US" sz="3999" dirty="0">
              <a:solidFill>
                <a:srgbClr val="73A9BD"/>
              </a:solidFill>
              <a:latin typeface="Montserrat"/>
              <a:ea typeface="Montserrat"/>
              <a:cs typeface="Montserrat"/>
              <a:sym typeface="Montserrat"/>
            </a:endParaRPr>
          </a:p>
        </p:txBody>
      </p:sp>
      <p:sp>
        <p:nvSpPr>
          <p:cNvPr id="9" name="TextBox 9"/>
          <p:cNvSpPr txBox="1"/>
          <p:nvPr/>
        </p:nvSpPr>
        <p:spPr>
          <a:xfrm>
            <a:off x="1304926" y="6066158"/>
            <a:ext cx="16074859" cy="643502"/>
          </a:xfrm>
          <a:prstGeom prst="rect">
            <a:avLst/>
          </a:prstGeom>
        </p:spPr>
        <p:txBody>
          <a:bodyPr lIns="0" tIns="0" rIns="0" bIns="0" rtlCol="0" anchor="t">
            <a:spAutoFit/>
          </a:bodyPr>
          <a:lstStyle/>
          <a:p>
            <a:pPr algn="r">
              <a:lnSpc>
                <a:spcPts val="5367"/>
              </a:lnSpc>
              <a:spcBef>
                <a:spcPct val="0"/>
              </a:spcBef>
            </a:pPr>
            <a:r>
              <a:rPr lang="en-US" sz="3834" dirty="0" err="1">
                <a:solidFill>
                  <a:srgbClr val="182A48"/>
                </a:solidFill>
                <a:latin typeface="Montserrat"/>
                <a:ea typeface="Montserrat"/>
                <a:cs typeface="Montserrat"/>
                <a:sym typeface="Montserrat"/>
              </a:rPr>
              <a:t>różnorodność</a:t>
            </a:r>
            <a:r>
              <a:rPr lang="en-US" sz="3834" dirty="0">
                <a:solidFill>
                  <a:srgbClr val="182A48"/>
                </a:solidFill>
                <a:latin typeface="Montserrat"/>
                <a:ea typeface="Montserrat"/>
                <a:cs typeface="Montserrat"/>
                <a:sym typeface="Montserrat"/>
              </a:rPr>
              <a:t>, </a:t>
            </a:r>
            <a:r>
              <a:rPr lang="en-US" sz="3834" dirty="0" err="1">
                <a:solidFill>
                  <a:srgbClr val="182A48"/>
                </a:solidFill>
                <a:latin typeface="Montserrat"/>
                <a:ea typeface="Montserrat"/>
                <a:cs typeface="Montserrat"/>
                <a:sym typeface="Montserrat"/>
              </a:rPr>
              <a:t>inkluzywność</a:t>
            </a:r>
            <a:r>
              <a:rPr lang="en-US" sz="3834" dirty="0">
                <a:solidFill>
                  <a:srgbClr val="182A48"/>
                </a:solidFill>
                <a:latin typeface="Montserrat"/>
                <a:ea typeface="Montserrat"/>
                <a:cs typeface="Montserrat"/>
                <a:sym typeface="Montserrat"/>
              </a:rPr>
              <a:t> </a:t>
            </a:r>
            <a:r>
              <a:rPr lang="en-US" sz="3834" dirty="0" err="1">
                <a:solidFill>
                  <a:srgbClr val="182A48"/>
                </a:solidFill>
                <a:latin typeface="Montserrat"/>
                <a:ea typeface="Montserrat"/>
                <a:cs typeface="Montserrat"/>
                <a:sym typeface="Montserrat"/>
              </a:rPr>
              <a:t>i</a:t>
            </a:r>
            <a:r>
              <a:rPr lang="en-US" sz="3834" dirty="0">
                <a:solidFill>
                  <a:srgbClr val="182A48"/>
                </a:solidFill>
                <a:latin typeface="Montserrat"/>
                <a:ea typeface="Montserrat"/>
                <a:cs typeface="Montserrat"/>
                <a:sym typeface="Montserrat"/>
              </a:rPr>
              <a:t> </a:t>
            </a:r>
            <a:r>
              <a:rPr lang="en-US" sz="3834" dirty="0" err="1">
                <a:solidFill>
                  <a:srgbClr val="182A48"/>
                </a:solidFill>
                <a:latin typeface="Montserrat"/>
                <a:ea typeface="Montserrat"/>
                <a:cs typeface="Montserrat"/>
                <a:sym typeface="Montserrat"/>
              </a:rPr>
              <a:t>równość</a:t>
            </a:r>
            <a:r>
              <a:rPr lang="en-US" sz="3834" dirty="0">
                <a:solidFill>
                  <a:srgbClr val="182A48"/>
                </a:solidFill>
                <a:latin typeface="Montserrat"/>
                <a:ea typeface="Montserrat"/>
                <a:cs typeface="Montserrat"/>
                <a:sym typeface="Montserrat"/>
              </a:rPr>
              <a:t> w </a:t>
            </a:r>
            <a:r>
              <a:rPr lang="en-US" sz="3834" dirty="0" err="1">
                <a:solidFill>
                  <a:srgbClr val="182A48"/>
                </a:solidFill>
                <a:latin typeface="Montserrat"/>
                <a:ea typeface="Montserrat"/>
                <a:cs typeface="Montserrat"/>
                <a:sym typeface="Montserrat"/>
              </a:rPr>
              <a:t>dydaktyce</a:t>
            </a:r>
            <a:r>
              <a:rPr lang="en-US" sz="3834" dirty="0">
                <a:solidFill>
                  <a:srgbClr val="182A48"/>
                </a:solidFill>
                <a:latin typeface="Montserrat"/>
                <a:ea typeface="Montserrat"/>
                <a:cs typeface="Montserrat"/>
                <a:sym typeface="Montserrat"/>
              </a:rPr>
              <a:t> </a:t>
            </a:r>
            <a:r>
              <a:rPr lang="en-US" sz="3834" dirty="0" err="1">
                <a:solidFill>
                  <a:srgbClr val="182A48"/>
                </a:solidFill>
                <a:latin typeface="Montserrat"/>
                <a:ea typeface="Montserrat"/>
                <a:cs typeface="Montserrat"/>
                <a:sym typeface="Montserrat"/>
              </a:rPr>
              <a:t>akademickiej</a:t>
            </a:r>
            <a:endParaRPr lang="en-US" sz="3834" dirty="0">
              <a:solidFill>
                <a:srgbClr val="182A48"/>
              </a:solidFill>
              <a:latin typeface="Montserrat"/>
              <a:ea typeface="Montserrat"/>
              <a:cs typeface="Montserrat"/>
              <a:sym typeface="Montserrat"/>
            </a:endParaRPr>
          </a:p>
        </p:txBody>
      </p:sp>
      <p:sp>
        <p:nvSpPr>
          <p:cNvPr id="10" name="TextBox 10"/>
          <p:cNvSpPr txBox="1"/>
          <p:nvPr/>
        </p:nvSpPr>
        <p:spPr>
          <a:xfrm>
            <a:off x="1304926" y="2635112"/>
            <a:ext cx="16373178" cy="3949699"/>
          </a:xfrm>
          <a:prstGeom prst="rect">
            <a:avLst/>
          </a:prstGeom>
        </p:spPr>
        <p:txBody>
          <a:bodyPr wrap="square" lIns="0" tIns="0" rIns="0" bIns="0" rtlCol="0" anchor="t">
            <a:spAutoFit/>
          </a:bodyPr>
          <a:lstStyle/>
          <a:p>
            <a:pPr algn="l">
              <a:lnSpc>
                <a:spcPts val="32200"/>
              </a:lnSpc>
              <a:spcBef>
                <a:spcPct val="0"/>
              </a:spcBef>
            </a:pPr>
            <a:r>
              <a:rPr lang="en-US" sz="23000" b="1" dirty="0" err="1">
                <a:solidFill>
                  <a:srgbClr val="182A48"/>
                </a:solidFill>
                <a:latin typeface="Montserrat Bold"/>
                <a:ea typeface="Montserrat Bold"/>
                <a:cs typeface="Montserrat Bold"/>
                <a:sym typeface="Montserrat Bold"/>
              </a:rPr>
              <a:t>eduSPACE</a:t>
            </a:r>
            <a:endParaRPr lang="en-US" sz="23000" b="1" dirty="0">
              <a:solidFill>
                <a:srgbClr val="182A48"/>
              </a:solidFill>
              <a:latin typeface="Montserrat Bold"/>
              <a:ea typeface="Montserrat Bold"/>
              <a:cs typeface="Montserrat Bold"/>
              <a:sym typeface="Montserrat Bold"/>
            </a:endParaRPr>
          </a:p>
        </p:txBody>
      </p:sp>
      <p:grpSp>
        <p:nvGrpSpPr>
          <p:cNvPr id="11" name="Group 11"/>
          <p:cNvGrpSpPr/>
          <p:nvPr/>
        </p:nvGrpSpPr>
        <p:grpSpPr>
          <a:xfrm>
            <a:off x="5979525" y="9070077"/>
            <a:ext cx="12168015" cy="718978"/>
            <a:chOff x="0" y="0"/>
            <a:chExt cx="16224020" cy="958637"/>
          </a:xfrm>
        </p:grpSpPr>
        <p:sp>
          <p:nvSpPr>
            <p:cNvPr id="12" name="Freeform 12"/>
            <p:cNvSpPr/>
            <p:nvPr/>
          </p:nvSpPr>
          <p:spPr>
            <a:xfrm>
              <a:off x="14799555" y="41490"/>
              <a:ext cx="1424465" cy="895245"/>
            </a:xfrm>
            <a:custGeom>
              <a:avLst/>
              <a:gdLst/>
              <a:ahLst/>
              <a:cxnLst/>
              <a:rect l="l" t="t" r="r" b="b"/>
              <a:pathLst>
                <a:path w="1424465" h="895245">
                  <a:moveTo>
                    <a:pt x="0" y="0"/>
                  </a:moveTo>
                  <a:lnTo>
                    <a:pt x="1424465" y="0"/>
                  </a:lnTo>
                  <a:lnTo>
                    <a:pt x="1424465" y="895245"/>
                  </a:lnTo>
                  <a:lnTo>
                    <a:pt x="0" y="895245"/>
                  </a:lnTo>
                  <a:lnTo>
                    <a:pt x="0" y="0"/>
                  </a:lnTo>
                  <a:close/>
                </a:path>
              </a:pathLst>
            </a:custGeom>
            <a:blipFill>
              <a:blip r:embed="rId4"/>
              <a:stretch>
                <a:fillRect/>
              </a:stretch>
            </a:blipFill>
          </p:spPr>
          <p:txBody>
            <a:bodyPr/>
            <a:lstStyle/>
            <a:p>
              <a:endParaRPr lang="pl-PL"/>
            </a:p>
          </p:txBody>
        </p:sp>
        <p:sp>
          <p:nvSpPr>
            <p:cNvPr id="13" name="Freeform 13"/>
            <p:cNvSpPr/>
            <p:nvPr/>
          </p:nvSpPr>
          <p:spPr>
            <a:xfrm>
              <a:off x="11585944" y="119688"/>
              <a:ext cx="2723488" cy="817046"/>
            </a:xfrm>
            <a:custGeom>
              <a:avLst/>
              <a:gdLst/>
              <a:ahLst/>
              <a:cxnLst/>
              <a:rect l="l" t="t" r="r" b="b"/>
              <a:pathLst>
                <a:path w="2723488" h="817046">
                  <a:moveTo>
                    <a:pt x="0" y="0"/>
                  </a:moveTo>
                  <a:lnTo>
                    <a:pt x="2723488" y="0"/>
                  </a:lnTo>
                  <a:lnTo>
                    <a:pt x="2723488" y="817047"/>
                  </a:lnTo>
                  <a:lnTo>
                    <a:pt x="0" y="817047"/>
                  </a:lnTo>
                  <a:lnTo>
                    <a:pt x="0" y="0"/>
                  </a:lnTo>
                  <a:close/>
                </a:path>
              </a:pathLst>
            </a:custGeom>
            <a:blipFill>
              <a:blip r:embed="rId5"/>
              <a:stretch>
                <a:fillRect/>
              </a:stretch>
            </a:blipFill>
          </p:spPr>
          <p:txBody>
            <a:bodyPr/>
            <a:lstStyle/>
            <a:p>
              <a:endParaRPr lang="pl-PL"/>
            </a:p>
          </p:txBody>
        </p:sp>
        <p:sp>
          <p:nvSpPr>
            <p:cNvPr id="14" name="Freeform 14"/>
            <p:cNvSpPr/>
            <p:nvPr/>
          </p:nvSpPr>
          <p:spPr>
            <a:xfrm>
              <a:off x="8447373" y="159045"/>
              <a:ext cx="2648448" cy="738333"/>
            </a:xfrm>
            <a:custGeom>
              <a:avLst/>
              <a:gdLst/>
              <a:ahLst/>
              <a:cxnLst/>
              <a:rect l="l" t="t" r="r" b="b"/>
              <a:pathLst>
                <a:path w="2648448" h="738333">
                  <a:moveTo>
                    <a:pt x="0" y="0"/>
                  </a:moveTo>
                  <a:lnTo>
                    <a:pt x="2648447" y="0"/>
                  </a:lnTo>
                  <a:lnTo>
                    <a:pt x="2648447" y="738333"/>
                  </a:lnTo>
                  <a:lnTo>
                    <a:pt x="0" y="738333"/>
                  </a:lnTo>
                  <a:lnTo>
                    <a:pt x="0" y="0"/>
                  </a:lnTo>
                  <a:close/>
                </a:path>
              </a:pathLst>
            </a:custGeom>
            <a:blipFill>
              <a:blip r:embed="rId6"/>
              <a:stretch>
                <a:fillRect/>
              </a:stretch>
            </a:blipFill>
          </p:spPr>
          <p:txBody>
            <a:bodyPr/>
            <a:lstStyle/>
            <a:p>
              <a:endParaRPr lang="pl-PL"/>
            </a:p>
          </p:txBody>
        </p:sp>
        <p:sp>
          <p:nvSpPr>
            <p:cNvPr id="15" name="Freeform 15"/>
            <p:cNvSpPr/>
            <p:nvPr/>
          </p:nvSpPr>
          <p:spPr>
            <a:xfrm>
              <a:off x="0" y="0"/>
              <a:ext cx="2253990" cy="949292"/>
            </a:xfrm>
            <a:custGeom>
              <a:avLst/>
              <a:gdLst/>
              <a:ahLst/>
              <a:cxnLst/>
              <a:rect l="l" t="t" r="r" b="b"/>
              <a:pathLst>
                <a:path w="2253990" h="949292">
                  <a:moveTo>
                    <a:pt x="0" y="0"/>
                  </a:moveTo>
                  <a:lnTo>
                    <a:pt x="2253990" y="0"/>
                  </a:lnTo>
                  <a:lnTo>
                    <a:pt x="2253990" y="949292"/>
                  </a:lnTo>
                  <a:lnTo>
                    <a:pt x="0" y="949292"/>
                  </a:lnTo>
                  <a:lnTo>
                    <a:pt x="0" y="0"/>
                  </a:lnTo>
                  <a:close/>
                </a:path>
              </a:pathLst>
            </a:custGeom>
            <a:blipFill>
              <a:blip r:embed="rId7"/>
              <a:stretch>
                <a:fillRect l="-8039" t="-18379" r="-7932" b="-18957"/>
              </a:stretch>
            </a:blipFill>
          </p:spPr>
          <p:txBody>
            <a:bodyPr/>
            <a:lstStyle/>
            <a:p>
              <a:endParaRPr lang="pl-PL"/>
            </a:p>
          </p:txBody>
        </p:sp>
        <p:sp>
          <p:nvSpPr>
            <p:cNvPr id="16" name="Freeform 16"/>
            <p:cNvSpPr/>
            <p:nvPr/>
          </p:nvSpPr>
          <p:spPr>
            <a:xfrm>
              <a:off x="2744113" y="137176"/>
              <a:ext cx="2363214" cy="782071"/>
            </a:xfrm>
            <a:custGeom>
              <a:avLst/>
              <a:gdLst/>
              <a:ahLst/>
              <a:cxnLst/>
              <a:rect l="l" t="t" r="r" b="b"/>
              <a:pathLst>
                <a:path w="2363214" h="782071">
                  <a:moveTo>
                    <a:pt x="0" y="0"/>
                  </a:moveTo>
                  <a:lnTo>
                    <a:pt x="2363214" y="0"/>
                  </a:lnTo>
                  <a:lnTo>
                    <a:pt x="2363214" y="782071"/>
                  </a:lnTo>
                  <a:lnTo>
                    <a:pt x="0" y="782071"/>
                  </a:lnTo>
                  <a:lnTo>
                    <a:pt x="0" y="0"/>
                  </a:lnTo>
                  <a:close/>
                </a:path>
              </a:pathLst>
            </a:custGeom>
            <a:blipFill>
              <a:blip r:embed="rId8"/>
              <a:stretch>
                <a:fillRect l="-9517" t="-28591" r="-7255" b="-21373"/>
              </a:stretch>
            </a:blipFill>
          </p:spPr>
          <p:txBody>
            <a:bodyPr/>
            <a:lstStyle/>
            <a:p>
              <a:endParaRPr lang="pl-PL"/>
            </a:p>
          </p:txBody>
        </p:sp>
        <p:sp>
          <p:nvSpPr>
            <p:cNvPr id="17" name="Freeform 17"/>
            <p:cNvSpPr/>
            <p:nvPr/>
          </p:nvSpPr>
          <p:spPr>
            <a:xfrm>
              <a:off x="5597450" y="54048"/>
              <a:ext cx="2359799" cy="904590"/>
            </a:xfrm>
            <a:custGeom>
              <a:avLst/>
              <a:gdLst/>
              <a:ahLst/>
              <a:cxnLst/>
              <a:rect l="l" t="t" r="r" b="b"/>
              <a:pathLst>
                <a:path w="2359799" h="904590">
                  <a:moveTo>
                    <a:pt x="0" y="0"/>
                  </a:moveTo>
                  <a:lnTo>
                    <a:pt x="2359799" y="0"/>
                  </a:lnTo>
                  <a:lnTo>
                    <a:pt x="2359799" y="904589"/>
                  </a:lnTo>
                  <a:lnTo>
                    <a:pt x="0" y="904589"/>
                  </a:lnTo>
                  <a:lnTo>
                    <a:pt x="0" y="0"/>
                  </a:lnTo>
                  <a:close/>
                </a:path>
              </a:pathLst>
            </a:custGeom>
            <a:blipFill>
              <a:blip r:embed="rId9"/>
              <a:stretch>
                <a:fillRect/>
              </a:stretch>
            </a:blipFill>
          </p:spPr>
          <p:txBody>
            <a:bodyPr/>
            <a:lstStyle/>
            <a:p>
              <a:endParaRPr lang="pl-PL"/>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pl-PL"/>
          </a:p>
        </p:txBody>
      </p:sp>
      <p:sp>
        <p:nvSpPr>
          <p:cNvPr id="3" name="Freeform 3"/>
          <p:cNvSpPr/>
          <p:nvPr/>
        </p:nvSpPr>
        <p:spPr>
          <a:xfrm>
            <a:off x="11714607" y="-158395"/>
            <a:ext cx="6573393" cy="9258300"/>
          </a:xfrm>
          <a:custGeom>
            <a:avLst/>
            <a:gdLst/>
            <a:ahLst/>
            <a:cxnLst/>
            <a:rect l="l" t="t" r="r" b="b"/>
            <a:pathLst>
              <a:path w="6573393" h="9258300">
                <a:moveTo>
                  <a:pt x="0" y="0"/>
                </a:moveTo>
                <a:lnTo>
                  <a:pt x="6573393" y="0"/>
                </a:lnTo>
                <a:lnTo>
                  <a:pt x="6573393" y="9258300"/>
                </a:lnTo>
                <a:lnTo>
                  <a:pt x="0" y="9258300"/>
                </a:lnTo>
                <a:lnTo>
                  <a:pt x="0" y="0"/>
                </a:lnTo>
                <a:close/>
              </a:path>
            </a:pathLst>
          </a:custGeom>
          <a:blipFill>
            <a:blip r:embed="rId3"/>
            <a:stretch>
              <a:fillRect/>
            </a:stretch>
          </a:blipFill>
        </p:spPr>
        <p:txBody>
          <a:bodyPr/>
          <a:lstStyle/>
          <a:p>
            <a:endParaRPr lang="pl-PL"/>
          </a:p>
        </p:txBody>
      </p:sp>
      <p:grpSp>
        <p:nvGrpSpPr>
          <p:cNvPr id="4" name="Group 4"/>
          <p:cNvGrpSpPr/>
          <p:nvPr/>
        </p:nvGrpSpPr>
        <p:grpSpPr>
          <a:xfrm>
            <a:off x="0" y="8678177"/>
            <a:ext cx="18288000" cy="1608823"/>
            <a:chOff x="0" y="0"/>
            <a:chExt cx="4816593" cy="423723"/>
          </a:xfrm>
        </p:grpSpPr>
        <p:sp>
          <p:nvSpPr>
            <p:cNvPr id="5" name="Freeform 5"/>
            <p:cNvSpPr/>
            <p:nvPr/>
          </p:nvSpPr>
          <p:spPr>
            <a:xfrm>
              <a:off x="0" y="0"/>
              <a:ext cx="4816592" cy="423723"/>
            </a:xfrm>
            <a:custGeom>
              <a:avLst/>
              <a:gdLst/>
              <a:ahLst/>
              <a:cxnLst/>
              <a:rect l="l" t="t" r="r" b="b"/>
              <a:pathLst>
                <a:path w="4816592" h="423723">
                  <a:moveTo>
                    <a:pt x="0" y="0"/>
                  </a:moveTo>
                  <a:lnTo>
                    <a:pt x="4816592" y="0"/>
                  </a:lnTo>
                  <a:lnTo>
                    <a:pt x="4816592" y="423723"/>
                  </a:lnTo>
                  <a:lnTo>
                    <a:pt x="0" y="423723"/>
                  </a:lnTo>
                  <a:close/>
                </a:path>
              </a:pathLst>
            </a:custGeom>
            <a:solidFill>
              <a:srgbClr val="FFFFFF"/>
            </a:solidFill>
          </p:spPr>
          <p:txBody>
            <a:bodyPr/>
            <a:lstStyle/>
            <a:p>
              <a:endParaRPr lang="pl-PL"/>
            </a:p>
          </p:txBody>
        </p:sp>
        <p:sp>
          <p:nvSpPr>
            <p:cNvPr id="6" name="TextBox 6"/>
            <p:cNvSpPr txBox="1"/>
            <p:nvPr/>
          </p:nvSpPr>
          <p:spPr>
            <a:xfrm>
              <a:off x="0" y="-38100"/>
              <a:ext cx="4816593" cy="46182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590388" y="9687062"/>
            <a:ext cx="2152811" cy="249684"/>
          </a:xfrm>
          <a:prstGeom prst="rect">
            <a:avLst/>
          </a:prstGeom>
        </p:spPr>
        <p:txBody>
          <a:bodyPr wrap="square" lIns="0" tIns="0" rIns="0" bIns="0" rtlCol="0" anchor="t">
            <a:spAutoFit/>
          </a:bodyPr>
          <a:lstStyle/>
          <a:p>
            <a:pPr>
              <a:lnSpc>
                <a:spcPts val="2107"/>
              </a:lnSpc>
              <a:spcBef>
                <a:spcPct val="0"/>
              </a:spcBef>
            </a:pPr>
            <a:r>
              <a:rPr lang="en-US" sz="1505" dirty="0" err="1">
                <a:solidFill>
                  <a:srgbClr val="182A48"/>
                </a:solidFill>
                <a:latin typeface="Montserrat"/>
                <a:ea typeface="Montserrat"/>
                <a:cs typeface="Montserrat"/>
                <a:sym typeface="Montserrat"/>
              </a:rPr>
              <a:t>ewentualny</a:t>
            </a:r>
            <a:r>
              <a:rPr lang="en-US" sz="1505" dirty="0">
                <a:solidFill>
                  <a:srgbClr val="182A48"/>
                </a:solidFill>
                <a:latin typeface="Montserrat"/>
                <a:ea typeface="Montserrat"/>
                <a:cs typeface="Montserrat"/>
                <a:sym typeface="Montserrat"/>
              </a:rPr>
              <a:t> </a:t>
            </a:r>
            <a:r>
              <a:rPr lang="en-US" sz="1505" dirty="0" err="1">
                <a:solidFill>
                  <a:srgbClr val="182A48"/>
                </a:solidFill>
                <a:latin typeface="Montserrat"/>
                <a:ea typeface="Montserrat"/>
                <a:cs typeface="Montserrat"/>
                <a:sym typeface="Montserrat"/>
              </a:rPr>
              <a:t>podtytuł</a:t>
            </a:r>
            <a:endParaRPr lang="en-US" sz="1505" dirty="0">
              <a:solidFill>
                <a:srgbClr val="182A48"/>
              </a:solidFill>
              <a:latin typeface="Montserrat"/>
              <a:ea typeface="Montserrat"/>
              <a:cs typeface="Montserrat"/>
              <a:sym typeface="Montserrat"/>
            </a:endParaRPr>
          </a:p>
        </p:txBody>
      </p:sp>
      <p:sp>
        <p:nvSpPr>
          <p:cNvPr id="8" name="TextBox 8"/>
          <p:cNvSpPr txBox="1"/>
          <p:nvPr/>
        </p:nvSpPr>
        <p:spPr>
          <a:xfrm>
            <a:off x="558803" y="8779417"/>
            <a:ext cx="4066821" cy="992832"/>
          </a:xfrm>
          <a:prstGeom prst="rect">
            <a:avLst/>
          </a:prstGeom>
        </p:spPr>
        <p:txBody>
          <a:bodyPr lIns="0" tIns="0" rIns="0" bIns="0" rtlCol="0" anchor="t">
            <a:spAutoFit/>
          </a:bodyPr>
          <a:lstStyle/>
          <a:p>
            <a:pPr algn="l">
              <a:lnSpc>
                <a:spcPts val="8077"/>
              </a:lnSpc>
              <a:spcBef>
                <a:spcPct val="0"/>
              </a:spcBef>
            </a:pPr>
            <a:r>
              <a:rPr lang="en-US" sz="5769" b="1">
                <a:solidFill>
                  <a:srgbClr val="182A48"/>
                </a:solidFill>
                <a:latin typeface="Montserrat Bold"/>
                <a:ea typeface="Montserrat Bold"/>
                <a:cs typeface="Montserrat Bold"/>
                <a:sym typeface="Montserrat Bold"/>
              </a:rPr>
              <a:t>eduSPACE</a:t>
            </a:r>
          </a:p>
        </p:txBody>
      </p:sp>
      <p:sp>
        <p:nvSpPr>
          <p:cNvPr id="9" name="TextBox 9"/>
          <p:cNvSpPr txBox="1"/>
          <p:nvPr/>
        </p:nvSpPr>
        <p:spPr>
          <a:xfrm>
            <a:off x="600075" y="2890397"/>
            <a:ext cx="15707233" cy="4229100"/>
          </a:xfrm>
          <a:prstGeom prst="rect">
            <a:avLst/>
          </a:prstGeom>
        </p:spPr>
        <p:txBody>
          <a:bodyPr lIns="0" tIns="0" rIns="0" bIns="0" rtlCol="0" anchor="t">
            <a:spAutoFit/>
          </a:bodyPr>
          <a:lstStyle/>
          <a:p>
            <a:pPr algn="l">
              <a:lnSpc>
                <a:spcPts val="8400"/>
              </a:lnSpc>
              <a:spcBef>
                <a:spcPct val="0"/>
              </a:spcBef>
            </a:pPr>
            <a:r>
              <a:rPr lang="en-US" sz="6000" b="1">
                <a:solidFill>
                  <a:srgbClr val="182A48"/>
                </a:solidFill>
                <a:latin typeface="Montserrat Bold"/>
                <a:ea typeface="Montserrat Bold"/>
                <a:cs typeface="Montserrat Bold"/>
                <a:sym typeface="Montserrat Bold"/>
              </a:rPr>
              <a:t>Tytuł prezentacji: Lorem ipsum dolor sit amet, consectetur adipiscing elit. Phasellus interdum posuere commodo.</a:t>
            </a:r>
          </a:p>
        </p:txBody>
      </p:sp>
      <p:sp>
        <p:nvSpPr>
          <p:cNvPr id="10" name="TextBox 10"/>
          <p:cNvSpPr txBox="1"/>
          <p:nvPr/>
        </p:nvSpPr>
        <p:spPr>
          <a:xfrm>
            <a:off x="600075" y="7476655"/>
            <a:ext cx="15707233" cy="606423"/>
          </a:xfrm>
          <a:prstGeom prst="rect">
            <a:avLst/>
          </a:prstGeom>
        </p:spPr>
        <p:txBody>
          <a:bodyPr lIns="0" tIns="0" rIns="0" bIns="0" rtlCol="0" anchor="t">
            <a:spAutoFit/>
          </a:bodyPr>
          <a:lstStyle/>
          <a:p>
            <a:pPr algn="l">
              <a:lnSpc>
                <a:spcPts val="4900"/>
              </a:lnSpc>
              <a:spcBef>
                <a:spcPct val="0"/>
              </a:spcBef>
            </a:pPr>
            <a:r>
              <a:rPr lang="en-US" sz="3500">
                <a:solidFill>
                  <a:srgbClr val="182A48"/>
                </a:solidFill>
                <a:latin typeface="Montserrat"/>
                <a:ea typeface="Montserrat"/>
                <a:cs typeface="Montserrat"/>
                <a:sym typeface="Montserrat"/>
              </a:rPr>
              <a:t>autor: dr Anna Kowalska</a:t>
            </a:r>
          </a:p>
        </p:txBody>
      </p:sp>
      <p:grpSp>
        <p:nvGrpSpPr>
          <p:cNvPr id="11" name="Group 11"/>
          <p:cNvGrpSpPr/>
          <p:nvPr/>
        </p:nvGrpSpPr>
        <p:grpSpPr>
          <a:xfrm>
            <a:off x="5979525" y="9070077"/>
            <a:ext cx="12168015" cy="718978"/>
            <a:chOff x="0" y="0"/>
            <a:chExt cx="16224020" cy="958637"/>
          </a:xfrm>
        </p:grpSpPr>
        <p:sp>
          <p:nvSpPr>
            <p:cNvPr id="12" name="Freeform 12"/>
            <p:cNvSpPr/>
            <p:nvPr/>
          </p:nvSpPr>
          <p:spPr>
            <a:xfrm>
              <a:off x="14799555" y="41490"/>
              <a:ext cx="1424465" cy="895245"/>
            </a:xfrm>
            <a:custGeom>
              <a:avLst/>
              <a:gdLst/>
              <a:ahLst/>
              <a:cxnLst/>
              <a:rect l="l" t="t" r="r" b="b"/>
              <a:pathLst>
                <a:path w="1424465" h="895245">
                  <a:moveTo>
                    <a:pt x="0" y="0"/>
                  </a:moveTo>
                  <a:lnTo>
                    <a:pt x="1424465" y="0"/>
                  </a:lnTo>
                  <a:lnTo>
                    <a:pt x="1424465" y="895245"/>
                  </a:lnTo>
                  <a:lnTo>
                    <a:pt x="0" y="895245"/>
                  </a:lnTo>
                  <a:lnTo>
                    <a:pt x="0" y="0"/>
                  </a:lnTo>
                  <a:close/>
                </a:path>
              </a:pathLst>
            </a:custGeom>
            <a:blipFill>
              <a:blip r:embed="rId4"/>
              <a:stretch>
                <a:fillRect/>
              </a:stretch>
            </a:blipFill>
          </p:spPr>
          <p:txBody>
            <a:bodyPr/>
            <a:lstStyle/>
            <a:p>
              <a:endParaRPr lang="pl-PL"/>
            </a:p>
          </p:txBody>
        </p:sp>
        <p:sp>
          <p:nvSpPr>
            <p:cNvPr id="13" name="Freeform 13"/>
            <p:cNvSpPr/>
            <p:nvPr/>
          </p:nvSpPr>
          <p:spPr>
            <a:xfrm>
              <a:off x="11585944" y="119688"/>
              <a:ext cx="2723488" cy="817046"/>
            </a:xfrm>
            <a:custGeom>
              <a:avLst/>
              <a:gdLst/>
              <a:ahLst/>
              <a:cxnLst/>
              <a:rect l="l" t="t" r="r" b="b"/>
              <a:pathLst>
                <a:path w="2723488" h="817046">
                  <a:moveTo>
                    <a:pt x="0" y="0"/>
                  </a:moveTo>
                  <a:lnTo>
                    <a:pt x="2723488" y="0"/>
                  </a:lnTo>
                  <a:lnTo>
                    <a:pt x="2723488" y="817047"/>
                  </a:lnTo>
                  <a:lnTo>
                    <a:pt x="0" y="817047"/>
                  </a:lnTo>
                  <a:lnTo>
                    <a:pt x="0" y="0"/>
                  </a:lnTo>
                  <a:close/>
                </a:path>
              </a:pathLst>
            </a:custGeom>
            <a:blipFill>
              <a:blip r:embed="rId5"/>
              <a:stretch>
                <a:fillRect/>
              </a:stretch>
            </a:blipFill>
          </p:spPr>
          <p:txBody>
            <a:bodyPr/>
            <a:lstStyle/>
            <a:p>
              <a:endParaRPr lang="pl-PL"/>
            </a:p>
          </p:txBody>
        </p:sp>
        <p:sp>
          <p:nvSpPr>
            <p:cNvPr id="14" name="Freeform 14"/>
            <p:cNvSpPr/>
            <p:nvPr/>
          </p:nvSpPr>
          <p:spPr>
            <a:xfrm>
              <a:off x="8447373" y="159045"/>
              <a:ext cx="2648448" cy="738333"/>
            </a:xfrm>
            <a:custGeom>
              <a:avLst/>
              <a:gdLst/>
              <a:ahLst/>
              <a:cxnLst/>
              <a:rect l="l" t="t" r="r" b="b"/>
              <a:pathLst>
                <a:path w="2648448" h="738333">
                  <a:moveTo>
                    <a:pt x="0" y="0"/>
                  </a:moveTo>
                  <a:lnTo>
                    <a:pt x="2648447" y="0"/>
                  </a:lnTo>
                  <a:lnTo>
                    <a:pt x="2648447" y="738333"/>
                  </a:lnTo>
                  <a:lnTo>
                    <a:pt x="0" y="738333"/>
                  </a:lnTo>
                  <a:lnTo>
                    <a:pt x="0" y="0"/>
                  </a:lnTo>
                  <a:close/>
                </a:path>
              </a:pathLst>
            </a:custGeom>
            <a:blipFill>
              <a:blip r:embed="rId6"/>
              <a:stretch>
                <a:fillRect/>
              </a:stretch>
            </a:blipFill>
          </p:spPr>
          <p:txBody>
            <a:bodyPr/>
            <a:lstStyle/>
            <a:p>
              <a:endParaRPr lang="pl-PL"/>
            </a:p>
          </p:txBody>
        </p:sp>
        <p:sp>
          <p:nvSpPr>
            <p:cNvPr id="15" name="Freeform 15"/>
            <p:cNvSpPr/>
            <p:nvPr/>
          </p:nvSpPr>
          <p:spPr>
            <a:xfrm>
              <a:off x="0" y="0"/>
              <a:ext cx="2253990" cy="949292"/>
            </a:xfrm>
            <a:custGeom>
              <a:avLst/>
              <a:gdLst/>
              <a:ahLst/>
              <a:cxnLst/>
              <a:rect l="l" t="t" r="r" b="b"/>
              <a:pathLst>
                <a:path w="2253990" h="949292">
                  <a:moveTo>
                    <a:pt x="0" y="0"/>
                  </a:moveTo>
                  <a:lnTo>
                    <a:pt x="2253990" y="0"/>
                  </a:lnTo>
                  <a:lnTo>
                    <a:pt x="2253990" y="949292"/>
                  </a:lnTo>
                  <a:lnTo>
                    <a:pt x="0" y="949292"/>
                  </a:lnTo>
                  <a:lnTo>
                    <a:pt x="0" y="0"/>
                  </a:lnTo>
                  <a:close/>
                </a:path>
              </a:pathLst>
            </a:custGeom>
            <a:blipFill>
              <a:blip r:embed="rId7"/>
              <a:stretch>
                <a:fillRect l="-8039" t="-18379" r="-7932" b="-18957"/>
              </a:stretch>
            </a:blipFill>
          </p:spPr>
          <p:txBody>
            <a:bodyPr/>
            <a:lstStyle/>
            <a:p>
              <a:endParaRPr lang="pl-PL"/>
            </a:p>
          </p:txBody>
        </p:sp>
        <p:sp>
          <p:nvSpPr>
            <p:cNvPr id="16" name="Freeform 16"/>
            <p:cNvSpPr/>
            <p:nvPr/>
          </p:nvSpPr>
          <p:spPr>
            <a:xfrm>
              <a:off x="2744113" y="137176"/>
              <a:ext cx="2363214" cy="782071"/>
            </a:xfrm>
            <a:custGeom>
              <a:avLst/>
              <a:gdLst/>
              <a:ahLst/>
              <a:cxnLst/>
              <a:rect l="l" t="t" r="r" b="b"/>
              <a:pathLst>
                <a:path w="2363214" h="782071">
                  <a:moveTo>
                    <a:pt x="0" y="0"/>
                  </a:moveTo>
                  <a:lnTo>
                    <a:pt x="2363214" y="0"/>
                  </a:lnTo>
                  <a:lnTo>
                    <a:pt x="2363214" y="782071"/>
                  </a:lnTo>
                  <a:lnTo>
                    <a:pt x="0" y="782071"/>
                  </a:lnTo>
                  <a:lnTo>
                    <a:pt x="0" y="0"/>
                  </a:lnTo>
                  <a:close/>
                </a:path>
              </a:pathLst>
            </a:custGeom>
            <a:blipFill>
              <a:blip r:embed="rId8"/>
              <a:stretch>
                <a:fillRect l="-9517" t="-28591" r="-7255" b="-21373"/>
              </a:stretch>
            </a:blipFill>
          </p:spPr>
          <p:txBody>
            <a:bodyPr/>
            <a:lstStyle/>
            <a:p>
              <a:endParaRPr lang="pl-PL"/>
            </a:p>
          </p:txBody>
        </p:sp>
        <p:sp>
          <p:nvSpPr>
            <p:cNvPr id="17" name="Freeform 17"/>
            <p:cNvSpPr/>
            <p:nvPr/>
          </p:nvSpPr>
          <p:spPr>
            <a:xfrm>
              <a:off x="5597450" y="54048"/>
              <a:ext cx="2359799" cy="904590"/>
            </a:xfrm>
            <a:custGeom>
              <a:avLst/>
              <a:gdLst/>
              <a:ahLst/>
              <a:cxnLst/>
              <a:rect l="l" t="t" r="r" b="b"/>
              <a:pathLst>
                <a:path w="2359799" h="904590">
                  <a:moveTo>
                    <a:pt x="0" y="0"/>
                  </a:moveTo>
                  <a:lnTo>
                    <a:pt x="2359799" y="0"/>
                  </a:lnTo>
                  <a:lnTo>
                    <a:pt x="2359799" y="904589"/>
                  </a:lnTo>
                  <a:lnTo>
                    <a:pt x="0" y="904589"/>
                  </a:lnTo>
                  <a:lnTo>
                    <a:pt x="0" y="0"/>
                  </a:lnTo>
                  <a:close/>
                </a:path>
              </a:pathLst>
            </a:custGeom>
            <a:blipFill>
              <a:blip r:embed="rId9"/>
              <a:stretch>
                <a:fillRect/>
              </a:stretch>
            </a:blipFill>
          </p:spPr>
          <p:txBody>
            <a:bodyPr/>
            <a:lstStyle/>
            <a:p>
              <a:endParaRPr lang="pl-PL"/>
            </a:p>
          </p:txBody>
        </p:sp>
      </p:grpSp>
      <p:sp>
        <p:nvSpPr>
          <p:cNvPr id="19" name="TextBox 8">
            <a:extLst>
              <a:ext uri="{FF2B5EF4-FFF2-40B4-BE49-F238E27FC236}">
                <a16:creationId xmlns:a16="http://schemas.microsoft.com/office/drawing/2014/main" id="{F77DA546-7C46-22D6-9395-D1019E286328}"/>
              </a:ext>
            </a:extLst>
          </p:cNvPr>
          <p:cNvSpPr txBox="1"/>
          <p:nvPr/>
        </p:nvSpPr>
        <p:spPr>
          <a:xfrm>
            <a:off x="361056" y="459240"/>
            <a:ext cx="4210943" cy="1407660"/>
          </a:xfrm>
          <a:prstGeom prst="rect">
            <a:avLst/>
          </a:prstGeom>
        </p:spPr>
        <p:txBody>
          <a:bodyPr wrap="square" lIns="0" tIns="0" rIns="0" bIns="0" rtlCol="0" anchor="t">
            <a:spAutoFit/>
          </a:bodyPr>
          <a:lstStyle/>
          <a:p>
            <a:pPr>
              <a:lnSpc>
                <a:spcPts val="5599"/>
              </a:lnSpc>
            </a:pPr>
            <a:r>
              <a:rPr lang="en-US" sz="3999" dirty="0">
                <a:solidFill>
                  <a:srgbClr val="73A9BD"/>
                </a:solidFill>
                <a:latin typeface="Montserrat"/>
                <a:ea typeface="Montserrat"/>
                <a:cs typeface="Montserrat"/>
                <a:sym typeface="Montserrat"/>
              </a:rPr>
              <a:t>II </a:t>
            </a:r>
            <a:r>
              <a:rPr lang="en-US" sz="3999" dirty="0" err="1">
                <a:solidFill>
                  <a:srgbClr val="73A9BD"/>
                </a:solidFill>
                <a:latin typeface="Montserrat"/>
                <a:ea typeface="Montserrat"/>
                <a:cs typeface="Montserrat"/>
                <a:sym typeface="Montserrat"/>
              </a:rPr>
              <a:t>Dni</a:t>
            </a:r>
            <a:r>
              <a:rPr lang="en-US" sz="3999" dirty="0">
                <a:solidFill>
                  <a:srgbClr val="73A9BD"/>
                </a:solidFill>
                <a:latin typeface="Montserrat"/>
                <a:ea typeface="Montserrat"/>
                <a:cs typeface="Montserrat"/>
                <a:sym typeface="Montserrat"/>
              </a:rPr>
              <a:t> </a:t>
            </a:r>
            <a:r>
              <a:rPr lang="en-US" sz="3999" dirty="0" err="1">
                <a:solidFill>
                  <a:srgbClr val="73A9BD"/>
                </a:solidFill>
                <a:latin typeface="Montserrat"/>
                <a:ea typeface="Montserrat"/>
                <a:cs typeface="Montserrat"/>
                <a:sym typeface="Montserrat"/>
              </a:rPr>
              <a:t>Dydaktyki</a:t>
            </a:r>
            <a:endParaRPr lang="en-US" sz="3999" dirty="0">
              <a:solidFill>
                <a:srgbClr val="73A9BD"/>
              </a:solidFill>
              <a:latin typeface="Montserrat"/>
              <a:ea typeface="Montserrat"/>
              <a:cs typeface="Montserrat"/>
              <a:sym typeface="Montserrat"/>
            </a:endParaRPr>
          </a:p>
          <a:p>
            <a:pPr algn="l">
              <a:lnSpc>
                <a:spcPts val="5599"/>
              </a:lnSpc>
              <a:spcBef>
                <a:spcPct val="0"/>
              </a:spcBef>
            </a:pPr>
            <a:r>
              <a:rPr lang="en-US" sz="3999" dirty="0" err="1">
                <a:solidFill>
                  <a:srgbClr val="73A9BD"/>
                </a:solidFill>
                <a:latin typeface="Montserrat"/>
                <a:ea typeface="Montserrat"/>
                <a:cs typeface="Montserrat"/>
                <a:sym typeface="Montserrat"/>
              </a:rPr>
              <a:t>Akademickiej</a:t>
            </a:r>
            <a:endParaRPr lang="en-US" sz="3999" dirty="0">
              <a:solidFill>
                <a:srgbClr val="73A9BD"/>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pl-PL"/>
          </a:p>
        </p:txBody>
      </p:sp>
      <p:grpSp>
        <p:nvGrpSpPr>
          <p:cNvPr id="3" name="Group 3"/>
          <p:cNvGrpSpPr/>
          <p:nvPr/>
        </p:nvGrpSpPr>
        <p:grpSpPr>
          <a:xfrm>
            <a:off x="0" y="-43293"/>
            <a:ext cx="18288000" cy="10330293"/>
            <a:chOff x="0" y="0"/>
            <a:chExt cx="4816593" cy="2720736"/>
          </a:xfrm>
        </p:grpSpPr>
        <p:sp>
          <p:nvSpPr>
            <p:cNvPr id="4" name="Freeform 4"/>
            <p:cNvSpPr/>
            <p:nvPr/>
          </p:nvSpPr>
          <p:spPr>
            <a:xfrm>
              <a:off x="0" y="0"/>
              <a:ext cx="4816592" cy="2720736"/>
            </a:xfrm>
            <a:custGeom>
              <a:avLst/>
              <a:gdLst/>
              <a:ahLst/>
              <a:cxnLst/>
              <a:rect l="l" t="t" r="r" b="b"/>
              <a:pathLst>
                <a:path w="4816592" h="2720736">
                  <a:moveTo>
                    <a:pt x="0" y="0"/>
                  </a:moveTo>
                  <a:lnTo>
                    <a:pt x="4816592" y="0"/>
                  </a:lnTo>
                  <a:lnTo>
                    <a:pt x="4816592" y="2720736"/>
                  </a:lnTo>
                  <a:lnTo>
                    <a:pt x="0" y="2720736"/>
                  </a:lnTo>
                  <a:close/>
                </a:path>
              </a:pathLst>
            </a:custGeom>
            <a:solidFill>
              <a:srgbClr val="FFFFFF">
                <a:alpha val="60000"/>
              </a:srgbClr>
            </a:solidFill>
          </p:spPr>
          <p:txBody>
            <a:bodyPr/>
            <a:lstStyle/>
            <a:p>
              <a:endParaRPr lang="pl-PL"/>
            </a:p>
          </p:txBody>
        </p:sp>
        <p:sp>
          <p:nvSpPr>
            <p:cNvPr id="5" name="TextBox 5"/>
            <p:cNvSpPr txBox="1"/>
            <p:nvPr/>
          </p:nvSpPr>
          <p:spPr>
            <a:xfrm>
              <a:off x="0" y="-38100"/>
              <a:ext cx="4816593" cy="2758836"/>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332983"/>
            <a:ext cx="18288000" cy="954017"/>
            <a:chOff x="0" y="0"/>
            <a:chExt cx="4816593" cy="251264"/>
          </a:xfrm>
        </p:grpSpPr>
        <p:sp>
          <p:nvSpPr>
            <p:cNvPr id="7" name="Freeform 7"/>
            <p:cNvSpPr/>
            <p:nvPr/>
          </p:nvSpPr>
          <p:spPr>
            <a:xfrm>
              <a:off x="0" y="0"/>
              <a:ext cx="4816592" cy="251264"/>
            </a:xfrm>
            <a:custGeom>
              <a:avLst/>
              <a:gdLst/>
              <a:ahLst/>
              <a:cxnLst/>
              <a:rect l="l" t="t" r="r" b="b"/>
              <a:pathLst>
                <a:path w="4816592" h="251264">
                  <a:moveTo>
                    <a:pt x="0" y="0"/>
                  </a:moveTo>
                  <a:lnTo>
                    <a:pt x="4816592" y="0"/>
                  </a:lnTo>
                  <a:lnTo>
                    <a:pt x="4816592" y="251264"/>
                  </a:lnTo>
                  <a:lnTo>
                    <a:pt x="0" y="251264"/>
                  </a:lnTo>
                  <a:close/>
                </a:path>
              </a:pathLst>
            </a:custGeom>
            <a:solidFill>
              <a:srgbClr val="FFFFFF"/>
            </a:solidFill>
          </p:spPr>
          <p:txBody>
            <a:bodyPr/>
            <a:lstStyle/>
            <a:p>
              <a:endParaRPr lang="pl-PL"/>
            </a:p>
          </p:txBody>
        </p:sp>
        <p:sp>
          <p:nvSpPr>
            <p:cNvPr id="8" name="TextBox 8"/>
            <p:cNvSpPr txBox="1"/>
            <p:nvPr/>
          </p:nvSpPr>
          <p:spPr>
            <a:xfrm>
              <a:off x="0" y="-38100"/>
              <a:ext cx="4816593" cy="289364"/>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3204944" y="9911460"/>
            <a:ext cx="1078435" cy="142628"/>
          </a:xfrm>
          <a:prstGeom prst="rect">
            <a:avLst/>
          </a:prstGeom>
        </p:spPr>
        <p:txBody>
          <a:bodyPr lIns="0" tIns="0" rIns="0" bIns="0" rtlCol="0" anchor="t">
            <a:spAutoFit/>
          </a:bodyPr>
          <a:lstStyle/>
          <a:p>
            <a:pPr algn="ctr">
              <a:lnSpc>
                <a:spcPts val="1135"/>
              </a:lnSpc>
              <a:spcBef>
                <a:spcPct val="0"/>
              </a:spcBef>
            </a:pPr>
            <a:r>
              <a:rPr lang="en-US" sz="810">
                <a:solidFill>
                  <a:srgbClr val="182A48"/>
                </a:solidFill>
                <a:latin typeface="Montserrat"/>
                <a:ea typeface="Montserrat"/>
                <a:cs typeface="Montserrat"/>
                <a:sym typeface="Montserrat"/>
              </a:rPr>
              <a:t>ewentualny podtytuł</a:t>
            </a:r>
          </a:p>
        </p:txBody>
      </p:sp>
      <p:sp>
        <p:nvSpPr>
          <p:cNvPr id="10" name="TextBox 10"/>
          <p:cNvSpPr txBox="1"/>
          <p:nvPr/>
        </p:nvSpPr>
        <p:spPr>
          <a:xfrm>
            <a:off x="3187928" y="9400072"/>
            <a:ext cx="2190902" cy="530438"/>
          </a:xfrm>
          <a:prstGeom prst="rect">
            <a:avLst/>
          </a:prstGeom>
        </p:spPr>
        <p:txBody>
          <a:bodyPr lIns="0" tIns="0" rIns="0" bIns="0" rtlCol="0" anchor="t">
            <a:spAutoFit/>
          </a:bodyPr>
          <a:lstStyle/>
          <a:p>
            <a:pPr algn="l">
              <a:lnSpc>
                <a:spcPts val="4351"/>
              </a:lnSpc>
              <a:spcBef>
                <a:spcPct val="0"/>
              </a:spcBef>
            </a:pPr>
            <a:r>
              <a:rPr lang="en-US" sz="3108" b="1">
                <a:solidFill>
                  <a:srgbClr val="182A48"/>
                </a:solidFill>
                <a:latin typeface="Montserrat Bold"/>
                <a:ea typeface="Montserrat Bold"/>
                <a:cs typeface="Montserrat Bold"/>
                <a:sym typeface="Montserrat Bold"/>
              </a:rPr>
              <a:t>eduSPACE</a:t>
            </a:r>
          </a:p>
        </p:txBody>
      </p:sp>
      <p:sp>
        <p:nvSpPr>
          <p:cNvPr id="11" name="TextBox 11"/>
          <p:cNvSpPr txBox="1"/>
          <p:nvPr/>
        </p:nvSpPr>
        <p:spPr>
          <a:xfrm>
            <a:off x="1028700" y="422277"/>
            <a:ext cx="16230600" cy="606423"/>
          </a:xfrm>
          <a:prstGeom prst="rect">
            <a:avLst/>
          </a:prstGeom>
        </p:spPr>
        <p:txBody>
          <a:bodyPr lIns="0" tIns="0" rIns="0" bIns="0" rtlCol="0" anchor="t">
            <a:spAutoFit/>
          </a:bodyPr>
          <a:lstStyle/>
          <a:p>
            <a:pPr algn="l">
              <a:lnSpc>
                <a:spcPts val="4900"/>
              </a:lnSpc>
              <a:spcBef>
                <a:spcPct val="0"/>
              </a:spcBef>
            </a:pPr>
            <a:r>
              <a:rPr lang="en-US" sz="3500">
                <a:solidFill>
                  <a:srgbClr val="182A48"/>
                </a:solidFill>
                <a:latin typeface="Montserrat"/>
                <a:ea typeface="Montserrat"/>
                <a:cs typeface="Montserrat"/>
                <a:sym typeface="Montserrat"/>
              </a:rPr>
              <a:t>TYTUŁ</a:t>
            </a:r>
          </a:p>
        </p:txBody>
      </p:sp>
      <p:sp>
        <p:nvSpPr>
          <p:cNvPr id="12" name="TextBox 12"/>
          <p:cNvSpPr txBox="1"/>
          <p:nvPr/>
        </p:nvSpPr>
        <p:spPr>
          <a:xfrm>
            <a:off x="1028700" y="1222377"/>
            <a:ext cx="16230600" cy="6797673"/>
          </a:xfrm>
          <a:prstGeom prst="rect">
            <a:avLst/>
          </a:prstGeom>
        </p:spPr>
        <p:txBody>
          <a:bodyPr lIns="0" tIns="0" rIns="0" bIns="0" rtlCol="0" anchor="t">
            <a:spAutoFit/>
          </a:bodyPr>
          <a:lstStyle/>
          <a:p>
            <a:pPr marL="755663" lvl="1" indent="-377832" algn="l">
              <a:lnSpc>
                <a:spcPts val="4900"/>
              </a:lnSpc>
              <a:buFont typeface="Arial"/>
              <a:buChar char="•"/>
            </a:pPr>
            <a:r>
              <a:rPr lang="en-US" sz="3500">
                <a:solidFill>
                  <a:srgbClr val="182A48"/>
                </a:solidFill>
                <a:latin typeface="Montserrat"/>
                <a:ea typeface="Montserrat"/>
                <a:cs typeface="Montserrat"/>
                <a:sym typeface="Montserrat"/>
              </a:rPr>
              <a:t>Treść:</a:t>
            </a:r>
          </a:p>
          <a:p>
            <a:pPr marL="755663" lvl="1" indent="-377832" algn="l">
              <a:lnSpc>
                <a:spcPts val="4900"/>
              </a:lnSpc>
              <a:buFont typeface="Arial"/>
              <a:buChar char="•"/>
            </a:pPr>
            <a:r>
              <a:rPr lang="en-US" sz="3500">
                <a:solidFill>
                  <a:srgbClr val="182A48"/>
                </a:solidFill>
                <a:latin typeface="Montserrat"/>
                <a:ea typeface="Montserrat"/>
                <a:cs typeface="Montserrat"/>
                <a:sym typeface="Montserrat"/>
              </a:rPr>
              <a:t>Lorem ipsum dolor sit amet, consectetur adipiscing elit. Phasellus interdum posuere commodo. Fusce tempus dui nulla, sit amet molestie ligula gravida non. Suspendisse nec nunc vitae sapien venenatis tempus at et ipsum. </a:t>
            </a:r>
          </a:p>
          <a:p>
            <a:pPr marL="755663" lvl="1" indent="-377832" algn="l">
              <a:lnSpc>
                <a:spcPts val="4900"/>
              </a:lnSpc>
              <a:buFont typeface="Arial"/>
              <a:buChar char="•"/>
            </a:pPr>
            <a:r>
              <a:rPr lang="en-US" sz="3500">
                <a:solidFill>
                  <a:srgbClr val="182A48"/>
                </a:solidFill>
                <a:latin typeface="Montserrat"/>
                <a:ea typeface="Montserrat"/>
                <a:cs typeface="Montserrat"/>
                <a:sym typeface="Montserrat"/>
              </a:rPr>
              <a:t>Donec ac quam cursus, porttitor sapien nec, dignissim ante. Vivamus ac lacinia lectus. Nam id dolor vel elit molestie varius et in dolor. In vehicula leo et dui dignissim porta. </a:t>
            </a:r>
          </a:p>
          <a:p>
            <a:pPr marL="755663" lvl="1" indent="-377832" algn="l">
              <a:lnSpc>
                <a:spcPts val="4900"/>
              </a:lnSpc>
              <a:buFont typeface="Arial"/>
              <a:buChar char="•"/>
            </a:pPr>
            <a:r>
              <a:rPr lang="en-US" sz="3500">
                <a:solidFill>
                  <a:srgbClr val="182A48"/>
                </a:solidFill>
                <a:latin typeface="Montserrat"/>
                <a:ea typeface="Montserrat"/>
                <a:cs typeface="Montserrat"/>
                <a:sym typeface="Montserrat"/>
              </a:rPr>
              <a:t>Duis pellentesque justo condimentum, aliquam urna a, congue enim. Fusce elementum a turpis nec convallis. Aenean ut commodo dolor, a vulputate leo.</a:t>
            </a:r>
          </a:p>
        </p:txBody>
      </p:sp>
      <p:grpSp>
        <p:nvGrpSpPr>
          <p:cNvPr id="13" name="Group 13"/>
          <p:cNvGrpSpPr/>
          <p:nvPr/>
        </p:nvGrpSpPr>
        <p:grpSpPr>
          <a:xfrm>
            <a:off x="6095335" y="9454333"/>
            <a:ext cx="12038360" cy="711317"/>
            <a:chOff x="0" y="0"/>
            <a:chExt cx="16051147" cy="948423"/>
          </a:xfrm>
        </p:grpSpPr>
        <p:sp>
          <p:nvSpPr>
            <p:cNvPr id="14" name="Freeform 14"/>
            <p:cNvSpPr/>
            <p:nvPr/>
          </p:nvSpPr>
          <p:spPr>
            <a:xfrm>
              <a:off x="14641860" y="41048"/>
              <a:ext cx="1409287" cy="885705"/>
            </a:xfrm>
            <a:custGeom>
              <a:avLst/>
              <a:gdLst/>
              <a:ahLst/>
              <a:cxnLst/>
              <a:rect l="l" t="t" r="r" b="b"/>
              <a:pathLst>
                <a:path w="1409287" h="885705">
                  <a:moveTo>
                    <a:pt x="0" y="0"/>
                  </a:moveTo>
                  <a:lnTo>
                    <a:pt x="1409287" y="0"/>
                  </a:lnTo>
                  <a:lnTo>
                    <a:pt x="1409287" y="885705"/>
                  </a:lnTo>
                  <a:lnTo>
                    <a:pt x="0" y="885705"/>
                  </a:lnTo>
                  <a:lnTo>
                    <a:pt x="0" y="0"/>
                  </a:lnTo>
                  <a:close/>
                </a:path>
              </a:pathLst>
            </a:custGeom>
            <a:blipFill>
              <a:blip r:embed="rId3"/>
              <a:stretch>
                <a:fillRect/>
              </a:stretch>
            </a:blipFill>
          </p:spPr>
          <p:txBody>
            <a:bodyPr/>
            <a:lstStyle/>
            <a:p>
              <a:endParaRPr lang="pl-PL"/>
            </a:p>
          </p:txBody>
        </p:sp>
        <p:sp>
          <p:nvSpPr>
            <p:cNvPr id="15" name="Freeform 15"/>
            <p:cNvSpPr/>
            <p:nvPr/>
          </p:nvSpPr>
          <p:spPr>
            <a:xfrm>
              <a:off x="11462491" y="118413"/>
              <a:ext cx="2694468" cy="808340"/>
            </a:xfrm>
            <a:custGeom>
              <a:avLst/>
              <a:gdLst/>
              <a:ahLst/>
              <a:cxnLst/>
              <a:rect l="l" t="t" r="r" b="b"/>
              <a:pathLst>
                <a:path w="2694468" h="808340">
                  <a:moveTo>
                    <a:pt x="0" y="0"/>
                  </a:moveTo>
                  <a:lnTo>
                    <a:pt x="2694468" y="0"/>
                  </a:lnTo>
                  <a:lnTo>
                    <a:pt x="2694468" y="808340"/>
                  </a:lnTo>
                  <a:lnTo>
                    <a:pt x="0" y="808340"/>
                  </a:lnTo>
                  <a:lnTo>
                    <a:pt x="0" y="0"/>
                  </a:lnTo>
                  <a:close/>
                </a:path>
              </a:pathLst>
            </a:custGeom>
            <a:blipFill>
              <a:blip r:embed="rId4"/>
              <a:stretch>
                <a:fillRect/>
              </a:stretch>
            </a:blipFill>
          </p:spPr>
          <p:txBody>
            <a:bodyPr/>
            <a:lstStyle/>
            <a:p>
              <a:endParaRPr lang="pl-PL"/>
            </a:p>
          </p:txBody>
        </p:sp>
        <p:sp>
          <p:nvSpPr>
            <p:cNvPr id="16" name="Freeform 16"/>
            <p:cNvSpPr/>
            <p:nvPr/>
          </p:nvSpPr>
          <p:spPr>
            <a:xfrm>
              <a:off x="8357363" y="157350"/>
              <a:ext cx="2620228" cy="730466"/>
            </a:xfrm>
            <a:custGeom>
              <a:avLst/>
              <a:gdLst/>
              <a:ahLst/>
              <a:cxnLst/>
              <a:rect l="l" t="t" r="r" b="b"/>
              <a:pathLst>
                <a:path w="2620228" h="730466">
                  <a:moveTo>
                    <a:pt x="0" y="0"/>
                  </a:moveTo>
                  <a:lnTo>
                    <a:pt x="2620227" y="0"/>
                  </a:lnTo>
                  <a:lnTo>
                    <a:pt x="2620227" y="730466"/>
                  </a:lnTo>
                  <a:lnTo>
                    <a:pt x="0" y="730466"/>
                  </a:lnTo>
                  <a:lnTo>
                    <a:pt x="0" y="0"/>
                  </a:lnTo>
                  <a:close/>
                </a:path>
              </a:pathLst>
            </a:custGeom>
            <a:blipFill>
              <a:blip r:embed="rId5"/>
              <a:stretch>
                <a:fillRect/>
              </a:stretch>
            </a:blipFill>
          </p:spPr>
          <p:txBody>
            <a:bodyPr/>
            <a:lstStyle/>
            <a:p>
              <a:endParaRPr lang="pl-PL"/>
            </a:p>
          </p:txBody>
        </p:sp>
        <p:sp>
          <p:nvSpPr>
            <p:cNvPr id="17" name="Freeform 17"/>
            <p:cNvSpPr/>
            <p:nvPr/>
          </p:nvSpPr>
          <p:spPr>
            <a:xfrm>
              <a:off x="0" y="0"/>
              <a:ext cx="2229972" cy="939177"/>
            </a:xfrm>
            <a:custGeom>
              <a:avLst/>
              <a:gdLst/>
              <a:ahLst/>
              <a:cxnLst/>
              <a:rect l="l" t="t" r="r" b="b"/>
              <a:pathLst>
                <a:path w="2229972" h="939177">
                  <a:moveTo>
                    <a:pt x="0" y="0"/>
                  </a:moveTo>
                  <a:lnTo>
                    <a:pt x="2229972" y="0"/>
                  </a:lnTo>
                  <a:lnTo>
                    <a:pt x="2229972" y="939177"/>
                  </a:lnTo>
                  <a:lnTo>
                    <a:pt x="0" y="939177"/>
                  </a:lnTo>
                  <a:lnTo>
                    <a:pt x="0" y="0"/>
                  </a:lnTo>
                  <a:close/>
                </a:path>
              </a:pathLst>
            </a:custGeom>
            <a:blipFill>
              <a:blip r:embed="rId6"/>
              <a:stretch>
                <a:fillRect l="-8039" t="-18379" r="-7932" b="-18957"/>
              </a:stretch>
            </a:blipFill>
          </p:spPr>
          <p:txBody>
            <a:bodyPr/>
            <a:lstStyle/>
            <a:p>
              <a:endParaRPr lang="pl-PL"/>
            </a:p>
          </p:txBody>
        </p:sp>
        <p:sp>
          <p:nvSpPr>
            <p:cNvPr id="18" name="Freeform 18"/>
            <p:cNvSpPr/>
            <p:nvPr/>
          </p:nvSpPr>
          <p:spPr>
            <a:xfrm>
              <a:off x="2714873" y="135715"/>
              <a:ext cx="2338033" cy="773737"/>
            </a:xfrm>
            <a:custGeom>
              <a:avLst/>
              <a:gdLst/>
              <a:ahLst/>
              <a:cxnLst/>
              <a:rect l="l" t="t" r="r" b="b"/>
              <a:pathLst>
                <a:path w="2338033" h="773737">
                  <a:moveTo>
                    <a:pt x="0" y="0"/>
                  </a:moveTo>
                  <a:lnTo>
                    <a:pt x="2338033" y="0"/>
                  </a:lnTo>
                  <a:lnTo>
                    <a:pt x="2338033" y="773737"/>
                  </a:lnTo>
                  <a:lnTo>
                    <a:pt x="0" y="773737"/>
                  </a:lnTo>
                  <a:lnTo>
                    <a:pt x="0" y="0"/>
                  </a:lnTo>
                  <a:close/>
                </a:path>
              </a:pathLst>
            </a:custGeom>
            <a:blipFill>
              <a:blip r:embed="rId7"/>
              <a:stretch>
                <a:fillRect l="-9517" t="-28591" r="-7255" b="-21373"/>
              </a:stretch>
            </a:blipFill>
          </p:spPr>
          <p:txBody>
            <a:bodyPr/>
            <a:lstStyle/>
            <a:p>
              <a:endParaRPr lang="pl-PL"/>
            </a:p>
          </p:txBody>
        </p:sp>
        <p:sp>
          <p:nvSpPr>
            <p:cNvPr id="19" name="Freeform 19"/>
            <p:cNvSpPr/>
            <p:nvPr/>
          </p:nvSpPr>
          <p:spPr>
            <a:xfrm>
              <a:off x="5537807" y="53472"/>
              <a:ext cx="2334655" cy="894951"/>
            </a:xfrm>
            <a:custGeom>
              <a:avLst/>
              <a:gdLst/>
              <a:ahLst/>
              <a:cxnLst/>
              <a:rect l="l" t="t" r="r" b="b"/>
              <a:pathLst>
                <a:path w="2334655" h="894951">
                  <a:moveTo>
                    <a:pt x="0" y="0"/>
                  </a:moveTo>
                  <a:lnTo>
                    <a:pt x="2334655" y="0"/>
                  </a:lnTo>
                  <a:lnTo>
                    <a:pt x="2334655" y="894951"/>
                  </a:lnTo>
                  <a:lnTo>
                    <a:pt x="0" y="894951"/>
                  </a:lnTo>
                  <a:lnTo>
                    <a:pt x="0" y="0"/>
                  </a:lnTo>
                  <a:close/>
                </a:path>
              </a:pathLst>
            </a:custGeom>
            <a:blipFill>
              <a:blip r:embed="rId8"/>
              <a:stretch>
                <a:fillRect/>
              </a:stretch>
            </a:blipFill>
          </p:spPr>
          <p:txBody>
            <a:bodyPr/>
            <a:lstStyle/>
            <a:p>
              <a:endParaRPr lang="pl-PL"/>
            </a:p>
          </p:txBody>
        </p:sp>
      </p:grpSp>
      <p:sp>
        <p:nvSpPr>
          <p:cNvPr id="20" name="TextBox 20"/>
          <p:cNvSpPr txBox="1"/>
          <p:nvPr/>
        </p:nvSpPr>
        <p:spPr>
          <a:xfrm>
            <a:off x="286834" y="9416233"/>
            <a:ext cx="2303966" cy="742063"/>
          </a:xfrm>
          <a:prstGeom prst="rect">
            <a:avLst/>
          </a:prstGeom>
        </p:spPr>
        <p:txBody>
          <a:bodyPr wrap="square" lIns="0" tIns="0" rIns="0" bIns="0" rtlCol="0" anchor="t">
            <a:spAutoFit/>
          </a:bodyPr>
          <a:lstStyle/>
          <a:p>
            <a:pPr>
              <a:lnSpc>
                <a:spcPts val="3040"/>
              </a:lnSpc>
            </a:pPr>
            <a:r>
              <a:rPr lang="en-US" sz="2171" dirty="0">
                <a:solidFill>
                  <a:srgbClr val="73A9BD"/>
                </a:solidFill>
                <a:latin typeface="Montserrat"/>
                <a:ea typeface="Montserrat"/>
                <a:cs typeface="Montserrat"/>
                <a:sym typeface="Montserrat"/>
              </a:rPr>
              <a:t>II </a:t>
            </a:r>
            <a:r>
              <a:rPr lang="en-US" sz="2171" dirty="0" err="1">
                <a:solidFill>
                  <a:srgbClr val="73A9BD"/>
                </a:solidFill>
                <a:latin typeface="Montserrat"/>
                <a:ea typeface="Montserrat"/>
                <a:cs typeface="Montserrat"/>
                <a:sym typeface="Montserrat"/>
              </a:rPr>
              <a:t>Dni</a:t>
            </a:r>
            <a:r>
              <a:rPr lang="en-US" sz="2171" dirty="0">
                <a:solidFill>
                  <a:srgbClr val="73A9BD"/>
                </a:solidFill>
                <a:latin typeface="Montserrat"/>
                <a:ea typeface="Montserrat"/>
                <a:cs typeface="Montserrat"/>
                <a:sym typeface="Montserrat"/>
              </a:rPr>
              <a:t> </a:t>
            </a:r>
            <a:r>
              <a:rPr lang="en-US" sz="2171" dirty="0" err="1">
                <a:solidFill>
                  <a:srgbClr val="73A9BD"/>
                </a:solidFill>
                <a:latin typeface="Montserrat"/>
                <a:ea typeface="Montserrat"/>
                <a:cs typeface="Montserrat"/>
                <a:sym typeface="Montserrat"/>
              </a:rPr>
              <a:t>Dydaktyki</a:t>
            </a:r>
            <a:endParaRPr lang="en-US" sz="2171" dirty="0">
              <a:solidFill>
                <a:srgbClr val="73A9BD"/>
              </a:solidFill>
              <a:latin typeface="Montserrat"/>
              <a:ea typeface="Montserrat"/>
              <a:cs typeface="Montserrat"/>
              <a:sym typeface="Montserrat"/>
            </a:endParaRPr>
          </a:p>
          <a:p>
            <a:pPr algn="l">
              <a:lnSpc>
                <a:spcPts val="3040"/>
              </a:lnSpc>
              <a:spcBef>
                <a:spcPct val="0"/>
              </a:spcBef>
            </a:pPr>
            <a:r>
              <a:rPr lang="en-US" sz="2171" dirty="0" err="1">
                <a:solidFill>
                  <a:srgbClr val="73A9BD"/>
                </a:solidFill>
                <a:latin typeface="Montserrat"/>
                <a:ea typeface="Montserrat"/>
                <a:cs typeface="Montserrat"/>
                <a:sym typeface="Montserrat"/>
              </a:rPr>
              <a:t>Akademickiej</a:t>
            </a:r>
            <a:endParaRPr lang="en-US" sz="2171" dirty="0">
              <a:solidFill>
                <a:srgbClr val="73A9BD"/>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pl-PL"/>
          </a:p>
        </p:txBody>
      </p:sp>
      <p:sp>
        <p:nvSpPr>
          <p:cNvPr id="3" name="Freeform 3"/>
          <p:cNvSpPr/>
          <p:nvPr/>
        </p:nvSpPr>
        <p:spPr>
          <a:xfrm>
            <a:off x="10266654" y="0"/>
            <a:ext cx="8021346" cy="11297670"/>
          </a:xfrm>
          <a:custGeom>
            <a:avLst/>
            <a:gdLst/>
            <a:ahLst/>
            <a:cxnLst/>
            <a:rect l="l" t="t" r="r" b="b"/>
            <a:pathLst>
              <a:path w="8021346" h="11297670">
                <a:moveTo>
                  <a:pt x="0" y="0"/>
                </a:moveTo>
                <a:lnTo>
                  <a:pt x="8021346" y="0"/>
                </a:lnTo>
                <a:lnTo>
                  <a:pt x="8021346" y="11297670"/>
                </a:lnTo>
                <a:lnTo>
                  <a:pt x="0" y="11297670"/>
                </a:lnTo>
                <a:lnTo>
                  <a:pt x="0" y="0"/>
                </a:lnTo>
                <a:close/>
              </a:path>
            </a:pathLst>
          </a:custGeom>
          <a:blipFill>
            <a:blip r:embed="rId3"/>
            <a:stretch>
              <a:fillRect/>
            </a:stretch>
          </a:blipFill>
        </p:spPr>
        <p:txBody>
          <a:bodyPr/>
          <a:lstStyle/>
          <a:p>
            <a:endParaRPr lang="pl-PL"/>
          </a:p>
        </p:txBody>
      </p:sp>
      <p:grpSp>
        <p:nvGrpSpPr>
          <p:cNvPr id="4" name="Group 4"/>
          <p:cNvGrpSpPr/>
          <p:nvPr/>
        </p:nvGrpSpPr>
        <p:grpSpPr>
          <a:xfrm>
            <a:off x="0" y="8678177"/>
            <a:ext cx="18288000" cy="1608823"/>
            <a:chOff x="0" y="0"/>
            <a:chExt cx="4816593" cy="423723"/>
          </a:xfrm>
        </p:grpSpPr>
        <p:sp>
          <p:nvSpPr>
            <p:cNvPr id="5" name="Freeform 5"/>
            <p:cNvSpPr/>
            <p:nvPr/>
          </p:nvSpPr>
          <p:spPr>
            <a:xfrm>
              <a:off x="0" y="0"/>
              <a:ext cx="4816592" cy="423723"/>
            </a:xfrm>
            <a:custGeom>
              <a:avLst/>
              <a:gdLst/>
              <a:ahLst/>
              <a:cxnLst/>
              <a:rect l="l" t="t" r="r" b="b"/>
              <a:pathLst>
                <a:path w="4816592" h="423723">
                  <a:moveTo>
                    <a:pt x="0" y="0"/>
                  </a:moveTo>
                  <a:lnTo>
                    <a:pt x="4816592" y="0"/>
                  </a:lnTo>
                  <a:lnTo>
                    <a:pt x="4816592" y="423723"/>
                  </a:lnTo>
                  <a:lnTo>
                    <a:pt x="0" y="423723"/>
                  </a:lnTo>
                  <a:close/>
                </a:path>
              </a:pathLst>
            </a:custGeom>
            <a:solidFill>
              <a:srgbClr val="FFFFFF"/>
            </a:solidFill>
          </p:spPr>
          <p:txBody>
            <a:bodyPr/>
            <a:lstStyle/>
            <a:p>
              <a:endParaRPr lang="pl-PL"/>
            </a:p>
          </p:txBody>
        </p:sp>
        <p:sp>
          <p:nvSpPr>
            <p:cNvPr id="6" name="TextBox 6"/>
            <p:cNvSpPr txBox="1"/>
            <p:nvPr/>
          </p:nvSpPr>
          <p:spPr>
            <a:xfrm>
              <a:off x="0" y="-38100"/>
              <a:ext cx="4816593" cy="46182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8991600" y="6716659"/>
            <a:ext cx="8850660" cy="998030"/>
          </a:xfrm>
          <a:prstGeom prst="rect">
            <a:avLst/>
          </a:prstGeom>
        </p:spPr>
        <p:txBody>
          <a:bodyPr wrap="square" lIns="0" tIns="0" rIns="0" bIns="0" rtlCol="0" anchor="t">
            <a:spAutoFit/>
          </a:bodyPr>
          <a:lstStyle/>
          <a:p>
            <a:pPr>
              <a:lnSpc>
                <a:spcPts val="8400"/>
              </a:lnSpc>
              <a:spcBef>
                <a:spcPct val="0"/>
              </a:spcBef>
            </a:pPr>
            <a:r>
              <a:rPr lang="en-US" sz="6000" b="1" dirty="0" err="1">
                <a:solidFill>
                  <a:srgbClr val="182A48"/>
                </a:solidFill>
                <a:latin typeface="Montserrat Bold"/>
                <a:ea typeface="Montserrat Bold"/>
                <a:cs typeface="Montserrat Bold"/>
                <a:sym typeface="Montserrat Bold"/>
              </a:rPr>
              <a:t>Dziękujemy</a:t>
            </a:r>
            <a:r>
              <a:rPr lang="en-US" sz="6000" b="1" dirty="0">
                <a:solidFill>
                  <a:srgbClr val="182A48"/>
                </a:solidFill>
                <a:latin typeface="Montserrat Bold"/>
                <a:ea typeface="Montserrat Bold"/>
                <a:cs typeface="Montserrat Bold"/>
                <a:sym typeface="Montserrat Bold"/>
              </a:rPr>
              <a:t> za </a:t>
            </a:r>
            <a:r>
              <a:rPr lang="en-US" sz="6000" b="1" dirty="0" err="1">
                <a:solidFill>
                  <a:srgbClr val="182A48"/>
                </a:solidFill>
                <a:latin typeface="Montserrat Bold"/>
                <a:ea typeface="Montserrat Bold"/>
                <a:cs typeface="Montserrat Bold"/>
                <a:sym typeface="Montserrat Bold"/>
              </a:rPr>
              <a:t>udział</a:t>
            </a:r>
            <a:r>
              <a:rPr lang="en-US" sz="6000" b="1" dirty="0">
                <a:solidFill>
                  <a:srgbClr val="182A48"/>
                </a:solidFill>
                <a:latin typeface="Montserrat Bold"/>
                <a:ea typeface="Montserrat Bold"/>
                <a:cs typeface="Montserrat Bold"/>
                <a:sym typeface="Montserrat Bold"/>
              </a:rPr>
              <a:t>!</a:t>
            </a:r>
          </a:p>
        </p:txBody>
      </p:sp>
      <p:grpSp>
        <p:nvGrpSpPr>
          <p:cNvPr id="9" name="Group 9"/>
          <p:cNvGrpSpPr/>
          <p:nvPr/>
        </p:nvGrpSpPr>
        <p:grpSpPr>
          <a:xfrm>
            <a:off x="5979525" y="9070077"/>
            <a:ext cx="12168015" cy="718978"/>
            <a:chOff x="0" y="0"/>
            <a:chExt cx="16224020" cy="958637"/>
          </a:xfrm>
        </p:grpSpPr>
        <p:sp>
          <p:nvSpPr>
            <p:cNvPr id="10" name="Freeform 10"/>
            <p:cNvSpPr/>
            <p:nvPr/>
          </p:nvSpPr>
          <p:spPr>
            <a:xfrm>
              <a:off x="14799555" y="41490"/>
              <a:ext cx="1424465" cy="895245"/>
            </a:xfrm>
            <a:custGeom>
              <a:avLst/>
              <a:gdLst/>
              <a:ahLst/>
              <a:cxnLst/>
              <a:rect l="l" t="t" r="r" b="b"/>
              <a:pathLst>
                <a:path w="1424465" h="895245">
                  <a:moveTo>
                    <a:pt x="0" y="0"/>
                  </a:moveTo>
                  <a:lnTo>
                    <a:pt x="1424465" y="0"/>
                  </a:lnTo>
                  <a:lnTo>
                    <a:pt x="1424465" y="895245"/>
                  </a:lnTo>
                  <a:lnTo>
                    <a:pt x="0" y="895245"/>
                  </a:lnTo>
                  <a:lnTo>
                    <a:pt x="0" y="0"/>
                  </a:lnTo>
                  <a:close/>
                </a:path>
              </a:pathLst>
            </a:custGeom>
            <a:blipFill>
              <a:blip r:embed="rId4"/>
              <a:stretch>
                <a:fillRect/>
              </a:stretch>
            </a:blipFill>
          </p:spPr>
          <p:txBody>
            <a:bodyPr/>
            <a:lstStyle/>
            <a:p>
              <a:endParaRPr lang="pl-PL"/>
            </a:p>
          </p:txBody>
        </p:sp>
        <p:sp>
          <p:nvSpPr>
            <p:cNvPr id="11" name="Freeform 11"/>
            <p:cNvSpPr/>
            <p:nvPr/>
          </p:nvSpPr>
          <p:spPr>
            <a:xfrm>
              <a:off x="11585944" y="119688"/>
              <a:ext cx="2723488" cy="817046"/>
            </a:xfrm>
            <a:custGeom>
              <a:avLst/>
              <a:gdLst/>
              <a:ahLst/>
              <a:cxnLst/>
              <a:rect l="l" t="t" r="r" b="b"/>
              <a:pathLst>
                <a:path w="2723488" h="817046">
                  <a:moveTo>
                    <a:pt x="0" y="0"/>
                  </a:moveTo>
                  <a:lnTo>
                    <a:pt x="2723488" y="0"/>
                  </a:lnTo>
                  <a:lnTo>
                    <a:pt x="2723488" y="817047"/>
                  </a:lnTo>
                  <a:lnTo>
                    <a:pt x="0" y="817047"/>
                  </a:lnTo>
                  <a:lnTo>
                    <a:pt x="0" y="0"/>
                  </a:lnTo>
                  <a:close/>
                </a:path>
              </a:pathLst>
            </a:custGeom>
            <a:blipFill>
              <a:blip r:embed="rId5"/>
              <a:stretch>
                <a:fillRect/>
              </a:stretch>
            </a:blipFill>
          </p:spPr>
          <p:txBody>
            <a:bodyPr/>
            <a:lstStyle/>
            <a:p>
              <a:endParaRPr lang="pl-PL"/>
            </a:p>
          </p:txBody>
        </p:sp>
        <p:sp>
          <p:nvSpPr>
            <p:cNvPr id="12" name="Freeform 12"/>
            <p:cNvSpPr/>
            <p:nvPr/>
          </p:nvSpPr>
          <p:spPr>
            <a:xfrm>
              <a:off x="8447373" y="159045"/>
              <a:ext cx="2648448" cy="738333"/>
            </a:xfrm>
            <a:custGeom>
              <a:avLst/>
              <a:gdLst/>
              <a:ahLst/>
              <a:cxnLst/>
              <a:rect l="l" t="t" r="r" b="b"/>
              <a:pathLst>
                <a:path w="2648448" h="738333">
                  <a:moveTo>
                    <a:pt x="0" y="0"/>
                  </a:moveTo>
                  <a:lnTo>
                    <a:pt x="2648447" y="0"/>
                  </a:lnTo>
                  <a:lnTo>
                    <a:pt x="2648447" y="738333"/>
                  </a:lnTo>
                  <a:lnTo>
                    <a:pt x="0" y="738333"/>
                  </a:lnTo>
                  <a:lnTo>
                    <a:pt x="0" y="0"/>
                  </a:lnTo>
                  <a:close/>
                </a:path>
              </a:pathLst>
            </a:custGeom>
            <a:blipFill>
              <a:blip r:embed="rId6"/>
              <a:stretch>
                <a:fillRect/>
              </a:stretch>
            </a:blipFill>
          </p:spPr>
          <p:txBody>
            <a:bodyPr/>
            <a:lstStyle/>
            <a:p>
              <a:endParaRPr lang="pl-PL"/>
            </a:p>
          </p:txBody>
        </p:sp>
        <p:sp>
          <p:nvSpPr>
            <p:cNvPr id="13" name="Freeform 13"/>
            <p:cNvSpPr/>
            <p:nvPr/>
          </p:nvSpPr>
          <p:spPr>
            <a:xfrm>
              <a:off x="0" y="0"/>
              <a:ext cx="2253990" cy="949292"/>
            </a:xfrm>
            <a:custGeom>
              <a:avLst/>
              <a:gdLst/>
              <a:ahLst/>
              <a:cxnLst/>
              <a:rect l="l" t="t" r="r" b="b"/>
              <a:pathLst>
                <a:path w="2253990" h="949292">
                  <a:moveTo>
                    <a:pt x="0" y="0"/>
                  </a:moveTo>
                  <a:lnTo>
                    <a:pt x="2253990" y="0"/>
                  </a:lnTo>
                  <a:lnTo>
                    <a:pt x="2253990" y="949292"/>
                  </a:lnTo>
                  <a:lnTo>
                    <a:pt x="0" y="949292"/>
                  </a:lnTo>
                  <a:lnTo>
                    <a:pt x="0" y="0"/>
                  </a:lnTo>
                  <a:close/>
                </a:path>
              </a:pathLst>
            </a:custGeom>
            <a:blipFill>
              <a:blip r:embed="rId7"/>
              <a:stretch>
                <a:fillRect l="-8039" t="-18379" r="-7932" b="-18957"/>
              </a:stretch>
            </a:blipFill>
          </p:spPr>
          <p:txBody>
            <a:bodyPr/>
            <a:lstStyle/>
            <a:p>
              <a:endParaRPr lang="pl-PL"/>
            </a:p>
          </p:txBody>
        </p:sp>
        <p:sp>
          <p:nvSpPr>
            <p:cNvPr id="14" name="Freeform 14"/>
            <p:cNvSpPr/>
            <p:nvPr/>
          </p:nvSpPr>
          <p:spPr>
            <a:xfrm>
              <a:off x="2744113" y="137176"/>
              <a:ext cx="2363214" cy="782071"/>
            </a:xfrm>
            <a:custGeom>
              <a:avLst/>
              <a:gdLst/>
              <a:ahLst/>
              <a:cxnLst/>
              <a:rect l="l" t="t" r="r" b="b"/>
              <a:pathLst>
                <a:path w="2363214" h="782071">
                  <a:moveTo>
                    <a:pt x="0" y="0"/>
                  </a:moveTo>
                  <a:lnTo>
                    <a:pt x="2363214" y="0"/>
                  </a:lnTo>
                  <a:lnTo>
                    <a:pt x="2363214" y="782071"/>
                  </a:lnTo>
                  <a:lnTo>
                    <a:pt x="0" y="782071"/>
                  </a:lnTo>
                  <a:lnTo>
                    <a:pt x="0" y="0"/>
                  </a:lnTo>
                  <a:close/>
                </a:path>
              </a:pathLst>
            </a:custGeom>
            <a:blipFill>
              <a:blip r:embed="rId8"/>
              <a:stretch>
                <a:fillRect l="-9517" t="-28591" r="-7255" b="-21373"/>
              </a:stretch>
            </a:blipFill>
          </p:spPr>
          <p:txBody>
            <a:bodyPr/>
            <a:lstStyle/>
            <a:p>
              <a:endParaRPr lang="pl-PL"/>
            </a:p>
          </p:txBody>
        </p:sp>
        <p:sp>
          <p:nvSpPr>
            <p:cNvPr id="15" name="Freeform 15"/>
            <p:cNvSpPr/>
            <p:nvPr/>
          </p:nvSpPr>
          <p:spPr>
            <a:xfrm>
              <a:off x="5597450" y="54048"/>
              <a:ext cx="2359799" cy="904590"/>
            </a:xfrm>
            <a:custGeom>
              <a:avLst/>
              <a:gdLst/>
              <a:ahLst/>
              <a:cxnLst/>
              <a:rect l="l" t="t" r="r" b="b"/>
              <a:pathLst>
                <a:path w="2359799" h="904590">
                  <a:moveTo>
                    <a:pt x="0" y="0"/>
                  </a:moveTo>
                  <a:lnTo>
                    <a:pt x="2359799" y="0"/>
                  </a:lnTo>
                  <a:lnTo>
                    <a:pt x="2359799" y="904589"/>
                  </a:lnTo>
                  <a:lnTo>
                    <a:pt x="0" y="904589"/>
                  </a:lnTo>
                  <a:lnTo>
                    <a:pt x="0" y="0"/>
                  </a:lnTo>
                  <a:close/>
                </a:path>
              </a:pathLst>
            </a:custGeom>
            <a:blipFill>
              <a:blip r:embed="rId9"/>
              <a:stretch>
                <a:fillRect/>
              </a:stretch>
            </a:blipFill>
          </p:spPr>
          <p:txBody>
            <a:bodyPr/>
            <a:lstStyle/>
            <a:p>
              <a:endParaRPr lang="pl-PL"/>
            </a:p>
          </p:txBody>
        </p:sp>
      </p:grpSp>
      <p:sp>
        <p:nvSpPr>
          <p:cNvPr id="16" name="TextBox 16"/>
          <p:cNvSpPr txBox="1"/>
          <p:nvPr/>
        </p:nvSpPr>
        <p:spPr>
          <a:xfrm>
            <a:off x="417107" y="9114288"/>
            <a:ext cx="5256947" cy="563880"/>
          </a:xfrm>
          <a:prstGeom prst="rect">
            <a:avLst/>
          </a:prstGeom>
        </p:spPr>
        <p:txBody>
          <a:bodyPr lIns="0" tIns="0" rIns="0" bIns="0" rtlCol="0" anchor="t">
            <a:spAutoFit/>
          </a:bodyPr>
          <a:lstStyle/>
          <a:p>
            <a:pPr algn="ctr">
              <a:lnSpc>
                <a:spcPts val="4620"/>
              </a:lnSpc>
              <a:spcBef>
                <a:spcPct val="0"/>
              </a:spcBef>
            </a:pPr>
            <a:r>
              <a:rPr lang="en-US" sz="3300" b="1">
                <a:solidFill>
                  <a:srgbClr val="14427A"/>
                </a:solidFill>
                <a:latin typeface="Montserrat Bold"/>
                <a:ea typeface="Montserrat Bold"/>
                <a:cs typeface="Montserrat Bold"/>
                <a:sym typeface="Montserrat Bold"/>
              </a:rPr>
              <a:t>22 - 24 kwietnia</a:t>
            </a:r>
            <a:r>
              <a:rPr lang="en-US" sz="3300">
                <a:solidFill>
                  <a:srgbClr val="14427A"/>
                </a:solidFill>
                <a:latin typeface="Montserrat"/>
                <a:ea typeface="Montserrat"/>
                <a:cs typeface="Montserrat"/>
                <a:sym typeface="Montserrat"/>
              </a:rPr>
              <a:t> 2026 r.</a:t>
            </a:r>
          </a:p>
        </p:txBody>
      </p:sp>
      <p:sp>
        <p:nvSpPr>
          <p:cNvPr id="17" name="TextBox 8">
            <a:extLst>
              <a:ext uri="{FF2B5EF4-FFF2-40B4-BE49-F238E27FC236}">
                <a16:creationId xmlns:a16="http://schemas.microsoft.com/office/drawing/2014/main" id="{D3B56D15-F3EA-A1DD-488B-3EA03688F594}"/>
              </a:ext>
            </a:extLst>
          </p:cNvPr>
          <p:cNvSpPr txBox="1"/>
          <p:nvPr/>
        </p:nvSpPr>
        <p:spPr>
          <a:xfrm>
            <a:off x="361056" y="459240"/>
            <a:ext cx="4210943" cy="1407660"/>
          </a:xfrm>
          <a:prstGeom prst="rect">
            <a:avLst/>
          </a:prstGeom>
        </p:spPr>
        <p:txBody>
          <a:bodyPr wrap="square" lIns="0" tIns="0" rIns="0" bIns="0" rtlCol="0" anchor="t">
            <a:spAutoFit/>
          </a:bodyPr>
          <a:lstStyle/>
          <a:p>
            <a:pPr>
              <a:lnSpc>
                <a:spcPts val="5599"/>
              </a:lnSpc>
            </a:pPr>
            <a:r>
              <a:rPr lang="en-US" sz="3999" dirty="0">
                <a:solidFill>
                  <a:srgbClr val="73A9BD"/>
                </a:solidFill>
                <a:latin typeface="Montserrat"/>
                <a:ea typeface="Montserrat"/>
                <a:cs typeface="Montserrat"/>
                <a:sym typeface="Montserrat"/>
              </a:rPr>
              <a:t>II </a:t>
            </a:r>
            <a:r>
              <a:rPr lang="en-US" sz="3999" dirty="0" err="1">
                <a:solidFill>
                  <a:srgbClr val="73A9BD"/>
                </a:solidFill>
                <a:latin typeface="Montserrat"/>
                <a:ea typeface="Montserrat"/>
                <a:cs typeface="Montserrat"/>
                <a:sym typeface="Montserrat"/>
              </a:rPr>
              <a:t>Dni</a:t>
            </a:r>
            <a:r>
              <a:rPr lang="en-US" sz="3999" dirty="0">
                <a:solidFill>
                  <a:srgbClr val="73A9BD"/>
                </a:solidFill>
                <a:latin typeface="Montserrat"/>
                <a:ea typeface="Montserrat"/>
                <a:cs typeface="Montserrat"/>
                <a:sym typeface="Montserrat"/>
              </a:rPr>
              <a:t> </a:t>
            </a:r>
            <a:r>
              <a:rPr lang="en-US" sz="3999" dirty="0" err="1">
                <a:solidFill>
                  <a:srgbClr val="73A9BD"/>
                </a:solidFill>
                <a:latin typeface="Montserrat"/>
                <a:ea typeface="Montserrat"/>
                <a:cs typeface="Montserrat"/>
                <a:sym typeface="Montserrat"/>
              </a:rPr>
              <a:t>Dydaktyki</a:t>
            </a:r>
            <a:endParaRPr lang="en-US" sz="3999" dirty="0">
              <a:solidFill>
                <a:srgbClr val="73A9BD"/>
              </a:solidFill>
              <a:latin typeface="Montserrat"/>
              <a:ea typeface="Montserrat"/>
              <a:cs typeface="Montserrat"/>
              <a:sym typeface="Montserrat"/>
            </a:endParaRPr>
          </a:p>
          <a:p>
            <a:pPr algn="l">
              <a:lnSpc>
                <a:spcPts val="5599"/>
              </a:lnSpc>
              <a:spcBef>
                <a:spcPct val="0"/>
              </a:spcBef>
            </a:pPr>
            <a:r>
              <a:rPr lang="en-US" sz="3999" dirty="0" err="1">
                <a:solidFill>
                  <a:srgbClr val="73A9BD"/>
                </a:solidFill>
                <a:latin typeface="Montserrat"/>
                <a:ea typeface="Montserrat"/>
                <a:cs typeface="Montserrat"/>
                <a:sym typeface="Montserrat"/>
              </a:rPr>
              <a:t>Akademickiej</a:t>
            </a:r>
            <a:endParaRPr lang="en-US" sz="3999" dirty="0">
              <a:solidFill>
                <a:srgbClr val="73A9BD"/>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177</Words>
  <Application>Microsoft Office PowerPoint</Application>
  <PresentationFormat>Niestandardowy</PresentationFormat>
  <Paragraphs>24</Paragraphs>
  <Slides>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vt:i4>
      </vt:variant>
    </vt:vector>
  </HeadingPairs>
  <TitlesOfParts>
    <vt:vector size="9" baseType="lpstr">
      <vt:lpstr>Arial</vt:lpstr>
      <vt:lpstr>Montserrat Bold</vt:lpstr>
      <vt:lpstr>Montserrat</vt:lpstr>
      <vt:lpstr>Calibri</vt:lpstr>
      <vt:lpstr>Office Theme</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EduSPACE prezentacja</dc:title>
  <cp:lastModifiedBy>Monika Kołodziejczyk</cp:lastModifiedBy>
  <cp:revision>2</cp:revision>
  <dcterms:created xsi:type="dcterms:W3CDTF">2006-08-16T00:00:00Z</dcterms:created>
  <dcterms:modified xsi:type="dcterms:W3CDTF">2026-04-13T06:54:23Z</dcterms:modified>
  <dc:identifier>DAG_l6F6HGg</dc:identifier>
</cp:coreProperties>
</file>