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8.xml" ContentType="application/vnd.openxmlformats-officedocument.presentationml.tags+xml"/>
  <Override PartName="/ppt/tags/tag1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76" r:id="rId4"/>
    <p:sldId id="292" r:id="rId5"/>
    <p:sldId id="293" r:id="rId6"/>
    <p:sldId id="294" r:id="rId7"/>
    <p:sldId id="295" r:id="rId8"/>
    <p:sldId id="291" r:id="rId9"/>
    <p:sldId id="287" r:id="rId10"/>
    <p:sldId id="275" r:id="rId11"/>
    <p:sldId id="289" r:id="rId12"/>
    <p:sldId id="269" r:id="rId13"/>
    <p:sldId id="270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A56C"/>
    <a:srgbClr val="ADC2B9"/>
    <a:srgbClr val="FEEEC4"/>
    <a:srgbClr val="FFC719"/>
    <a:srgbClr val="3BC1DD"/>
    <a:srgbClr val="FBB462"/>
    <a:srgbClr val="185560"/>
    <a:srgbClr val="FEFCF9"/>
    <a:srgbClr val="98E2B0"/>
    <a:srgbClr val="92DF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Styl ciemny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745"/>
  </p:normalViewPr>
  <p:slideViewPr>
    <p:cSldViewPr snapToGrid="0">
      <p:cViewPr varScale="1">
        <p:scale>
          <a:sx n="96" d="100"/>
          <a:sy n="96" d="100"/>
        </p:scale>
        <p:origin x="176" y="4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EA9CA-0C3A-654F-8050-03443554A4EF}" type="datetimeFigureOut">
              <a:rPr lang="pl-PL" smtClean="0"/>
              <a:t>31.05.2026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9491E-F6FC-5440-97C3-85A4033236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5493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9491E-F6FC-5440-97C3-85A4033236AA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9497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EF8D0-A7A7-6C36-C025-180974793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B4EBBFA-0F53-10DD-CE98-36DAF6E522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DE64DAE-6AC3-9A47-208A-928C2B45CC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C868687-50AA-C532-8B94-2644F0798C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9491E-F6FC-5440-97C3-85A4033236AA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939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9491E-F6FC-5440-97C3-85A4033236AA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430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9491E-F6FC-5440-97C3-85A4033236AA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8036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8DC94-99A9-263E-CCF9-CBB28C92F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6D2407A-9868-99D3-F854-0E5B3FF147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3392946-B43C-1B46-828C-8EED2784C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33A6B09-8DC3-E9A4-597A-A94270F01B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9491E-F6FC-5440-97C3-85A4033236AA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4886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E0682-DF74-0E22-E28B-B46E3BEB7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CB0FD07-AAEC-8D0B-FB57-5649386F3C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61D85C9-A3E8-5E9E-98C9-6B17E7B822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376542C-1952-4CCD-117B-A4AD98BAD8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9491E-F6FC-5440-97C3-85A4033236AA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5070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CCA9C-42DD-5751-F865-514578D88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89AC297-FE70-A7A4-8A24-434C9D4F94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78301E6-F0AC-B5B8-ECF2-77CBB3346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075196B-9258-B0F0-A180-B05ECA786F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9491E-F6FC-5440-97C3-85A4033236AA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0755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44EC7-EA62-D9F5-0EB3-956EBC7FE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770EAFD-45E5-ACEB-8BBC-5A1F2AAB75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3B462E0-27C6-8CFA-D112-E1D04CFAD7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E783F65-F1E8-9427-D465-87782D0C0F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9491E-F6FC-5440-97C3-85A4033236AA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1779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B8173-FAA0-876C-20CF-F83981B62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3930585-275F-C97C-B04B-60536507A8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782889C-9D27-32BC-8140-2FDD9C1049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F175F74-95F7-E05A-7B9B-7E711F2DF4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9491E-F6FC-5440-97C3-85A4033236AA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959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F4169-E2F6-D680-1204-2D1AC01AD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51DAAB9-9418-3948-EA9D-41A661EFCD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637326B-2F58-F3E2-616E-40AAF2D2B1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2BFF412-4165-0804-2A27-80C75279E5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9491E-F6FC-5440-97C3-85A4033236AA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7857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9491E-F6FC-5440-97C3-85A4033236AA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3328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5/31/26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95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5/31/26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3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5/31/26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78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5/31/26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5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5/31/26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76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5/31/26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5/31/26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9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5/31/26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9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5/31/26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06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5/31/26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0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5/31/26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3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5/31/26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85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13.sv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11" Type="http://schemas.openxmlformats.org/officeDocument/2006/relationships/image" Target="../media/image16.svg"/><Relationship Id="rId5" Type="http://schemas.openxmlformats.org/officeDocument/2006/relationships/image" Target="../media/image3.png"/><Relationship Id="rId10" Type="http://schemas.openxmlformats.org/officeDocument/2006/relationships/image" Target="../media/image15.svg"/><Relationship Id="rId4" Type="http://schemas.openxmlformats.org/officeDocument/2006/relationships/image" Target="../media/image2.png"/><Relationship Id="rId9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2.png"/><Relationship Id="rId10" Type="http://schemas.openxmlformats.org/officeDocument/2006/relationships/image" Target="../media/image9.sv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AF66B7C-69F6-439C-A508-14C94AF6B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61948" y="0"/>
            <a:ext cx="7230052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38376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5090607A-1F34-3160-A717-96F28B083B05}"/>
              </a:ext>
            </a:extLst>
          </p:cNvPr>
          <p:cNvSpPr/>
          <p:nvPr/>
        </p:nvSpPr>
        <p:spPr>
          <a:xfrm>
            <a:off x="0" y="6330462"/>
            <a:ext cx="12192000" cy="527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LOGO_PL">
            <a:extLst>
              <a:ext uri="{FF2B5EF4-FFF2-40B4-BE49-F238E27FC236}">
                <a16:creationId xmlns:a16="http://schemas.microsoft.com/office/drawing/2014/main" id="{7726A75D-A05B-C3BB-634C-90EB5D591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" y="6429131"/>
            <a:ext cx="25527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48B0499-0DDC-D423-2E9E-650E06C8BF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6683" y="6379601"/>
            <a:ext cx="571500" cy="42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9A5AF89-8B2B-DFA8-15FF-63E0898C9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3232" y="6365533"/>
            <a:ext cx="1388012" cy="505821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90248483-E62A-B19D-26FF-0235D53B23E4}"/>
              </a:ext>
            </a:extLst>
          </p:cNvPr>
          <p:cNvSpPr/>
          <p:nvPr/>
        </p:nvSpPr>
        <p:spPr>
          <a:xfrm>
            <a:off x="-20644" y="-7036"/>
            <a:ext cx="12212644" cy="6379601"/>
          </a:xfrm>
          <a:prstGeom prst="rect">
            <a:avLst/>
          </a:prstGeom>
          <a:solidFill>
            <a:srgbClr val="ADC2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 descr="Academic History | ESIC">
            <a:extLst>
              <a:ext uri="{FF2B5EF4-FFF2-40B4-BE49-F238E27FC236}">
                <a16:creationId xmlns:a16="http://schemas.microsoft.com/office/drawing/2014/main" id="{FA770452-C167-8C9B-D549-144D45ED91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2753" y="6402627"/>
            <a:ext cx="728080" cy="42886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22C12AB-6531-CD55-3AB7-E0F395B708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5088" y="663427"/>
            <a:ext cx="7772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27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46420"/>
    </mc:Choice>
    <mc:Fallback>
      <p:transition spd="slow" advTm="4642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519D1-36E2-74CA-B739-4D7EBC887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rostokąt 45">
            <a:extLst>
              <a:ext uri="{FF2B5EF4-FFF2-40B4-BE49-F238E27FC236}">
                <a16:creationId xmlns:a16="http://schemas.microsoft.com/office/drawing/2014/main" id="{13F13E30-693E-CC08-EAD1-560EB2E74A95}"/>
              </a:ext>
            </a:extLst>
          </p:cNvPr>
          <p:cNvSpPr/>
          <p:nvPr/>
        </p:nvSpPr>
        <p:spPr>
          <a:xfrm>
            <a:off x="590843" y="759655"/>
            <a:ext cx="1294228" cy="506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8466022-AEE5-916E-748C-EB9E79B4AC06}"/>
              </a:ext>
            </a:extLst>
          </p:cNvPr>
          <p:cNvSpPr/>
          <p:nvPr/>
        </p:nvSpPr>
        <p:spPr>
          <a:xfrm>
            <a:off x="0" y="6330462"/>
            <a:ext cx="12192000" cy="52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pic>
        <p:nvPicPr>
          <p:cNvPr id="6" name="Obraz 5" descr="LOGO_PL">
            <a:extLst>
              <a:ext uri="{FF2B5EF4-FFF2-40B4-BE49-F238E27FC236}">
                <a16:creationId xmlns:a16="http://schemas.microsoft.com/office/drawing/2014/main" id="{9267D31F-3DD0-5AF2-648C-951916772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" y="6429131"/>
            <a:ext cx="25527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BBB8721-C2BC-06DE-5B56-3A760EA7F4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6683" y="6379601"/>
            <a:ext cx="571500" cy="42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C18300E-F3D1-270B-CCE2-80193F7FB1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3232" y="6365533"/>
            <a:ext cx="1388012" cy="505821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B2D0E466-A2D6-1AC2-F062-E97CCF01508C}"/>
              </a:ext>
            </a:extLst>
          </p:cNvPr>
          <p:cNvSpPr/>
          <p:nvPr/>
        </p:nvSpPr>
        <p:spPr>
          <a:xfrm>
            <a:off x="590843" y="302455"/>
            <a:ext cx="1294228" cy="506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BA7A0621-632B-E7F4-A6FE-2E92EFC274FD}"/>
              </a:ext>
            </a:extLst>
          </p:cNvPr>
          <p:cNvGrpSpPr/>
          <p:nvPr/>
        </p:nvGrpSpPr>
        <p:grpSpPr>
          <a:xfrm>
            <a:off x="580252" y="958645"/>
            <a:ext cx="1188720" cy="1188720"/>
            <a:chOff x="914400" y="1445342"/>
            <a:chExt cx="1188720" cy="1188720"/>
          </a:xfrm>
        </p:grpSpPr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3FE8D4D7-F394-548B-22E5-15135663AEDD}"/>
                </a:ext>
              </a:extLst>
            </p:cNvPr>
            <p:cNvSpPr/>
            <p:nvPr/>
          </p:nvSpPr>
          <p:spPr>
            <a:xfrm>
              <a:off x="914400" y="1445342"/>
              <a:ext cx="1188720" cy="1188720"/>
            </a:xfrm>
            <a:prstGeom prst="ellipse">
              <a:avLst/>
            </a:prstGeom>
            <a:solidFill>
              <a:srgbClr val="FEDA2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AE63D00A-AFF2-94FE-572B-E1C53F20D7F9}"/>
                </a:ext>
              </a:extLst>
            </p:cNvPr>
            <p:cNvSpPr/>
            <p:nvPr/>
          </p:nvSpPr>
          <p:spPr>
            <a:xfrm>
              <a:off x="1005840" y="1536782"/>
              <a:ext cx="1005840" cy="100584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6">
            <a:extLst>
              <a:ext uri="{FF2B5EF4-FFF2-40B4-BE49-F238E27FC236}">
                <a16:creationId xmlns:a16="http://schemas.microsoft.com/office/drawing/2014/main" id="{E9DC9EB0-83DC-6FB4-C569-294E9B6F2A61}"/>
              </a:ext>
            </a:extLst>
          </p:cNvPr>
          <p:cNvSpPr txBox="1"/>
          <p:nvPr/>
        </p:nvSpPr>
        <p:spPr>
          <a:xfrm>
            <a:off x="1860411" y="1050085"/>
            <a:ext cx="4167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EDA2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Broadband is the strongest predictor of export performance</a:t>
            </a:r>
          </a:p>
        </p:txBody>
      </p:sp>
      <p:grpSp>
        <p:nvGrpSpPr>
          <p:cNvPr id="14" name="Group 11">
            <a:extLst>
              <a:ext uri="{FF2B5EF4-FFF2-40B4-BE49-F238E27FC236}">
                <a16:creationId xmlns:a16="http://schemas.microsoft.com/office/drawing/2014/main" id="{49D70E16-46E3-811B-38A5-67F56CEEDCD6}"/>
              </a:ext>
            </a:extLst>
          </p:cNvPr>
          <p:cNvGrpSpPr/>
          <p:nvPr/>
        </p:nvGrpSpPr>
        <p:grpSpPr>
          <a:xfrm>
            <a:off x="580252" y="2811773"/>
            <a:ext cx="1188720" cy="1188720"/>
            <a:chOff x="914400" y="1445342"/>
            <a:chExt cx="1188720" cy="1188720"/>
          </a:xfrm>
        </p:grpSpPr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4E1E6338-03CC-822D-3775-122CAC78D864}"/>
                </a:ext>
              </a:extLst>
            </p:cNvPr>
            <p:cNvSpPr/>
            <p:nvPr/>
          </p:nvSpPr>
          <p:spPr>
            <a:xfrm>
              <a:off x="914400" y="1445342"/>
              <a:ext cx="1188720" cy="1188720"/>
            </a:xfrm>
            <a:prstGeom prst="ellipse">
              <a:avLst/>
            </a:prstGeom>
            <a:solidFill>
              <a:srgbClr val="FBA9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1506DAA9-2652-A97A-22F3-3095C0DA8803}"/>
                </a:ext>
              </a:extLst>
            </p:cNvPr>
            <p:cNvSpPr/>
            <p:nvPr/>
          </p:nvSpPr>
          <p:spPr>
            <a:xfrm>
              <a:off x="1005840" y="1536782"/>
              <a:ext cx="1005840" cy="100584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4">
            <a:extLst>
              <a:ext uri="{FF2B5EF4-FFF2-40B4-BE49-F238E27FC236}">
                <a16:creationId xmlns:a16="http://schemas.microsoft.com/office/drawing/2014/main" id="{9F623A81-3B8B-59BB-EA42-A7359727BFE6}"/>
              </a:ext>
            </a:extLst>
          </p:cNvPr>
          <p:cNvSpPr txBox="1"/>
          <p:nvPr/>
        </p:nvSpPr>
        <p:spPr>
          <a:xfrm>
            <a:off x="1860412" y="2903213"/>
            <a:ext cx="423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BA91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Not all digital variables matter equally</a:t>
            </a:r>
          </a:p>
        </p:txBody>
      </p:sp>
      <p:grpSp>
        <p:nvGrpSpPr>
          <p:cNvPr id="20" name="Group 17">
            <a:extLst>
              <a:ext uri="{FF2B5EF4-FFF2-40B4-BE49-F238E27FC236}">
                <a16:creationId xmlns:a16="http://schemas.microsoft.com/office/drawing/2014/main" id="{85296733-E6E2-7201-82EB-CFC9EE16C248}"/>
              </a:ext>
            </a:extLst>
          </p:cNvPr>
          <p:cNvGrpSpPr/>
          <p:nvPr/>
        </p:nvGrpSpPr>
        <p:grpSpPr>
          <a:xfrm>
            <a:off x="580252" y="4677430"/>
            <a:ext cx="1188720" cy="1188720"/>
            <a:chOff x="914400" y="1445342"/>
            <a:chExt cx="1188720" cy="1188720"/>
          </a:xfrm>
        </p:grpSpPr>
        <p:sp>
          <p:nvSpPr>
            <p:cNvPr id="21" name="Oval 18">
              <a:extLst>
                <a:ext uri="{FF2B5EF4-FFF2-40B4-BE49-F238E27FC236}">
                  <a16:creationId xmlns:a16="http://schemas.microsoft.com/office/drawing/2014/main" id="{55FC163B-F30F-9951-2A30-C6ADE09C6F2C}"/>
                </a:ext>
              </a:extLst>
            </p:cNvPr>
            <p:cNvSpPr/>
            <p:nvPr/>
          </p:nvSpPr>
          <p:spPr>
            <a:xfrm>
              <a:off x="914400" y="1445342"/>
              <a:ext cx="1188720" cy="1188720"/>
            </a:xfrm>
            <a:prstGeom prst="ellipse">
              <a:avLst/>
            </a:prstGeom>
            <a:solidFill>
              <a:srgbClr val="F25F4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19">
              <a:extLst>
                <a:ext uri="{FF2B5EF4-FFF2-40B4-BE49-F238E27FC236}">
                  <a16:creationId xmlns:a16="http://schemas.microsoft.com/office/drawing/2014/main" id="{4552A167-F13E-3129-D931-5AEFBC4FC73F}"/>
                </a:ext>
              </a:extLst>
            </p:cNvPr>
            <p:cNvSpPr/>
            <p:nvPr/>
          </p:nvSpPr>
          <p:spPr>
            <a:xfrm>
              <a:off x="1005840" y="1536782"/>
              <a:ext cx="1005840" cy="100584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0">
            <a:extLst>
              <a:ext uri="{FF2B5EF4-FFF2-40B4-BE49-F238E27FC236}">
                <a16:creationId xmlns:a16="http://schemas.microsoft.com/office/drawing/2014/main" id="{2D6E3D4C-878F-7F62-EA87-0865B0A191F6}"/>
              </a:ext>
            </a:extLst>
          </p:cNvPr>
          <p:cNvSpPr txBox="1"/>
          <p:nvPr/>
        </p:nvSpPr>
        <p:spPr>
          <a:xfrm>
            <a:off x="1860412" y="4768870"/>
            <a:ext cx="4324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25F4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Digital infrastructure benefits large firms and SMEs</a:t>
            </a:r>
          </a:p>
        </p:txBody>
      </p:sp>
      <p:grpSp>
        <p:nvGrpSpPr>
          <p:cNvPr id="26" name="Group 23">
            <a:extLst>
              <a:ext uri="{FF2B5EF4-FFF2-40B4-BE49-F238E27FC236}">
                <a16:creationId xmlns:a16="http://schemas.microsoft.com/office/drawing/2014/main" id="{E0E1E429-C4E8-C331-3AAC-0E9586B200C2}"/>
              </a:ext>
            </a:extLst>
          </p:cNvPr>
          <p:cNvGrpSpPr/>
          <p:nvPr/>
        </p:nvGrpSpPr>
        <p:grpSpPr>
          <a:xfrm>
            <a:off x="6402818" y="958645"/>
            <a:ext cx="1188720" cy="1188720"/>
            <a:chOff x="914400" y="1445342"/>
            <a:chExt cx="1188720" cy="1188720"/>
          </a:xfrm>
        </p:grpSpPr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373FA7B-9EEF-608E-C1F8-1EECB8513A9C}"/>
                </a:ext>
              </a:extLst>
            </p:cNvPr>
            <p:cNvSpPr/>
            <p:nvPr/>
          </p:nvSpPr>
          <p:spPr>
            <a:xfrm>
              <a:off x="914400" y="1445342"/>
              <a:ext cx="1188720" cy="1188720"/>
            </a:xfrm>
            <a:prstGeom prst="ellipse">
              <a:avLst/>
            </a:prstGeom>
            <a:solidFill>
              <a:srgbClr val="3BC1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5">
              <a:extLst>
                <a:ext uri="{FF2B5EF4-FFF2-40B4-BE49-F238E27FC236}">
                  <a16:creationId xmlns:a16="http://schemas.microsoft.com/office/drawing/2014/main" id="{67D64250-F9CC-AAE2-D0C9-D3194B66AABF}"/>
                </a:ext>
              </a:extLst>
            </p:cNvPr>
            <p:cNvSpPr/>
            <p:nvPr/>
          </p:nvSpPr>
          <p:spPr>
            <a:xfrm>
              <a:off x="1005840" y="1536782"/>
              <a:ext cx="1005840" cy="100584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6">
            <a:extLst>
              <a:ext uri="{FF2B5EF4-FFF2-40B4-BE49-F238E27FC236}">
                <a16:creationId xmlns:a16="http://schemas.microsoft.com/office/drawing/2014/main" id="{D4E71EAD-36F5-BA44-447A-49CAE5FDD3E9}"/>
              </a:ext>
            </a:extLst>
          </p:cNvPr>
          <p:cNvSpPr txBox="1"/>
          <p:nvPr/>
        </p:nvSpPr>
        <p:spPr>
          <a:xfrm>
            <a:off x="7682978" y="1050085"/>
            <a:ext cx="3947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BC1D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Institutional and policy frameworks amplify the effect</a:t>
            </a:r>
          </a:p>
        </p:txBody>
      </p:sp>
      <p:grpSp>
        <p:nvGrpSpPr>
          <p:cNvPr id="32" name="Group 29">
            <a:extLst>
              <a:ext uri="{FF2B5EF4-FFF2-40B4-BE49-F238E27FC236}">
                <a16:creationId xmlns:a16="http://schemas.microsoft.com/office/drawing/2014/main" id="{B1CDB081-68C9-4EF2-1BF4-A85EC21401F8}"/>
              </a:ext>
            </a:extLst>
          </p:cNvPr>
          <p:cNvGrpSpPr/>
          <p:nvPr/>
        </p:nvGrpSpPr>
        <p:grpSpPr>
          <a:xfrm>
            <a:off x="6402818" y="2811773"/>
            <a:ext cx="1188720" cy="1188720"/>
            <a:chOff x="914400" y="1445342"/>
            <a:chExt cx="1188720" cy="1188720"/>
          </a:xfrm>
        </p:grpSpPr>
        <p:sp>
          <p:nvSpPr>
            <p:cNvPr id="33" name="Oval 30">
              <a:extLst>
                <a:ext uri="{FF2B5EF4-FFF2-40B4-BE49-F238E27FC236}">
                  <a16:creationId xmlns:a16="http://schemas.microsoft.com/office/drawing/2014/main" id="{11D34793-BDD6-5418-A692-C2A3320247BA}"/>
                </a:ext>
              </a:extLst>
            </p:cNvPr>
            <p:cNvSpPr/>
            <p:nvPr/>
          </p:nvSpPr>
          <p:spPr>
            <a:xfrm>
              <a:off x="914400" y="1445342"/>
              <a:ext cx="1188720" cy="1188720"/>
            </a:xfrm>
            <a:prstGeom prst="ellipse">
              <a:avLst/>
            </a:prstGeom>
            <a:solidFill>
              <a:srgbClr val="6EA56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1">
              <a:extLst>
                <a:ext uri="{FF2B5EF4-FFF2-40B4-BE49-F238E27FC236}">
                  <a16:creationId xmlns:a16="http://schemas.microsoft.com/office/drawing/2014/main" id="{2EA4DD93-FD26-F71C-3C7D-B6A89F123CA3}"/>
                </a:ext>
              </a:extLst>
            </p:cNvPr>
            <p:cNvSpPr/>
            <p:nvPr/>
          </p:nvSpPr>
          <p:spPr>
            <a:xfrm>
              <a:off x="1005840" y="1536782"/>
              <a:ext cx="1005840" cy="100584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2">
            <a:extLst>
              <a:ext uri="{FF2B5EF4-FFF2-40B4-BE49-F238E27FC236}">
                <a16:creationId xmlns:a16="http://schemas.microsoft.com/office/drawing/2014/main" id="{B39E153B-7D30-DCD6-427F-DAC760CB11A7}"/>
              </a:ext>
            </a:extLst>
          </p:cNvPr>
          <p:cNvSpPr txBox="1"/>
          <p:nvPr/>
        </p:nvSpPr>
        <p:spPr>
          <a:xfrm>
            <a:off x="7682978" y="2903213"/>
            <a:ext cx="3789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EA56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 minimum bundle of digital readiness is necessary</a:t>
            </a:r>
          </a:p>
        </p:txBody>
      </p:sp>
      <p:pic>
        <p:nvPicPr>
          <p:cNvPr id="37" name="Graphic 34" descr="Thumbs up sign outline">
            <a:extLst>
              <a:ext uri="{FF2B5EF4-FFF2-40B4-BE49-F238E27FC236}">
                <a16:creationId xmlns:a16="http://schemas.microsoft.com/office/drawing/2014/main" id="{7D955E11-88D3-9FB2-8F1B-37AA851E618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677138" y="3086093"/>
            <a:ext cx="640080" cy="640080"/>
          </a:xfrm>
          <a:prstGeom prst="rect">
            <a:avLst/>
          </a:prstGeom>
        </p:spPr>
      </p:pic>
      <p:grpSp>
        <p:nvGrpSpPr>
          <p:cNvPr id="38" name="Group 35">
            <a:extLst>
              <a:ext uri="{FF2B5EF4-FFF2-40B4-BE49-F238E27FC236}">
                <a16:creationId xmlns:a16="http://schemas.microsoft.com/office/drawing/2014/main" id="{DFBFF153-E978-3A3C-8E8F-FB2B317AFB3F}"/>
              </a:ext>
            </a:extLst>
          </p:cNvPr>
          <p:cNvGrpSpPr/>
          <p:nvPr/>
        </p:nvGrpSpPr>
        <p:grpSpPr>
          <a:xfrm>
            <a:off x="6402818" y="4677430"/>
            <a:ext cx="1188720" cy="1188720"/>
            <a:chOff x="914400" y="1445342"/>
            <a:chExt cx="1188720" cy="1188720"/>
          </a:xfrm>
        </p:grpSpPr>
        <p:sp>
          <p:nvSpPr>
            <p:cNvPr id="39" name="Oval 36">
              <a:extLst>
                <a:ext uri="{FF2B5EF4-FFF2-40B4-BE49-F238E27FC236}">
                  <a16:creationId xmlns:a16="http://schemas.microsoft.com/office/drawing/2014/main" id="{6DAACF2D-C7D6-788A-C0CE-AF98D116CCAD}"/>
                </a:ext>
              </a:extLst>
            </p:cNvPr>
            <p:cNvSpPr/>
            <p:nvPr/>
          </p:nvSpPr>
          <p:spPr>
            <a:xfrm>
              <a:off x="914400" y="1445342"/>
              <a:ext cx="1188720" cy="1188720"/>
            </a:xfrm>
            <a:prstGeom prst="ellipse">
              <a:avLst/>
            </a:prstGeom>
            <a:solidFill>
              <a:srgbClr val="1A556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7">
              <a:extLst>
                <a:ext uri="{FF2B5EF4-FFF2-40B4-BE49-F238E27FC236}">
                  <a16:creationId xmlns:a16="http://schemas.microsoft.com/office/drawing/2014/main" id="{B7C805DA-2273-7354-FCA3-1A80BB39709A}"/>
                </a:ext>
              </a:extLst>
            </p:cNvPr>
            <p:cNvSpPr/>
            <p:nvPr/>
          </p:nvSpPr>
          <p:spPr>
            <a:xfrm>
              <a:off x="1005840" y="1536782"/>
              <a:ext cx="1005840" cy="100584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38">
            <a:extLst>
              <a:ext uri="{FF2B5EF4-FFF2-40B4-BE49-F238E27FC236}">
                <a16:creationId xmlns:a16="http://schemas.microsoft.com/office/drawing/2014/main" id="{71622872-57A9-D4BA-CC83-EBE1ED2069AB}"/>
              </a:ext>
            </a:extLst>
          </p:cNvPr>
          <p:cNvSpPr txBox="1"/>
          <p:nvPr/>
        </p:nvSpPr>
        <p:spPr>
          <a:xfrm>
            <a:off x="7682978" y="4768870"/>
            <a:ext cx="3947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855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Improved broadband reduces information and coordination costs</a:t>
            </a:r>
          </a:p>
        </p:txBody>
      </p:sp>
      <p:sp>
        <p:nvSpPr>
          <p:cNvPr id="44" name="Frame 41">
            <a:extLst>
              <a:ext uri="{FF2B5EF4-FFF2-40B4-BE49-F238E27FC236}">
                <a16:creationId xmlns:a16="http://schemas.microsoft.com/office/drawing/2014/main" id="{D38B2D36-DEBD-2EA9-C349-A82AAAD42C4F}"/>
              </a:ext>
            </a:extLst>
          </p:cNvPr>
          <p:cNvSpPr/>
          <p:nvPr/>
        </p:nvSpPr>
        <p:spPr>
          <a:xfrm>
            <a:off x="280219" y="444500"/>
            <a:ext cx="11724968" cy="5823566"/>
          </a:xfrm>
          <a:prstGeom prst="frame">
            <a:avLst>
              <a:gd name="adj1" fmla="val 29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TextBox 3">
            <a:extLst>
              <a:ext uri="{FF2B5EF4-FFF2-40B4-BE49-F238E27FC236}">
                <a16:creationId xmlns:a16="http://schemas.microsoft.com/office/drawing/2014/main" id="{930F4711-61ED-B277-BF67-CF222D386F3A}"/>
              </a:ext>
            </a:extLst>
          </p:cNvPr>
          <p:cNvSpPr txBox="1"/>
          <p:nvPr/>
        </p:nvSpPr>
        <p:spPr>
          <a:xfrm>
            <a:off x="3841954" y="140065"/>
            <a:ext cx="460149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 Extrabold" panose="020B0906030804020204" pitchFamily="34" charset="0"/>
              </a:rPr>
              <a:t>Key takeaways?</a:t>
            </a:r>
          </a:p>
        </p:txBody>
      </p:sp>
      <p:pic>
        <p:nvPicPr>
          <p:cNvPr id="47" name="Grafika 46" descr="Ostrzeżenie kontur">
            <a:extLst>
              <a:ext uri="{FF2B5EF4-FFF2-40B4-BE49-F238E27FC236}">
                <a16:creationId xmlns:a16="http://schemas.microsoft.com/office/drawing/2014/main" id="{36B18694-7B24-3F86-45F6-158724171CB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7136" y="3036243"/>
            <a:ext cx="640080" cy="640080"/>
          </a:xfrm>
          <a:prstGeom prst="rect">
            <a:avLst/>
          </a:prstGeom>
        </p:spPr>
      </p:pic>
      <p:pic>
        <p:nvPicPr>
          <p:cNvPr id="3" name="Obraz 2" descr="Academic History | ESIC">
            <a:extLst>
              <a:ext uri="{FF2B5EF4-FFF2-40B4-BE49-F238E27FC236}">
                <a16:creationId xmlns:a16="http://schemas.microsoft.com/office/drawing/2014/main" id="{D03428A4-2099-95BB-B076-706E1005EF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2753" y="6402627"/>
            <a:ext cx="728080" cy="428869"/>
          </a:xfrm>
          <a:prstGeom prst="rect">
            <a:avLst/>
          </a:prstGeom>
        </p:spPr>
      </p:pic>
      <p:pic>
        <p:nvPicPr>
          <p:cNvPr id="13" name="Grafika 12" descr="Wieża telefonii komórkowej z wypełnieniem pełnym">
            <a:extLst>
              <a:ext uri="{FF2B5EF4-FFF2-40B4-BE49-F238E27FC236}">
                <a16:creationId xmlns:a16="http://schemas.microsoft.com/office/drawing/2014/main" id="{4053AEA1-0A0D-463A-C7A6-8C77CF6FF8C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2373" y="1232527"/>
            <a:ext cx="646331" cy="646331"/>
          </a:xfrm>
          <a:prstGeom prst="rect">
            <a:avLst/>
          </a:prstGeom>
        </p:spPr>
      </p:pic>
      <p:pic>
        <p:nvPicPr>
          <p:cNvPr id="31" name="Grafika 30" descr="Podatek kontur">
            <a:extLst>
              <a:ext uri="{FF2B5EF4-FFF2-40B4-BE49-F238E27FC236}">
                <a16:creationId xmlns:a16="http://schemas.microsoft.com/office/drawing/2014/main" id="{462885DE-CA77-16CF-8536-B3D135498AB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04790" y="4979402"/>
            <a:ext cx="584775" cy="584775"/>
          </a:xfrm>
          <a:prstGeom prst="rect">
            <a:avLst/>
          </a:prstGeom>
        </p:spPr>
      </p:pic>
      <p:pic>
        <p:nvPicPr>
          <p:cNvPr id="49" name="Grafika 48" descr="Otwarta książka kontur">
            <a:extLst>
              <a:ext uri="{FF2B5EF4-FFF2-40B4-BE49-F238E27FC236}">
                <a16:creationId xmlns:a16="http://schemas.microsoft.com/office/drawing/2014/main" id="{57F96DFB-4BDA-0D6C-BC64-8C3FC9CE9D9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77138" y="1243765"/>
            <a:ext cx="672578" cy="672578"/>
          </a:xfrm>
          <a:prstGeom prst="rect">
            <a:avLst/>
          </a:prstGeom>
        </p:spPr>
      </p:pic>
      <p:pic>
        <p:nvPicPr>
          <p:cNvPr id="53" name="Grafika 52" descr="Fabryka z wypełnieniem pełnym">
            <a:extLst>
              <a:ext uri="{FF2B5EF4-FFF2-40B4-BE49-F238E27FC236}">
                <a16:creationId xmlns:a16="http://schemas.microsoft.com/office/drawing/2014/main" id="{8F218C16-95E5-463E-14D8-F8A381A957E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67136" y="4948623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38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914"/>
    </mc:Choice>
    <mc:Fallback>
      <p:transition spd="slow" advTm="9091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C24B2-BDBC-7F9B-2E74-75B599E2F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 13">
            <a:extLst>
              <a:ext uri="{FF2B5EF4-FFF2-40B4-BE49-F238E27FC236}">
                <a16:creationId xmlns:a16="http://schemas.microsoft.com/office/drawing/2014/main" id="{8274B5EC-73EF-B105-52E4-39061EFB76CE}"/>
              </a:ext>
            </a:extLst>
          </p:cNvPr>
          <p:cNvSpPr/>
          <p:nvPr/>
        </p:nvSpPr>
        <p:spPr>
          <a:xfrm>
            <a:off x="2093843" y="901149"/>
            <a:ext cx="7739270" cy="4943060"/>
          </a:xfrm>
          <a:custGeom>
            <a:avLst/>
            <a:gdLst>
              <a:gd name="csX0" fmla="*/ 0 w 7739270"/>
              <a:gd name="csY0" fmla="*/ 0 h 3299792"/>
              <a:gd name="csX1" fmla="*/ 6917635 w 7739270"/>
              <a:gd name="csY1" fmla="*/ 172279 h 3299792"/>
              <a:gd name="csX2" fmla="*/ 808383 w 7739270"/>
              <a:gd name="csY2" fmla="*/ 1762539 h 3299792"/>
              <a:gd name="csX3" fmla="*/ 7739270 w 7739270"/>
              <a:gd name="csY3" fmla="*/ 3299792 h 329979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7739270" h="3299792">
                <a:moveTo>
                  <a:pt x="0" y="0"/>
                </a:moveTo>
                <a:lnTo>
                  <a:pt x="6917635" y="172279"/>
                </a:lnTo>
                <a:cubicBezTo>
                  <a:pt x="7052365" y="466035"/>
                  <a:pt x="671444" y="1241287"/>
                  <a:pt x="808383" y="1762539"/>
                </a:cubicBezTo>
                <a:cubicBezTo>
                  <a:pt x="945322" y="2283791"/>
                  <a:pt x="4342296" y="2791791"/>
                  <a:pt x="7739270" y="3299792"/>
                </a:cubicBezTo>
              </a:path>
            </a:pathLst>
          </a:custGeom>
          <a:noFill/>
          <a:ln w="571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C4B03CB-BA62-6F5C-9703-4022573C672A}"/>
              </a:ext>
            </a:extLst>
          </p:cNvPr>
          <p:cNvSpPr/>
          <p:nvPr/>
        </p:nvSpPr>
        <p:spPr>
          <a:xfrm>
            <a:off x="0" y="6330462"/>
            <a:ext cx="12192000" cy="52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pic>
        <p:nvPicPr>
          <p:cNvPr id="6" name="Obraz 5" descr="LOGO_PL">
            <a:extLst>
              <a:ext uri="{FF2B5EF4-FFF2-40B4-BE49-F238E27FC236}">
                <a16:creationId xmlns:a16="http://schemas.microsoft.com/office/drawing/2014/main" id="{EA93F7D7-6B24-5FB7-759B-8926A0719D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" y="6429131"/>
            <a:ext cx="25527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EAA1641-C194-EDC3-0387-5BDAEF312B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6683" y="6379601"/>
            <a:ext cx="571500" cy="42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DB891F6-A837-5B46-AC41-653EE3A7D8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3232" y="6365533"/>
            <a:ext cx="1388012" cy="505821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DA487C53-224E-25DF-B9A4-9B0FCD19FFD6}"/>
              </a:ext>
            </a:extLst>
          </p:cNvPr>
          <p:cNvSpPr/>
          <p:nvPr/>
        </p:nvSpPr>
        <p:spPr>
          <a:xfrm>
            <a:off x="430107" y="723414"/>
            <a:ext cx="1294228" cy="506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pic>
        <p:nvPicPr>
          <p:cNvPr id="2" name="Obraz 1" descr="Academic History | ESIC">
            <a:extLst>
              <a:ext uri="{FF2B5EF4-FFF2-40B4-BE49-F238E27FC236}">
                <a16:creationId xmlns:a16="http://schemas.microsoft.com/office/drawing/2014/main" id="{2DF3E5DF-619E-98EA-830F-39E1DD35DB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2753" y="6402627"/>
            <a:ext cx="728080" cy="428869"/>
          </a:xfrm>
          <a:prstGeom prst="rect">
            <a:avLst/>
          </a:prstGeom>
        </p:spPr>
      </p:pic>
      <p:grpSp>
        <p:nvGrpSpPr>
          <p:cNvPr id="4" name="Group 23">
            <a:extLst>
              <a:ext uri="{FF2B5EF4-FFF2-40B4-BE49-F238E27FC236}">
                <a16:creationId xmlns:a16="http://schemas.microsoft.com/office/drawing/2014/main" id="{7A41002E-90B5-B744-4E16-114426D102A9}"/>
              </a:ext>
            </a:extLst>
          </p:cNvPr>
          <p:cNvGrpSpPr/>
          <p:nvPr/>
        </p:nvGrpSpPr>
        <p:grpSpPr>
          <a:xfrm>
            <a:off x="1751857" y="545739"/>
            <a:ext cx="715558" cy="684112"/>
            <a:chOff x="914399" y="1445342"/>
            <a:chExt cx="1188719" cy="1188720"/>
          </a:xfrm>
          <a:solidFill>
            <a:srgbClr val="6EA56C"/>
          </a:solidFill>
        </p:grpSpPr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37238D28-82E8-8FD3-9B24-1D61F9555C6E}"/>
                </a:ext>
              </a:extLst>
            </p:cNvPr>
            <p:cNvSpPr/>
            <p:nvPr/>
          </p:nvSpPr>
          <p:spPr>
            <a:xfrm>
              <a:off x="914399" y="1445342"/>
              <a:ext cx="1188719" cy="1188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25">
              <a:extLst>
                <a:ext uri="{FF2B5EF4-FFF2-40B4-BE49-F238E27FC236}">
                  <a16:creationId xmlns:a16="http://schemas.microsoft.com/office/drawing/2014/main" id="{04647D18-BE25-CE70-DAE5-8E0652B69F87}"/>
                </a:ext>
              </a:extLst>
            </p:cNvPr>
            <p:cNvSpPr/>
            <p:nvPr/>
          </p:nvSpPr>
          <p:spPr>
            <a:xfrm>
              <a:off x="1005840" y="1536782"/>
              <a:ext cx="1005840" cy="100584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3CBD58BA-F583-8913-7C3A-D18AF0B1AE8E}"/>
              </a:ext>
            </a:extLst>
          </p:cNvPr>
          <p:cNvSpPr txBox="1"/>
          <p:nvPr/>
        </p:nvSpPr>
        <p:spPr>
          <a:xfrm>
            <a:off x="585636" y="1283132"/>
            <a:ext cx="3048000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500"/>
              </a:lnSpc>
              <a:buNone/>
            </a:pPr>
            <a:r>
              <a:rPr lang="pl-PL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Broadband </a:t>
            </a:r>
            <a:r>
              <a:rPr lang="pl-PL" sz="16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is</a:t>
            </a:r>
            <a:r>
              <a:rPr lang="pl-PL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 a </a:t>
            </a:r>
            <a:r>
              <a:rPr lang="pl-PL" sz="16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strategic</a:t>
            </a:r>
            <a:r>
              <a:rPr lang="pl-PL" sz="16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 public </a:t>
            </a:r>
            <a:r>
              <a:rPr lang="pl-PL" sz="16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good</a:t>
            </a:r>
            <a:r>
              <a:rPr lang="pl-PL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 with </a:t>
            </a:r>
            <a:r>
              <a:rPr lang="pl-PL" sz="16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large</a:t>
            </a:r>
            <a:r>
              <a:rPr lang="pl-PL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spillovers</a:t>
            </a:r>
            <a:r>
              <a:rPr lang="pl-PL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 → </a:t>
            </a:r>
            <a:r>
              <a:rPr lang="pl-PL" sz="16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justifying</a:t>
            </a:r>
            <a:r>
              <a:rPr lang="pl-PL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 public investment</a:t>
            </a:r>
          </a:p>
        </p:txBody>
      </p:sp>
      <p:grpSp>
        <p:nvGrpSpPr>
          <p:cNvPr id="17" name="Group 23">
            <a:extLst>
              <a:ext uri="{FF2B5EF4-FFF2-40B4-BE49-F238E27FC236}">
                <a16:creationId xmlns:a16="http://schemas.microsoft.com/office/drawing/2014/main" id="{5527DC4C-D85B-CB7E-D72B-8BE97CD2D8FE}"/>
              </a:ext>
            </a:extLst>
          </p:cNvPr>
          <p:cNvGrpSpPr/>
          <p:nvPr/>
        </p:nvGrpSpPr>
        <p:grpSpPr>
          <a:xfrm>
            <a:off x="4784064" y="707561"/>
            <a:ext cx="715558" cy="684112"/>
            <a:chOff x="914399" y="1445342"/>
            <a:chExt cx="1188719" cy="1188720"/>
          </a:xfrm>
          <a:solidFill>
            <a:srgbClr val="6EA56C"/>
          </a:solidFill>
        </p:grpSpPr>
        <p:sp>
          <p:nvSpPr>
            <p:cNvPr id="18" name="Oval 24">
              <a:extLst>
                <a:ext uri="{FF2B5EF4-FFF2-40B4-BE49-F238E27FC236}">
                  <a16:creationId xmlns:a16="http://schemas.microsoft.com/office/drawing/2014/main" id="{7BAB6B3E-3319-40EC-265C-E82D5ED7216C}"/>
                </a:ext>
              </a:extLst>
            </p:cNvPr>
            <p:cNvSpPr/>
            <p:nvPr/>
          </p:nvSpPr>
          <p:spPr>
            <a:xfrm>
              <a:off x="914399" y="1445342"/>
              <a:ext cx="1188719" cy="1188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25">
              <a:extLst>
                <a:ext uri="{FF2B5EF4-FFF2-40B4-BE49-F238E27FC236}">
                  <a16:creationId xmlns:a16="http://schemas.microsoft.com/office/drawing/2014/main" id="{FAEFAAE1-3C5A-E777-0CF2-721AE0335A3B}"/>
                </a:ext>
              </a:extLst>
            </p:cNvPr>
            <p:cNvSpPr/>
            <p:nvPr/>
          </p:nvSpPr>
          <p:spPr>
            <a:xfrm>
              <a:off x="1005840" y="1536782"/>
              <a:ext cx="1005840" cy="100584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932F3DBF-6D9D-EFF0-F15B-0BA1247B7687}"/>
              </a:ext>
            </a:extLst>
          </p:cNvPr>
          <p:cNvSpPr txBox="1"/>
          <p:nvPr/>
        </p:nvSpPr>
        <p:spPr>
          <a:xfrm>
            <a:off x="5609724" y="110689"/>
            <a:ext cx="2381337" cy="865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500"/>
              </a:lnSpc>
              <a:buNone/>
            </a:pPr>
            <a:r>
              <a:rPr lang="pl-PL" sz="16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State</a:t>
            </a:r>
            <a:r>
              <a:rPr lang="pl-PL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sponsorship</a:t>
            </a:r>
            <a:r>
              <a:rPr lang="pl-PL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corrects</a:t>
            </a:r>
            <a:r>
              <a:rPr lang="pl-PL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 </a:t>
            </a:r>
            <a:r>
              <a:rPr lang="pl-PL" sz="16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market </a:t>
            </a:r>
            <a:r>
              <a:rPr lang="pl-PL" sz="16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failures</a:t>
            </a:r>
            <a:r>
              <a:rPr lang="pl-PL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 in high-</a:t>
            </a:r>
            <a:r>
              <a:rPr lang="pl-PL" sz="16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cost</a:t>
            </a:r>
            <a:r>
              <a:rPr lang="pl-PL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digital</a:t>
            </a:r>
            <a:r>
              <a:rPr lang="pl-PL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infrastructure</a:t>
            </a:r>
            <a:endParaRPr lang="pl-PL" sz="16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" panose="020B0502040204020203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15D3663-C15A-FD27-4C8F-CFB2AC98E4B7}"/>
              </a:ext>
            </a:extLst>
          </p:cNvPr>
          <p:cNvGrpSpPr/>
          <p:nvPr/>
        </p:nvGrpSpPr>
        <p:grpSpPr>
          <a:xfrm>
            <a:off x="8641931" y="835171"/>
            <a:ext cx="715558" cy="684112"/>
            <a:chOff x="914399" y="1445342"/>
            <a:chExt cx="1188719" cy="1188720"/>
          </a:xfrm>
          <a:solidFill>
            <a:srgbClr val="6EA56C"/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D937B1D-688F-9C31-F0A0-FE2F5D5548B2}"/>
                </a:ext>
              </a:extLst>
            </p:cNvPr>
            <p:cNvSpPr/>
            <p:nvPr/>
          </p:nvSpPr>
          <p:spPr>
            <a:xfrm>
              <a:off x="914399" y="1445342"/>
              <a:ext cx="1188719" cy="1188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C5BB1B2-D4B0-18CD-BC65-671E810769BB}"/>
                </a:ext>
              </a:extLst>
            </p:cNvPr>
            <p:cNvSpPr/>
            <p:nvPr/>
          </p:nvSpPr>
          <p:spPr>
            <a:xfrm>
              <a:off x="1005840" y="1536782"/>
              <a:ext cx="1005840" cy="100584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976CC949-0119-4347-61E0-09374D84B8A8}"/>
              </a:ext>
            </a:extLst>
          </p:cNvPr>
          <p:cNvSpPr txBox="1"/>
          <p:nvPr/>
        </p:nvSpPr>
        <p:spPr>
          <a:xfrm>
            <a:off x="8534023" y="1691006"/>
            <a:ext cx="256172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500"/>
              </a:lnSpc>
              <a:buNone/>
            </a:pPr>
            <a:r>
              <a:rPr lang="pl-PL" sz="16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Publicly</a:t>
            </a:r>
            <a:r>
              <a:rPr lang="pl-PL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sponsored</a:t>
            </a:r>
            <a:r>
              <a:rPr lang="pl-PL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digital</a:t>
            </a:r>
            <a:r>
              <a:rPr lang="pl-PL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infrastructure</a:t>
            </a:r>
            <a:r>
              <a:rPr lang="pl-PL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becomes</a:t>
            </a:r>
            <a:r>
              <a:rPr lang="pl-PL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 a </a:t>
            </a:r>
            <a:r>
              <a:rPr lang="pl-PL" sz="16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national</a:t>
            </a:r>
            <a:r>
              <a:rPr lang="pl-PL" sz="16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competitive</a:t>
            </a:r>
            <a:r>
              <a:rPr lang="pl-PL" sz="16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capability</a:t>
            </a:r>
            <a:endParaRPr lang="pl-PL" sz="16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" panose="020B0502040204020203" pitchFamily="34" charset="0"/>
            </a:endParaRPr>
          </a:p>
        </p:txBody>
      </p:sp>
      <p:grpSp>
        <p:nvGrpSpPr>
          <p:cNvPr id="29" name="Group 23">
            <a:extLst>
              <a:ext uri="{FF2B5EF4-FFF2-40B4-BE49-F238E27FC236}">
                <a16:creationId xmlns:a16="http://schemas.microsoft.com/office/drawing/2014/main" id="{FC2823E4-EAA7-7138-3D8D-3BD7A0687735}"/>
              </a:ext>
            </a:extLst>
          </p:cNvPr>
          <p:cNvGrpSpPr/>
          <p:nvPr/>
        </p:nvGrpSpPr>
        <p:grpSpPr>
          <a:xfrm>
            <a:off x="5534403" y="1868668"/>
            <a:ext cx="715558" cy="684112"/>
            <a:chOff x="914399" y="1445342"/>
            <a:chExt cx="1188719" cy="1188720"/>
          </a:xfrm>
          <a:solidFill>
            <a:srgbClr val="6EA56C"/>
          </a:solidFill>
        </p:grpSpPr>
        <p:sp>
          <p:nvSpPr>
            <p:cNvPr id="30" name="Oval 24">
              <a:extLst>
                <a:ext uri="{FF2B5EF4-FFF2-40B4-BE49-F238E27FC236}">
                  <a16:creationId xmlns:a16="http://schemas.microsoft.com/office/drawing/2014/main" id="{C6894D26-6849-AA52-378F-02FFAF8C4F22}"/>
                </a:ext>
              </a:extLst>
            </p:cNvPr>
            <p:cNvSpPr/>
            <p:nvPr/>
          </p:nvSpPr>
          <p:spPr>
            <a:xfrm>
              <a:off x="914399" y="1445342"/>
              <a:ext cx="1188719" cy="1188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25">
              <a:extLst>
                <a:ext uri="{FF2B5EF4-FFF2-40B4-BE49-F238E27FC236}">
                  <a16:creationId xmlns:a16="http://schemas.microsoft.com/office/drawing/2014/main" id="{9718C419-E989-06A2-1160-01301FA50EEE}"/>
                </a:ext>
              </a:extLst>
            </p:cNvPr>
            <p:cNvSpPr/>
            <p:nvPr/>
          </p:nvSpPr>
          <p:spPr>
            <a:xfrm>
              <a:off x="1005840" y="1536782"/>
              <a:ext cx="1005840" cy="100584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23">
            <a:extLst>
              <a:ext uri="{FF2B5EF4-FFF2-40B4-BE49-F238E27FC236}">
                <a16:creationId xmlns:a16="http://schemas.microsoft.com/office/drawing/2014/main" id="{C80BB619-952F-3595-EADD-4179FA9D099E}"/>
              </a:ext>
            </a:extLst>
          </p:cNvPr>
          <p:cNvGrpSpPr/>
          <p:nvPr/>
        </p:nvGrpSpPr>
        <p:grpSpPr>
          <a:xfrm>
            <a:off x="3564838" y="3799448"/>
            <a:ext cx="715558" cy="684112"/>
            <a:chOff x="914399" y="1445342"/>
            <a:chExt cx="1188719" cy="1188720"/>
          </a:xfrm>
          <a:solidFill>
            <a:srgbClr val="6EA56C"/>
          </a:solidFill>
        </p:grpSpPr>
        <p:sp>
          <p:nvSpPr>
            <p:cNvPr id="33" name="Oval 24">
              <a:extLst>
                <a:ext uri="{FF2B5EF4-FFF2-40B4-BE49-F238E27FC236}">
                  <a16:creationId xmlns:a16="http://schemas.microsoft.com/office/drawing/2014/main" id="{E730BC60-62B7-6375-B348-BFAE9A3A4752}"/>
                </a:ext>
              </a:extLst>
            </p:cNvPr>
            <p:cNvSpPr/>
            <p:nvPr/>
          </p:nvSpPr>
          <p:spPr>
            <a:xfrm>
              <a:off x="914399" y="1445342"/>
              <a:ext cx="1188719" cy="1188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25">
              <a:extLst>
                <a:ext uri="{FF2B5EF4-FFF2-40B4-BE49-F238E27FC236}">
                  <a16:creationId xmlns:a16="http://schemas.microsoft.com/office/drawing/2014/main" id="{29CF3C78-5AE1-5C84-F931-4A33C4DBC38D}"/>
                </a:ext>
              </a:extLst>
            </p:cNvPr>
            <p:cNvSpPr/>
            <p:nvPr/>
          </p:nvSpPr>
          <p:spPr>
            <a:xfrm>
              <a:off x="1005840" y="1536782"/>
              <a:ext cx="1005840" cy="100584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23">
            <a:extLst>
              <a:ext uri="{FF2B5EF4-FFF2-40B4-BE49-F238E27FC236}">
                <a16:creationId xmlns:a16="http://schemas.microsoft.com/office/drawing/2014/main" id="{ED67074E-11C6-8CE9-BC5B-D4256FF1EA37}"/>
              </a:ext>
            </a:extLst>
          </p:cNvPr>
          <p:cNvGrpSpPr/>
          <p:nvPr/>
        </p:nvGrpSpPr>
        <p:grpSpPr>
          <a:xfrm>
            <a:off x="7482365" y="5061168"/>
            <a:ext cx="715558" cy="684112"/>
            <a:chOff x="914399" y="1445342"/>
            <a:chExt cx="1188719" cy="1188720"/>
          </a:xfrm>
          <a:solidFill>
            <a:srgbClr val="6EA56C"/>
          </a:solidFill>
        </p:grpSpPr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610CC047-0E22-9E76-E474-97188CC274B6}"/>
                </a:ext>
              </a:extLst>
            </p:cNvPr>
            <p:cNvSpPr/>
            <p:nvPr/>
          </p:nvSpPr>
          <p:spPr>
            <a:xfrm>
              <a:off x="914399" y="1445342"/>
              <a:ext cx="1188719" cy="1188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25">
              <a:extLst>
                <a:ext uri="{FF2B5EF4-FFF2-40B4-BE49-F238E27FC236}">
                  <a16:creationId xmlns:a16="http://schemas.microsoft.com/office/drawing/2014/main" id="{9D3C1C7E-FC95-3AEE-1BBD-455425854A41}"/>
                </a:ext>
              </a:extLst>
            </p:cNvPr>
            <p:cNvSpPr/>
            <p:nvPr/>
          </p:nvSpPr>
          <p:spPr>
            <a:xfrm>
              <a:off x="1005840" y="1536782"/>
              <a:ext cx="1005840" cy="100584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A6847709-11D0-D30A-284A-C1EDC3D86017}"/>
              </a:ext>
            </a:extLst>
          </p:cNvPr>
          <p:cNvSpPr txBox="1"/>
          <p:nvPr/>
        </p:nvSpPr>
        <p:spPr>
          <a:xfrm>
            <a:off x="5468082" y="2650056"/>
            <a:ext cx="2186609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500"/>
              </a:lnSpc>
              <a:buNone/>
            </a:pPr>
            <a:r>
              <a:rPr lang="pl-PL" sz="16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Sponsorship</a:t>
            </a:r>
            <a:r>
              <a:rPr lang="pl-PL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 </a:t>
            </a:r>
            <a:r>
              <a:rPr lang="pl-PL" sz="16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enables</a:t>
            </a:r>
            <a:r>
              <a:rPr lang="pl-PL" sz="16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SMEs</a:t>
            </a:r>
            <a:r>
              <a:rPr lang="pl-PL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pl-PL" sz="16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broadening</a:t>
            </a:r>
            <a:r>
              <a:rPr lang="pl-PL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 the export </a:t>
            </a:r>
            <a:r>
              <a:rPr lang="pl-PL" sz="16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base</a:t>
            </a:r>
            <a:endParaRPr lang="pl-PL" sz="16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6316594A-F60B-0F18-CF5B-4B6C676153D8}"/>
              </a:ext>
            </a:extLst>
          </p:cNvPr>
          <p:cNvSpPr txBox="1"/>
          <p:nvPr/>
        </p:nvSpPr>
        <p:spPr>
          <a:xfrm>
            <a:off x="4332133" y="3758539"/>
            <a:ext cx="3527734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500"/>
              </a:lnSpc>
              <a:buNone/>
            </a:pPr>
            <a:r>
              <a:rPr lang="pl-PL" sz="16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Institutional</a:t>
            </a:r>
            <a:r>
              <a:rPr lang="pl-PL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sponsorship</a:t>
            </a:r>
            <a:r>
              <a:rPr lang="pl-PL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 (</a:t>
            </a:r>
            <a:r>
              <a:rPr lang="pl-PL" sz="16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regulation</a:t>
            </a:r>
            <a:r>
              <a:rPr lang="pl-PL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pl-PL" sz="16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governance</a:t>
            </a:r>
            <a:r>
              <a:rPr lang="pl-PL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) </a:t>
            </a:r>
            <a:r>
              <a:rPr lang="pl-PL" sz="16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matters</a:t>
            </a:r>
            <a:r>
              <a:rPr lang="pl-PL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 as much as </a:t>
            </a:r>
            <a:r>
              <a:rPr lang="pl-PL" sz="16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physical</a:t>
            </a:r>
            <a:r>
              <a:rPr lang="pl-PL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infrastructure</a:t>
            </a:r>
            <a:endParaRPr lang="pl-PL" sz="16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5526D6D4-D165-8D1D-6D89-94AEC81E5336}"/>
              </a:ext>
            </a:extLst>
          </p:cNvPr>
          <p:cNvSpPr txBox="1"/>
          <p:nvPr/>
        </p:nvSpPr>
        <p:spPr>
          <a:xfrm>
            <a:off x="3086048" y="5398455"/>
            <a:ext cx="4307890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500"/>
              </a:lnSpc>
              <a:buNone/>
            </a:pPr>
            <a:r>
              <a:rPr lang="pl-PL" sz="16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Sponsorship</a:t>
            </a:r>
            <a:r>
              <a:rPr lang="pl-PL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aligns</a:t>
            </a:r>
            <a:r>
              <a:rPr lang="pl-PL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 with EU </a:t>
            </a:r>
            <a:r>
              <a:rPr lang="pl-PL" sz="16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competition</a:t>
            </a:r>
            <a:r>
              <a:rPr lang="pl-PL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rules</a:t>
            </a:r>
            <a:r>
              <a:rPr lang="pl-PL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because</a:t>
            </a:r>
            <a:r>
              <a:rPr lang="pl-PL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it</a:t>
            </a:r>
            <a:r>
              <a:rPr lang="pl-PL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builds</a:t>
            </a:r>
            <a:r>
              <a:rPr lang="pl-PL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 </a:t>
            </a:r>
            <a:r>
              <a:rPr lang="pl-PL" sz="16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shared</a:t>
            </a:r>
            <a:r>
              <a:rPr lang="pl-PL" sz="16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capabilities</a:t>
            </a:r>
            <a:r>
              <a:rPr lang="pl-PL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, not </a:t>
            </a:r>
            <a:r>
              <a:rPr lang="pl-PL" sz="16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selective</a:t>
            </a:r>
            <a:r>
              <a:rPr lang="pl-PL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advantages</a:t>
            </a:r>
            <a:endParaRPr lang="pl-PL" sz="16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3838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084"/>
    </mc:Choice>
    <mc:Fallback>
      <p:transition spd="slow" advTm="142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8" grpId="0"/>
      <p:bldP spid="39" grpId="0"/>
      <p:bldP spid="41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18E34-5119-7A3E-C4E2-696B749DE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193CC6D8-C018-4FC9-18EB-257ADAFD87BF}"/>
              </a:ext>
            </a:extLst>
          </p:cNvPr>
          <p:cNvSpPr/>
          <p:nvPr/>
        </p:nvSpPr>
        <p:spPr>
          <a:xfrm>
            <a:off x="0" y="6330462"/>
            <a:ext cx="12192000" cy="52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pic>
        <p:nvPicPr>
          <p:cNvPr id="6" name="Obraz 5" descr="LOGO_PL">
            <a:extLst>
              <a:ext uri="{FF2B5EF4-FFF2-40B4-BE49-F238E27FC236}">
                <a16:creationId xmlns:a16="http://schemas.microsoft.com/office/drawing/2014/main" id="{4EF7187E-2F58-B615-3D1A-EBFD83743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" y="6429131"/>
            <a:ext cx="25527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DDBB876-D65F-CD10-7AB2-8CC04AFE87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6683" y="6379601"/>
            <a:ext cx="571500" cy="42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8AA12BD-496E-66DC-67BC-B95713A44B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3232" y="6365533"/>
            <a:ext cx="1388012" cy="505821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EAB57305-7BBD-90F8-DB1D-B8DAFD7C27A4}"/>
              </a:ext>
            </a:extLst>
          </p:cNvPr>
          <p:cNvSpPr/>
          <p:nvPr/>
        </p:nvSpPr>
        <p:spPr>
          <a:xfrm>
            <a:off x="410589" y="925644"/>
            <a:ext cx="1294228" cy="506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4B6B4CA-3937-72D7-6DE1-4E715299E5B0}"/>
              </a:ext>
            </a:extLst>
          </p:cNvPr>
          <p:cNvSpPr txBox="1"/>
          <p:nvPr/>
        </p:nvSpPr>
        <p:spPr>
          <a:xfrm>
            <a:off x="5331207" y="659517"/>
            <a:ext cx="1529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CREDITS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9D94EEC-75FA-9BF3-F71C-C46738C7FAE7}"/>
              </a:ext>
            </a:extLst>
          </p:cNvPr>
          <p:cNvSpPr txBox="1"/>
          <p:nvPr/>
        </p:nvSpPr>
        <p:spPr>
          <a:xfrm>
            <a:off x="3429483" y="1531909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dirty="0"/>
              <a:t>Content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9329590-40FA-BE35-93D7-63C872D552BF}"/>
              </a:ext>
            </a:extLst>
          </p:cNvPr>
          <p:cNvSpPr txBox="1"/>
          <p:nvPr/>
        </p:nvSpPr>
        <p:spPr>
          <a:xfrm>
            <a:off x="5442367" y="1421033"/>
            <a:ext cx="4834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ESIC University</a:t>
            </a:r>
          </a:p>
          <a:p>
            <a:r>
              <a:rPr lang="pl-PL" dirty="0"/>
              <a:t>Poznań University of </a:t>
            </a:r>
            <a:r>
              <a:rPr lang="pl-PL" dirty="0" err="1"/>
              <a:t>Economics</a:t>
            </a:r>
            <a:r>
              <a:rPr lang="pl-PL" dirty="0"/>
              <a:t> and Business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B84DD60-8548-40C7-D1F2-16277B2ADA28}"/>
              </a:ext>
            </a:extLst>
          </p:cNvPr>
          <p:cNvSpPr txBox="1"/>
          <p:nvPr/>
        </p:nvSpPr>
        <p:spPr>
          <a:xfrm>
            <a:off x="3206666" y="2278037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dirty="0" err="1"/>
              <a:t>Voiceover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05C1CD6-8406-8CD7-1ED5-73CFBA12F1B7}"/>
              </a:ext>
            </a:extLst>
          </p:cNvPr>
          <p:cNvSpPr txBox="1"/>
          <p:nvPr/>
        </p:nvSpPr>
        <p:spPr>
          <a:xfrm>
            <a:off x="3610623" y="3024165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dirty="0"/>
              <a:t>Music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2FC15351-7D84-2516-6E3F-485D06F3D4F4}"/>
              </a:ext>
            </a:extLst>
          </p:cNvPr>
          <p:cNvSpPr txBox="1"/>
          <p:nvPr/>
        </p:nvSpPr>
        <p:spPr>
          <a:xfrm>
            <a:off x="5442367" y="4130111"/>
            <a:ext cx="483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The video </a:t>
            </a:r>
            <a:r>
              <a:rPr lang="pl-PL" dirty="0" err="1"/>
              <a:t>has</a:t>
            </a:r>
            <a:r>
              <a:rPr lang="pl-PL" dirty="0"/>
              <a:t> </a:t>
            </a:r>
            <a:r>
              <a:rPr lang="pl-PL" dirty="0" err="1"/>
              <a:t>been</a:t>
            </a:r>
            <a:r>
              <a:rPr lang="pl-PL" dirty="0"/>
              <a:t> </a:t>
            </a:r>
            <a:r>
              <a:rPr lang="pl-PL" dirty="0" err="1"/>
              <a:t>prepared</a:t>
            </a:r>
            <a:r>
              <a:rPr lang="pl-PL" dirty="0"/>
              <a:t> with </a:t>
            </a:r>
            <a:r>
              <a:rPr lang="pl-PL" dirty="0" err="1"/>
              <a:t>use</a:t>
            </a:r>
            <a:r>
              <a:rPr lang="pl-PL" dirty="0"/>
              <a:t> of </a:t>
            </a:r>
            <a:r>
              <a:rPr lang="pl-PL" dirty="0" err="1"/>
              <a:t>Azure</a:t>
            </a:r>
            <a:r>
              <a:rPr lang="pl-PL" dirty="0"/>
              <a:t> </a:t>
            </a:r>
            <a:r>
              <a:rPr lang="pl-PL" dirty="0" err="1"/>
              <a:t>OpenAI</a:t>
            </a:r>
            <a:r>
              <a:rPr lang="pl-PL" dirty="0"/>
              <a:t> </a:t>
            </a:r>
            <a:r>
              <a:rPr lang="pl-PL" dirty="0" err="1"/>
              <a:t>ImageGen</a:t>
            </a:r>
            <a:r>
              <a:rPr lang="pl-PL" dirty="0"/>
              <a:t>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3AED294-7D62-D9AC-1B6C-40FF1240C322}"/>
              </a:ext>
            </a:extLst>
          </p:cNvPr>
          <p:cNvSpPr txBox="1"/>
          <p:nvPr/>
        </p:nvSpPr>
        <p:spPr>
          <a:xfrm>
            <a:off x="5442367" y="2254861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Generated</a:t>
            </a:r>
            <a:r>
              <a:rPr lang="pl-PL" dirty="0"/>
              <a:t> with </a:t>
            </a:r>
            <a:r>
              <a:rPr lang="pl-PL" dirty="0" err="1"/>
              <a:t>use</a:t>
            </a:r>
            <a:r>
              <a:rPr lang="pl-PL" dirty="0"/>
              <a:t> of </a:t>
            </a:r>
            <a:r>
              <a:rPr lang="pl-PL" dirty="0" err="1"/>
              <a:t>notegpt.io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BA812E0-3BDA-5C41-695B-7DCD43D855BC}"/>
              </a:ext>
            </a:extLst>
          </p:cNvPr>
          <p:cNvSpPr txBox="1"/>
          <p:nvPr/>
        </p:nvSpPr>
        <p:spPr>
          <a:xfrm>
            <a:off x="5469103" y="3024165"/>
            <a:ext cx="2161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Technology </a:t>
            </a:r>
            <a:r>
              <a:rPr lang="pl-PL" dirty="0" err="1"/>
              <a:t>Minimal</a:t>
            </a:r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13008E9-176B-E1E6-60FF-9572A5E2C43C}"/>
              </a:ext>
            </a:extLst>
          </p:cNvPr>
          <p:cNvSpPr txBox="1"/>
          <p:nvPr/>
        </p:nvSpPr>
        <p:spPr>
          <a:xfrm>
            <a:off x="3502767" y="414715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dirty="0" err="1"/>
              <a:t>Images</a:t>
            </a:r>
            <a:endParaRPr lang="pl-PL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6B7A6453-413D-CC3D-2DCE-75C362391EA3}"/>
              </a:ext>
            </a:extLst>
          </p:cNvPr>
          <p:cNvSpPr txBox="1"/>
          <p:nvPr/>
        </p:nvSpPr>
        <p:spPr>
          <a:xfrm>
            <a:off x="5962797" y="5667067"/>
            <a:ext cx="609834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b="1" i="1" u="none" strike="noStrike" dirty="0">
                <a:solidFill>
                  <a:srgbClr val="000000"/>
                </a:solidFill>
                <a:effectLst/>
                <a:latin typeface="+mj-lt"/>
              </a:rPr>
              <a:t>This work was supported by the Polish National Agency for Academic Exchange, Strategic Partnerships, “Higher Education for Resilient Economy”, grant number (BNI/PST/2023/1/00016)</a:t>
            </a:r>
            <a:endParaRPr lang="pl-PL" sz="1100" dirty="0">
              <a:latin typeface="+mj-lt"/>
            </a:endParaRPr>
          </a:p>
        </p:txBody>
      </p:sp>
      <p:pic>
        <p:nvPicPr>
          <p:cNvPr id="3" name="Obraz 2" descr="Academic History | ESIC">
            <a:extLst>
              <a:ext uri="{FF2B5EF4-FFF2-40B4-BE49-F238E27FC236}">
                <a16:creationId xmlns:a16="http://schemas.microsoft.com/office/drawing/2014/main" id="{027EF4CE-1344-9262-DB01-B146CEB243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2753" y="6402627"/>
            <a:ext cx="728080" cy="42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22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301"/>
    </mc:Choice>
    <mc:Fallback>
      <p:transition spd="slow" advTm="1630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5FF46-7D91-252C-8297-1A0F32B58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BE91D15F-7973-500D-2D95-C1BE84482569}"/>
              </a:ext>
            </a:extLst>
          </p:cNvPr>
          <p:cNvSpPr/>
          <p:nvPr/>
        </p:nvSpPr>
        <p:spPr>
          <a:xfrm>
            <a:off x="0" y="6330462"/>
            <a:ext cx="12192000" cy="52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LOGO_PL">
            <a:extLst>
              <a:ext uri="{FF2B5EF4-FFF2-40B4-BE49-F238E27FC236}">
                <a16:creationId xmlns:a16="http://schemas.microsoft.com/office/drawing/2014/main" id="{103AE4B2-D26E-8EC2-B9CC-7A90A8935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" y="6429131"/>
            <a:ext cx="25527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5E45636-E50E-ECB0-3960-B4583563E0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6683" y="6379601"/>
            <a:ext cx="571500" cy="42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8891628-7B7C-865F-BC75-0A1D94511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3232" y="6365533"/>
            <a:ext cx="1388012" cy="505821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D69BD532-FFC1-313A-50B4-CB8390B86095}"/>
              </a:ext>
            </a:extLst>
          </p:cNvPr>
          <p:cNvSpPr/>
          <p:nvPr/>
        </p:nvSpPr>
        <p:spPr>
          <a:xfrm>
            <a:off x="590843" y="759655"/>
            <a:ext cx="1294228" cy="506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5E57FA6-D2E4-C743-A7C8-3FC043F9C522}"/>
              </a:ext>
            </a:extLst>
          </p:cNvPr>
          <p:cNvSpPr txBox="1"/>
          <p:nvPr/>
        </p:nvSpPr>
        <p:spPr>
          <a:xfrm>
            <a:off x="5962797" y="5667067"/>
            <a:ext cx="609834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b="1" i="1" u="none" strike="noStrike" dirty="0">
                <a:solidFill>
                  <a:srgbClr val="000000"/>
                </a:solidFill>
                <a:effectLst/>
                <a:latin typeface="+mj-lt"/>
              </a:rPr>
              <a:t>This work was supported by the Polish National Agency for Academic Exchange, Strategic Partnerships, “Higher Education for Resilient Economy”, grant number (BNI/PST/2023/1/00016)</a:t>
            </a:r>
            <a:endParaRPr lang="pl-PL" sz="1100" dirty="0">
              <a:latin typeface="+mj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9AFDB09-225C-F7E8-5AAE-52D05B7E3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54" y="4137899"/>
            <a:ext cx="475575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based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on the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paper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by </a:t>
            </a:r>
            <a:r>
              <a:rPr lang="pl-PL" altLang="pl-PL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Mroczek-Dąbrowska K., Kania, A., </a:t>
            </a:r>
            <a:r>
              <a:rPr lang="pl-PL" altLang="pl-PL" sz="1400" dirty="0" err="1">
                <a:latin typeface="Segoe UI Symbol" panose="020B0502040204020203" pitchFamily="34" charset="0"/>
                <a:ea typeface="Segoe UI Symbol" panose="020B0502040204020203" pitchFamily="34" charset="0"/>
              </a:rPr>
              <a:t>García-Monleón</a:t>
            </a:r>
            <a:r>
              <a:rPr lang="pl-PL" altLang="pl-PL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, F., </a:t>
            </a:r>
            <a:r>
              <a:rPr lang="pl-PL" altLang="pl-PL" sz="1400" dirty="0" err="1">
                <a:latin typeface="Segoe UI Symbol" panose="020B0502040204020203" pitchFamily="34" charset="0"/>
                <a:ea typeface="Segoe UI Symbol" panose="020B0502040204020203" pitchFamily="34" charset="0"/>
              </a:rPr>
              <a:t>Eizaguirre</a:t>
            </a:r>
            <a:r>
              <a:rPr lang="pl-PL" altLang="pl-PL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, M. and </a:t>
            </a:r>
            <a:r>
              <a:rPr lang="pl-PL" altLang="pl-PL" sz="1400" dirty="0" err="1">
                <a:latin typeface="Segoe UI Symbol" panose="020B0502040204020203" pitchFamily="34" charset="0"/>
                <a:ea typeface="Segoe UI Symbol" panose="020B0502040204020203" pitchFamily="34" charset="0"/>
              </a:rPr>
              <a:t>Gómez</a:t>
            </a:r>
            <a:r>
              <a:rPr lang="pl-PL" altLang="pl-PL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, A.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titled</a:t>
            </a:r>
            <a:r>
              <a:rPr kumimoji="0" lang="pl-PL" altLang="pl-PL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” Digital </a:t>
            </a:r>
            <a:r>
              <a:rPr kumimoji="0" lang="pl-PL" altLang="pl-PL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Momentum</a:t>
            </a:r>
            <a:r>
              <a:rPr kumimoji="0" lang="pl-PL" altLang="pl-PL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and Trade Performance: </a:t>
            </a:r>
            <a:r>
              <a:rPr kumimoji="0" lang="pl-PL" altLang="pl-PL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Linking</a:t>
            </a:r>
            <a:r>
              <a:rPr kumimoji="0" lang="pl-PL" altLang="pl-PL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EU27 </a:t>
            </a:r>
            <a:r>
              <a:rPr kumimoji="0" lang="pl-PL" altLang="pl-PL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Digitalization</a:t>
            </a:r>
            <a:r>
              <a:rPr kumimoji="0" lang="pl-PL" altLang="pl-PL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Progress with Export and Import </a:t>
            </a:r>
            <a:r>
              <a:rPr kumimoji="0" lang="pl-PL" altLang="pl-PL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Flows</a:t>
            </a:r>
            <a:r>
              <a:rPr kumimoji="0" lang="pl-PL" altLang="pl-PL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”</a:t>
            </a: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11806CC-23B8-DDD3-323E-1F23A551C870}"/>
              </a:ext>
            </a:extLst>
          </p:cNvPr>
          <p:cNvSpPr txBox="1"/>
          <p:nvPr/>
        </p:nvSpPr>
        <p:spPr>
          <a:xfrm>
            <a:off x="546813" y="654148"/>
            <a:ext cx="4578979" cy="1958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b="1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Resilience</a:t>
            </a:r>
            <a:r>
              <a:rPr lang="pl-PL" sz="2800" b="1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pl-PL" sz="2800" b="1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through</a:t>
            </a:r>
            <a:r>
              <a:rPr lang="pl-PL" sz="2800" b="1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pl-PL" sz="2800" b="1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digitalisation</a:t>
            </a:r>
            <a:r>
              <a:rPr lang="pl-PL" sz="2800" b="1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– </a:t>
            </a:r>
            <a:r>
              <a:rPr lang="pl-PL" sz="2800" b="1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can</a:t>
            </a:r>
            <a:r>
              <a:rPr lang="pl-PL" sz="2800" b="1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the public </a:t>
            </a:r>
            <a:r>
              <a:rPr lang="pl-PL" sz="2800" b="1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create</a:t>
            </a:r>
            <a:r>
              <a:rPr lang="pl-PL" sz="2800" b="1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the </a:t>
            </a:r>
            <a:r>
              <a:rPr lang="pl-PL" sz="2800" b="1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change</a:t>
            </a:r>
            <a:r>
              <a:rPr lang="pl-PL" sz="2800" b="1" kern="0" dirty="0">
                <a:solidFill>
                  <a:srgbClr val="000000"/>
                </a:solidFill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12" name="Obraz 11" descr="Academic History | ESIC">
            <a:extLst>
              <a:ext uri="{FF2B5EF4-FFF2-40B4-BE49-F238E27FC236}">
                <a16:creationId xmlns:a16="http://schemas.microsoft.com/office/drawing/2014/main" id="{DB2FD7D9-AC84-8342-BA05-3072DA7CB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2753" y="6402627"/>
            <a:ext cx="728080" cy="42886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7F2AE8E-AC3E-5478-5242-C72F2E0134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2797" y="406016"/>
            <a:ext cx="6098344" cy="406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31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356"/>
    </mc:Choice>
    <mc:Fallback>
      <p:transition spd="slow" advTm="1835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853A7-E1B2-522D-2A45-3175D2705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2934D0F4-4C91-C509-0444-D5D0014F1BF0}"/>
              </a:ext>
            </a:extLst>
          </p:cNvPr>
          <p:cNvSpPr/>
          <p:nvPr/>
        </p:nvSpPr>
        <p:spPr>
          <a:xfrm>
            <a:off x="0" y="6330462"/>
            <a:ext cx="12192000" cy="52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LOGO_PL">
            <a:extLst>
              <a:ext uri="{FF2B5EF4-FFF2-40B4-BE49-F238E27FC236}">
                <a16:creationId xmlns:a16="http://schemas.microsoft.com/office/drawing/2014/main" id="{7BDBFF56-4A36-64A6-3774-B02E1CB4D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" y="6429131"/>
            <a:ext cx="25527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BB62D6A-835F-A93E-17EC-941D2A0CF1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6683" y="6379601"/>
            <a:ext cx="571500" cy="42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E3C5A97-CDAF-72AF-FF1E-853DFD5C1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3232" y="6365533"/>
            <a:ext cx="1388012" cy="505821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BAC6DED0-D7A5-90E3-1C3E-06C46CC2CB85}"/>
              </a:ext>
            </a:extLst>
          </p:cNvPr>
          <p:cNvSpPr/>
          <p:nvPr/>
        </p:nvSpPr>
        <p:spPr>
          <a:xfrm>
            <a:off x="590843" y="759655"/>
            <a:ext cx="1294228" cy="506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A559C16D-546D-5170-7231-7D5A7FE43CC0}"/>
              </a:ext>
            </a:extLst>
          </p:cNvPr>
          <p:cNvSpPr txBox="1"/>
          <p:nvPr/>
        </p:nvSpPr>
        <p:spPr>
          <a:xfrm>
            <a:off x="5962797" y="5667067"/>
            <a:ext cx="609834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b="1" i="1" u="none" strike="noStrike" dirty="0">
                <a:solidFill>
                  <a:srgbClr val="000000"/>
                </a:solidFill>
                <a:effectLst/>
                <a:latin typeface="+mj-lt"/>
              </a:rPr>
              <a:t>This work was supported by the Polish National Agency for Academic Exchange, Strategic Partnerships, “Higher Education for Resilient Economy”, grant number (BNI/PST/2023/1/00016)</a:t>
            </a:r>
            <a:endParaRPr lang="pl-PL" sz="1100" dirty="0">
              <a:latin typeface="+mj-lt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7AF6087-CFEA-B082-8D43-C3401B7218CA}"/>
              </a:ext>
            </a:extLst>
          </p:cNvPr>
          <p:cNvSpPr txBox="1"/>
          <p:nvPr/>
        </p:nvSpPr>
        <p:spPr>
          <a:xfrm>
            <a:off x="546814" y="654148"/>
            <a:ext cx="3341370" cy="260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b="1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Resilience</a:t>
            </a:r>
            <a:r>
              <a:rPr lang="pl-PL" sz="2800" b="1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pl-PL" sz="2800" b="1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through</a:t>
            </a:r>
            <a:r>
              <a:rPr lang="pl-PL" sz="2800" b="1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pl-PL" sz="2800" b="1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digitalisation</a:t>
            </a:r>
            <a:r>
              <a:rPr lang="pl-PL" sz="2800" b="1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– </a:t>
            </a:r>
            <a:r>
              <a:rPr lang="pl-PL" sz="2800" b="1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can</a:t>
            </a:r>
            <a:r>
              <a:rPr lang="pl-PL" sz="2800" b="1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the public </a:t>
            </a:r>
            <a:r>
              <a:rPr lang="pl-PL" sz="2800" b="1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create</a:t>
            </a:r>
            <a:r>
              <a:rPr lang="pl-PL" sz="2800" b="1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the </a:t>
            </a:r>
            <a:r>
              <a:rPr lang="pl-PL" sz="2800" b="1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change</a:t>
            </a:r>
            <a:r>
              <a:rPr lang="pl-PL" sz="2800" b="1" kern="0" dirty="0">
                <a:solidFill>
                  <a:srgbClr val="000000"/>
                </a:solidFill>
                <a:ea typeface="Times New Roman" panose="02020603050405020304" pitchFamily="18" charset="0"/>
              </a:rPr>
              <a:t>?</a:t>
            </a:r>
            <a:endParaRPr lang="pl-PL" sz="2800" b="1" dirty="0"/>
          </a:p>
        </p:txBody>
      </p:sp>
      <p:pic>
        <p:nvPicPr>
          <p:cNvPr id="3" name="Obraz 2" descr="Academic History | ESIC">
            <a:extLst>
              <a:ext uri="{FF2B5EF4-FFF2-40B4-BE49-F238E27FC236}">
                <a16:creationId xmlns:a16="http://schemas.microsoft.com/office/drawing/2014/main" id="{793A9D5C-DD89-5137-04A3-497ED49BD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2753" y="6402627"/>
            <a:ext cx="728080" cy="428869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471B414C-B761-1535-BC97-AF6E69DE34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8844" y="177897"/>
            <a:ext cx="7772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4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219"/>
    </mc:Choice>
    <mc:Fallback>
      <p:transition spd="slow" advTm="3921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A1FE2-5BE5-3C37-6FA9-B160B1B1C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FCDC54A-65AF-6A50-3CEB-CE0EFEE8628C}"/>
              </a:ext>
            </a:extLst>
          </p:cNvPr>
          <p:cNvSpPr/>
          <p:nvPr/>
        </p:nvSpPr>
        <p:spPr>
          <a:xfrm>
            <a:off x="0" y="6330462"/>
            <a:ext cx="12192000" cy="52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pic>
        <p:nvPicPr>
          <p:cNvPr id="6" name="Obraz 5" descr="LOGO_PL">
            <a:extLst>
              <a:ext uri="{FF2B5EF4-FFF2-40B4-BE49-F238E27FC236}">
                <a16:creationId xmlns:a16="http://schemas.microsoft.com/office/drawing/2014/main" id="{90D211EC-2250-8735-0EA5-1EEE7FFB0B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" y="6429131"/>
            <a:ext cx="25527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3518250-A4AF-5DA2-DDEB-E44C65A27E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6683" y="6379601"/>
            <a:ext cx="571500" cy="42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CCA1068-7378-69B0-8E9C-D46FF42BF7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3232" y="6365533"/>
            <a:ext cx="1388012" cy="505821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58994D84-87A2-9604-8280-48F9FBB80C8A}"/>
              </a:ext>
            </a:extLst>
          </p:cNvPr>
          <p:cNvSpPr/>
          <p:nvPr/>
        </p:nvSpPr>
        <p:spPr>
          <a:xfrm>
            <a:off x="590843" y="759655"/>
            <a:ext cx="1294228" cy="506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59977CE7-1A74-3EFD-8989-DBBA0EBC9E2C}"/>
              </a:ext>
            </a:extLst>
          </p:cNvPr>
          <p:cNvSpPr txBox="1"/>
          <p:nvPr/>
        </p:nvSpPr>
        <p:spPr>
          <a:xfrm>
            <a:off x="362894" y="98669"/>
            <a:ext cx="11054344" cy="665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b="1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Why</a:t>
            </a:r>
            <a:r>
              <a:rPr lang="pl-PL" sz="2800" b="1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pl-PL" sz="2800" b="1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digitalization</a:t>
            </a:r>
            <a:r>
              <a:rPr lang="pl-PL" sz="2800" b="1" kern="0" dirty="0">
                <a:solidFill>
                  <a:srgbClr val="000000"/>
                </a:solidFill>
                <a:ea typeface="Times New Roman" panose="02020603050405020304" pitchFamily="18" charset="0"/>
              </a:rPr>
              <a:t>?</a:t>
            </a:r>
            <a:endParaRPr lang="pl-PL" sz="2800" b="1" dirty="0"/>
          </a:p>
        </p:txBody>
      </p:sp>
      <p:pic>
        <p:nvPicPr>
          <p:cNvPr id="4" name="Obraz 3" descr="Academic History | ESIC">
            <a:extLst>
              <a:ext uri="{FF2B5EF4-FFF2-40B4-BE49-F238E27FC236}">
                <a16:creationId xmlns:a16="http://schemas.microsoft.com/office/drawing/2014/main" id="{008FD817-227A-A431-97C5-BC9662171A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2753" y="6402627"/>
            <a:ext cx="728080" cy="428869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407FDA3-DBA7-B746-939F-DE197665D609}"/>
              </a:ext>
            </a:extLst>
          </p:cNvPr>
          <p:cNvSpPr txBox="1"/>
          <p:nvPr/>
        </p:nvSpPr>
        <p:spPr>
          <a:xfrm>
            <a:off x="362894" y="1012873"/>
            <a:ext cx="11054344" cy="447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l-PL" sz="1600" b="1" i="0" u="none" strike="noStrike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Digitalisation</a:t>
            </a:r>
            <a:r>
              <a:rPr lang="pl-PL" sz="1600" b="1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reduces</a:t>
            </a:r>
            <a:r>
              <a:rPr lang="pl-PL" sz="1600" b="1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trade </a:t>
            </a:r>
            <a:r>
              <a:rPr lang="pl-PL" sz="1600" b="1" i="0" u="none" strike="noStrike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costs</a:t>
            </a:r>
            <a:r>
              <a:rPr lang="pl-PL" sz="1600" b="1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and </a:t>
            </a:r>
            <a:r>
              <a:rPr lang="pl-PL" sz="1600" b="1" i="0" u="none" strike="noStrike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boosts</a:t>
            </a:r>
            <a:r>
              <a:rPr lang="pl-PL" sz="1600" b="1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export </a:t>
            </a:r>
            <a:r>
              <a:rPr lang="pl-PL" sz="1600" b="1" i="0" u="none" strike="noStrike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capacity</a:t>
            </a:r>
            <a:r>
              <a:rPr lang="pl-PL" sz="160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: </a:t>
            </a:r>
            <a:r>
              <a:rPr lang="pl-PL" sz="1600" i="0" u="none" strike="noStrike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Higher</a:t>
            </a:r>
            <a:r>
              <a:rPr lang="pl-PL" sz="160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digital</a:t>
            </a:r>
            <a:r>
              <a:rPr lang="pl-PL" sz="160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and AI </a:t>
            </a:r>
            <a:r>
              <a:rPr lang="pl-PL" sz="1600" i="0" u="none" strike="noStrike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intensity</a:t>
            </a:r>
            <a:r>
              <a:rPr lang="pl-PL" sz="160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directly</a:t>
            </a:r>
            <a:r>
              <a:rPr lang="pl-PL" sz="160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increases</a:t>
            </a:r>
            <a:r>
              <a:rPr lang="pl-PL" sz="160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exports</a:t>
            </a:r>
            <a:r>
              <a:rPr lang="pl-PL" sz="160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; a 1% </a:t>
            </a:r>
            <a:r>
              <a:rPr lang="pl-PL" sz="1600" i="0" u="none" strike="noStrike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rise</a:t>
            </a:r>
            <a:r>
              <a:rPr lang="pl-PL" sz="160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in AI </a:t>
            </a:r>
            <a:r>
              <a:rPr lang="pl-PL" sz="1600" i="0" u="none" strike="noStrike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intensity</a:t>
            </a:r>
            <a:r>
              <a:rPr lang="pl-PL" sz="160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raises</a:t>
            </a:r>
            <a:r>
              <a:rPr lang="pl-PL" sz="160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exports</a:t>
            </a:r>
            <a:r>
              <a:rPr lang="pl-PL" sz="160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by 1.01%–1.30%, and </a:t>
            </a:r>
            <a:r>
              <a:rPr lang="pl-PL" sz="1600" i="0" u="none" strike="noStrike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digital‑intensity</a:t>
            </a:r>
            <a:r>
              <a:rPr lang="pl-PL" sz="160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elasticity</a:t>
            </a:r>
            <a:r>
              <a:rPr lang="pl-PL" sz="160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ranges</a:t>
            </a:r>
            <a:r>
              <a:rPr lang="pl-PL" sz="160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from 0.85 to 2.03.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Strong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ICT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endowments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promote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intra‑EU trade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: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Countries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with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advanced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ICT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infrastructure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trade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more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because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digitalisation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lowers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transaction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costs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and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simplifies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cross‑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border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coordination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Digital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tools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expand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access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to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foreign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markets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 by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reducing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information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communication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, and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language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barriers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while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enabling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real‑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time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supply‑chain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management—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speeding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up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delivery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times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and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increasing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trade in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time‑sensitive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goods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. </a:t>
            </a:r>
            <a:endParaRPr lang="pl-PL" sz="16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Service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exports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grow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fastest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with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digitalisation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: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Evidence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from G20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countries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shows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digitalisation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has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a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stronger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positive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effect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on services trade 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than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on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goods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trade,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meaning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digital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economies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become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more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resilient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by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diversifying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into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globally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tradable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services. 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Paperless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and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digital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trade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processes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strengthen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resilience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 by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lowering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compliance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time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reducing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border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delays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, and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maintaining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trade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flows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during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crises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; UN data show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paperless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trade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adoption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ranges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from 57% to 79%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depending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on region.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6649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986"/>
    </mc:Choice>
    <mc:Fallback>
      <p:transition spd="slow" advTm="3098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01A39-5635-D185-48DE-1F7C2FE67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E18E27DF-9E5B-401E-E0DC-709905052259}"/>
              </a:ext>
            </a:extLst>
          </p:cNvPr>
          <p:cNvSpPr/>
          <p:nvPr/>
        </p:nvSpPr>
        <p:spPr>
          <a:xfrm>
            <a:off x="0" y="6330462"/>
            <a:ext cx="12192000" cy="52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pic>
        <p:nvPicPr>
          <p:cNvPr id="6" name="Obraz 5" descr="LOGO_PL">
            <a:extLst>
              <a:ext uri="{FF2B5EF4-FFF2-40B4-BE49-F238E27FC236}">
                <a16:creationId xmlns:a16="http://schemas.microsoft.com/office/drawing/2014/main" id="{828101E2-DF33-ADA4-2C34-55C7F7F17B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" y="6429131"/>
            <a:ext cx="25527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9F00925-E3DC-969D-B090-78743F5D9B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6683" y="6379601"/>
            <a:ext cx="571500" cy="42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539E7D9-DF50-BCEA-0AAC-27A45D192E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3232" y="6365533"/>
            <a:ext cx="1388012" cy="505821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2D619D2E-A91B-889A-CB9A-2C7D252E78B1}"/>
              </a:ext>
            </a:extLst>
          </p:cNvPr>
          <p:cNvSpPr/>
          <p:nvPr/>
        </p:nvSpPr>
        <p:spPr>
          <a:xfrm>
            <a:off x="590843" y="759655"/>
            <a:ext cx="1294228" cy="506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ABD330FF-9CB9-C382-D57D-8BC9835BB418}"/>
              </a:ext>
            </a:extLst>
          </p:cNvPr>
          <p:cNvSpPr txBox="1"/>
          <p:nvPr/>
        </p:nvSpPr>
        <p:spPr>
          <a:xfrm>
            <a:off x="362894" y="98669"/>
            <a:ext cx="11054344" cy="665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b="1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Why</a:t>
            </a:r>
            <a:r>
              <a:rPr lang="pl-PL" sz="2800" b="1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pl-PL" sz="2800" b="1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digitalization</a:t>
            </a:r>
            <a:r>
              <a:rPr lang="pl-PL" sz="2800" b="1" kern="0" dirty="0">
                <a:solidFill>
                  <a:srgbClr val="000000"/>
                </a:solidFill>
                <a:ea typeface="Times New Roman" panose="02020603050405020304" pitchFamily="18" charset="0"/>
              </a:rPr>
              <a:t>?</a:t>
            </a:r>
            <a:endParaRPr lang="pl-PL" sz="2800" b="1" dirty="0"/>
          </a:p>
        </p:txBody>
      </p:sp>
      <p:pic>
        <p:nvPicPr>
          <p:cNvPr id="4" name="Obraz 3" descr="Academic History | ESIC">
            <a:extLst>
              <a:ext uri="{FF2B5EF4-FFF2-40B4-BE49-F238E27FC236}">
                <a16:creationId xmlns:a16="http://schemas.microsoft.com/office/drawing/2014/main" id="{240B474D-7267-0C49-C6F6-B213FBBD13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2753" y="6402627"/>
            <a:ext cx="728080" cy="428869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12CFD19-8D90-2F7E-2F44-2B23C555F9B4}"/>
              </a:ext>
            </a:extLst>
          </p:cNvPr>
          <p:cNvSpPr txBox="1"/>
          <p:nvPr/>
        </p:nvSpPr>
        <p:spPr>
          <a:xfrm>
            <a:off x="362894" y="1012873"/>
            <a:ext cx="11054344" cy="447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Digitalisation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reduces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trade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costs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and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boosts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export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capacity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: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Higher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digital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and AI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intensity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directly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increases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exports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; a 1%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rise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in AI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intensity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raises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exports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by 1.01%–1.30%, and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digital‑intensity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elasticity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ranges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from 0.85 to 2.03.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sz="1600" b="1" i="0" u="none" strike="noStrike" dirty="0" err="1">
                <a:effectLst/>
                <a:latin typeface="Segoe UI" panose="020B0502040204020203" pitchFamily="34" charset="0"/>
              </a:rPr>
              <a:t>Strong</a:t>
            </a:r>
            <a:r>
              <a:rPr lang="pl-PL" sz="1600" b="1" i="0" u="none" strike="noStrike" dirty="0">
                <a:effectLst/>
                <a:latin typeface="Segoe UI" panose="020B0502040204020203" pitchFamily="34" charset="0"/>
              </a:rPr>
              <a:t> ICT </a:t>
            </a:r>
            <a:r>
              <a:rPr lang="pl-PL" sz="1600" b="1" i="0" u="none" strike="noStrike" dirty="0" err="1">
                <a:effectLst/>
                <a:latin typeface="Segoe UI" panose="020B0502040204020203" pitchFamily="34" charset="0"/>
              </a:rPr>
              <a:t>endowments</a:t>
            </a:r>
            <a:r>
              <a:rPr lang="pl-PL" sz="1600" b="1" i="0" u="none" strike="noStrike" dirty="0"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effectLst/>
                <a:latin typeface="Segoe UI" panose="020B0502040204020203" pitchFamily="34" charset="0"/>
              </a:rPr>
              <a:t>promote</a:t>
            </a:r>
            <a:r>
              <a:rPr lang="pl-PL" sz="1600" b="1" i="0" u="none" strike="noStrike" dirty="0">
                <a:effectLst/>
                <a:latin typeface="Segoe UI" panose="020B0502040204020203" pitchFamily="34" charset="0"/>
              </a:rPr>
              <a:t> intra‑EU trade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: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Countries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with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advanced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ICT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infrastructure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trade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more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because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digitalisation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lowers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transaction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costs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and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simplifies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cross‑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border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coordination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.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Digital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tools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expand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access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to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foreign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markets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 by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reducing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information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communication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, and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language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barriers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while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enabling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real‑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time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supply‑chain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management—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speeding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up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delivery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times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and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increasing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trade in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time‑sensitive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goods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. </a:t>
            </a:r>
            <a:endParaRPr lang="pl-PL" sz="16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Service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exports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grow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fastest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with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digitalisation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: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Evidence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from G20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countries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shows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digitalisation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has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a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stronger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positive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effect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on services trade 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than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on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goods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trade,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meaning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digital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economies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become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more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resilient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by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diversifying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into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globally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tradable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services. 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Paperless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and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digital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trade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processes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strengthen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resilience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 by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lowering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compliance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time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reducing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border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delays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, and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maintaining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trade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flows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during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crises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; UN data show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paperless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trade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adoption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ranges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from 57% to 79%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depending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on region.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31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623"/>
    </mc:Choice>
    <mc:Fallback>
      <p:transition spd="slow" advTm="3062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D2A55-581D-2B9D-CACD-AEB2C5B87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144FD4F4-6CFF-8A2D-B485-D5200CBDA45A}"/>
              </a:ext>
            </a:extLst>
          </p:cNvPr>
          <p:cNvSpPr/>
          <p:nvPr/>
        </p:nvSpPr>
        <p:spPr>
          <a:xfrm>
            <a:off x="0" y="6330462"/>
            <a:ext cx="12192000" cy="52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pic>
        <p:nvPicPr>
          <p:cNvPr id="6" name="Obraz 5" descr="LOGO_PL">
            <a:extLst>
              <a:ext uri="{FF2B5EF4-FFF2-40B4-BE49-F238E27FC236}">
                <a16:creationId xmlns:a16="http://schemas.microsoft.com/office/drawing/2014/main" id="{5D0644ED-A3EE-5DA2-700D-3DE6FB9F60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" y="6429131"/>
            <a:ext cx="25527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301B373-8BBF-D925-8DD0-11B4F16521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6683" y="6379601"/>
            <a:ext cx="571500" cy="42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2D27D63-EA6B-F2C1-9259-06DF357E7D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3232" y="6365533"/>
            <a:ext cx="1388012" cy="505821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B7B25080-CFFB-E232-B4A3-011F8390DCDB}"/>
              </a:ext>
            </a:extLst>
          </p:cNvPr>
          <p:cNvSpPr/>
          <p:nvPr/>
        </p:nvSpPr>
        <p:spPr>
          <a:xfrm>
            <a:off x="590843" y="759655"/>
            <a:ext cx="1294228" cy="506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C2423283-CC5B-83BB-31D6-29DAAB6DBD0C}"/>
              </a:ext>
            </a:extLst>
          </p:cNvPr>
          <p:cNvSpPr txBox="1"/>
          <p:nvPr/>
        </p:nvSpPr>
        <p:spPr>
          <a:xfrm>
            <a:off x="362894" y="98669"/>
            <a:ext cx="11054344" cy="665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b="1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Why</a:t>
            </a:r>
            <a:r>
              <a:rPr lang="pl-PL" sz="2800" b="1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pl-PL" sz="2800" b="1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digitalization</a:t>
            </a:r>
            <a:r>
              <a:rPr lang="pl-PL" sz="2800" b="1" kern="0" dirty="0">
                <a:solidFill>
                  <a:srgbClr val="000000"/>
                </a:solidFill>
                <a:ea typeface="Times New Roman" panose="02020603050405020304" pitchFamily="18" charset="0"/>
              </a:rPr>
              <a:t>?</a:t>
            </a:r>
            <a:endParaRPr lang="pl-PL" sz="2800" b="1" dirty="0"/>
          </a:p>
        </p:txBody>
      </p:sp>
      <p:pic>
        <p:nvPicPr>
          <p:cNvPr id="4" name="Obraz 3" descr="Academic History | ESIC">
            <a:extLst>
              <a:ext uri="{FF2B5EF4-FFF2-40B4-BE49-F238E27FC236}">
                <a16:creationId xmlns:a16="http://schemas.microsoft.com/office/drawing/2014/main" id="{3556FCA5-DC2B-30DE-6F0B-EFED2C4EE2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2753" y="6402627"/>
            <a:ext cx="728080" cy="428869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075FAD7-5C14-A0DA-DF1E-C6D5A8CB3574}"/>
              </a:ext>
            </a:extLst>
          </p:cNvPr>
          <p:cNvSpPr txBox="1"/>
          <p:nvPr/>
        </p:nvSpPr>
        <p:spPr>
          <a:xfrm>
            <a:off x="362894" y="1012873"/>
            <a:ext cx="11054344" cy="447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Digitalisation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reduces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trade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costs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and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boosts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export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capacity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: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Higher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digital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and AI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intensity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directly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increases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exports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; a 1%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rise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in AI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intensity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raises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exports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by 1.01%–1.30%, and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digital‑intensity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elasticity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ranges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from 0.85 to 2.03.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Strong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ICT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endowments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promote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intra‑EU trade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: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Countries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with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advanced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ICT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infrastructure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trade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more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because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digitalisation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lowers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transaction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costs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and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simplifies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cross‑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border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coordination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sz="1600" b="1" i="0" u="none" strike="noStrike" dirty="0">
                <a:effectLst/>
                <a:latin typeface="Segoe UI" panose="020B0502040204020203" pitchFamily="34" charset="0"/>
              </a:rPr>
              <a:t>Digital </a:t>
            </a:r>
            <a:r>
              <a:rPr lang="pl-PL" sz="1600" b="1" i="0" u="none" strike="noStrike" dirty="0" err="1">
                <a:effectLst/>
                <a:latin typeface="Segoe UI" panose="020B0502040204020203" pitchFamily="34" charset="0"/>
              </a:rPr>
              <a:t>tools</a:t>
            </a:r>
            <a:r>
              <a:rPr lang="pl-PL" sz="1600" b="1" i="0" u="none" strike="noStrike" dirty="0"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effectLst/>
                <a:latin typeface="Segoe UI" panose="020B0502040204020203" pitchFamily="34" charset="0"/>
              </a:rPr>
              <a:t>expand</a:t>
            </a:r>
            <a:r>
              <a:rPr lang="pl-PL" sz="1600" b="1" i="0" u="none" strike="noStrike" dirty="0"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effectLst/>
                <a:latin typeface="Segoe UI" panose="020B0502040204020203" pitchFamily="34" charset="0"/>
              </a:rPr>
              <a:t>access</a:t>
            </a:r>
            <a:r>
              <a:rPr lang="pl-PL" sz="1600" b="1" i="0" u="none" strike="noStrike" dirty="0">
                <a:effectLst/>
                <a:latin typeface="Segoe UI" panose="020B0502040204020203" pitchFamily="34" charset="0"/>
              </a:rPr>
              <a:t> to </a:t>
            </a:r>
            <a:r>
              <a:rPr lang="pl-PL" sz="1600" b="1" i="0" u="none" strike="noStrike" dirty="0" err="1">
                <a:effectLst/>
                <a:latin typeface="Segoe UI" panose="020B0502040204020203" pitchFamily="34" charset="0"/>
              </a:rPr>
              <a:t>foreign</a:t>
            </a:r>
            <a:r>
              <a:rPr lang="pl-PL" sz="1600" b="1" i="0" u="none" strike="noStrike" dirty="0"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effectLst/>
                <a:latin typeface="Segoe UI" panose="020B0502040204020203" pitchFamily="34" charset="0"/>
              </a:rPr>
              <a:t>markets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 by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reducing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information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,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communication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, and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language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barriers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while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enabling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real‑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time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supply‑chain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management—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speeding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up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delivery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times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and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increasing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trade in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time‑sensitive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goods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. </a:t>
            </a:r>
            <a:endParaRPr lang="pl-PL" sz="1600" dirty="0">
              <a:latin typeface="Segoe UI" panose="020B0502040204020203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Service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exports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grow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fastest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with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digitalisation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: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Evidence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from G20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countries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shows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digitalisation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has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a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stronger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positive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effect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on services trade 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than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on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goods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trade,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meaning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digital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economies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become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more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resilient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by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diversifying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into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globally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tradable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services. 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Paperless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and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digital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trade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processes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strengthen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resilience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 by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lowering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compliance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time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reducing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border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delays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, and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maintaining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trade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flows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during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crises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; UN data show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paperless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trade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adoption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ranges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from 57% to 79%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depending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on region.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069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500"/>
    </mc:Choice>
    <mc:Fallback>
      <p:transition spd="slow" advTm="305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E820A-31A6-38DB-6123-881FD0F93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EC69DF42-1B78-C373-462F-19DFFDEAB794}"/>
              </a:ext>
            </a:extLst>
          </p:cNvPr>
          <p:cNvSpPr/>
          <p:nvPr/>
        </p:nvSpPr>
        <p:spPr>
          <a:xfrm>
            <a:off x="0" y="6330462"/>
            <a:ext cx="12192000" cy="52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pic>
        <p:nvPicPr>
          <p:cNvPr id="6" name="Obraz 5" descr="LOGO_PL">
            <a:extLst>
              <a:ext uri="{FF2B5EF4-FFF2-40B4-BE49-F238E27FC236}">
                <a16:creationId xmlns:a16="http://schemas.microsoft.com/office/drawing/2014/main" id="{B038D85E-F313-1285-7E7C-C0D13D482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" y="6429131"/>
            <a:ext cx="25527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06F1B18-8041-E02E-2164-4B75F1D21C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6683" y="6379601"/>
            <a:ext cx="571500" cy="42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2904207-56E6-399C-8926-C27F77538C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3232" y="6365533"/>
            <a:ext cx="1388012" cy="505821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78BF3AA2-9C25-CA25-AD7F-E243FD615408}"/>
              </a:ext>
            </a:extLst>
          </p:cNvPr>
          <p:cNvSpPr/>
          <p:nvPr/>
        </p:nvSpPr>
        <p:spPr>
          <a:xfrm>
            <a:off x="590843" y="759655"/>
            <a:ext cx="1294228" cy="506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5DFB2084-555E-B566-342A-0DB45821EA30}"/>
              </a:ext>
            </a:extLst>
          </p:cNvPr>
          <p:cNvSpPr txBox="1"/>
          <p:nvPr/>
        </p:nvSpPr>
        <p:spPr>
          <a:xfrm>
            <a:off x="362894" y="98669"/>
            <a:ext cx="11054344" cy="665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b="1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Why</a:t>
            </a:r>
            <a:r>
              <a:rPr lang="pl-PL" sz="2800" b="1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pl-PL" sz="2800" b="1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digitalization</a:t>
            </a:r>
            <a:r>
              <a:rPr lang="pl-PL" sz="2800" b="1" kern="0" dirty="0">
                <a:solidFill>
                  <a:srgbClr val="000000"/>
                </a:solidFill>
                <a:ea typeface="Times New Roman" panose="02020603050405020304" pitchFamily="18" charset="0"/>
              </a:rPr>
              <a:t>?</a:t>
            </a:r>
            <a:endParaRPr lang="pl-PL" sz="2800" b="1" dirty="0"/>
          </a:p>
        </p:txBody>
      </p:sp>
      <p:pic>
        <p:nvPicPr>
          <p:cNvPr id="4" name="Obraz 3" descr="Academic History | ESIC">
            <a:extLst>
              <a:ext uri="{FF2B5EF4-FFF2-40B4-BE49-F238E27FC236}">
                <a16:creationId xmlns:a16="http://schemas.microsoft.com/office/drawing/2014/main" id="{761D0F97-5C4B-DF48-BE65-78396F1125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2753" y="6402627"/>
            <a:ext cx="728080" cy="428869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F27B2DC-2F1C-F2D5-85D7-B98F6FF8CEA1}"/>
              </a:ext>
            </a:extLst>
          </p:cNvPr>
          <p:cNvSpPr txBox="1"/>
          <p:nvPr/>
        </p:nvSpPr>
        <p:spPr>
          <a:xfrm>
            <a:off x="362894" y="1012873"/>
            <a:ext cx="11054344" cy="447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Digitalisation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reduces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trade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costs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and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boosts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export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capacity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: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Higher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digital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and AI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intensity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directly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increases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exports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; a 1%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rise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in AI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intensity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raises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exports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by 1.01%–1.30%, and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digital‑intensity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elasticity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ranges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from 0.85 to 2.03.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Strong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ICT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endowments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promote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intra‑EU trade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: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Countries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with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advanced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ICT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infrastructure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trade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more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because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digitalisation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lowers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transaction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costs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and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simplifies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cross‑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border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coordination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Digital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tools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expand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access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to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foreign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markets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 by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reducing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information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communication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, and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language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barriers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while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enabling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real‑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time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supply‑chain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management—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speeding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up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delivery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times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and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increasing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trade in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time‑sensitive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goods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. </a:t>
            </a:r>
            <a:endParaRPr lang="pl-PL" sz="16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l-PL" sz="1600" b="1" i="0" u="none" strike="noStrike" dirty="0">
                <a:effectLst/>
                <a:latin typeface="Segoe UI" panose="020B0502040204020203" pitchFamily="34" charset="0"/>
              </a:rPr>
              <a:t>Service </a:t>
            </a:r>
            <a:r>
              <a:rPr lang="pl-PL" sz="1600" b="1" i="0" u="none" strike="noStrike" dirty="0" err="1">
                <a:effectLst/>
                <a:latin typeface="Segoe UI" panose="020B0502040204020203" pitchFamily="34" charset="0"/>
              </a:rPr>
              <a:t>exports</a:t>
            </a:r>
            <a:r>
              <a:rPr lang="pl-PL" sz="1600" b="1" i="0" u="none" strike="noStrike" dirty="0"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effectLst/>
                <a:latin typeface="Segoe UI" panose="020B0502040204020203" pitchFamily="34" charset="0"/>
              </a:rPr>
              <a:t>grow</a:t>
            </a:r>
            <a:r>
              <a:rPr lang="pl-PL" sz="1600" b="1" i="0" u="none" strike="noStrike" dirty="0"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effectLst/>
                <a:latin typeface="Segoe UI" panose="020B0502040204020203" pitchFamily="34" charset="0"/>
              </a:rPr>
              <a:t>fastest</a:t>
            </a:r>
            <a:r>
              <a:rPr lang="pl-PL" sz="1600" b="1" i="0" u="none" strike="noStrike" dirty="0">
                <a:effectLst/>
                <a:latin typeface="Segoe UI" panose="020B0502040204020203" pitchFamily="34" charset="0"/>
              </a:rPr>
              <a:t> with </a:t>
            </a:r>
            <a:r>
              <a:rPr lang="pl-PL" sz="1600" b="1" i="0" u="none" strike="noStrike" dirty="0" err="1">
                <a:effectLst/>
                <a:latin typeface="Segoe UI" panose="020B0502040204020203" pitchFamily="34" charset="0"/>
              </a:rPr>
              <a:t>digitalisation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: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Evidence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from G20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countries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shows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digitalisation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has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a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stronger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positive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effect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on services trade 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than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on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goods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trade,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meaning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digital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economies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become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more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resilient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by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diversifying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into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globally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tradable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services. 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Paperless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and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digital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trade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processes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strengthen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resilience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 by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lowering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compliance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time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reducing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border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delays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, and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maintaining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trade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flows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during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crises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; UN data show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paperless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trade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adoption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ranges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from 57% to 79%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depending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on region.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0965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846"/>
    </mc:Choice>
    <mc:Fallback>
      <p:transition spd="slow" advTm="3084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27043-6F1B-BD4A-01A0-C6CF5C90A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61727B05-7C2A-3016-160C-D35540704110}"/>
              </a:ext>
            </a:extLst>
          </p:cNvPr>
          <p:cNvSpPr/>
          <p:nvPr/>
        </p:nvSpPr>
        <p:spPr>
          <a:xfrm>
            <a:off x="0" y="6330462"/>
            <a:ext cx="12192000" cy="52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pic>
        <p:nvPicPr>
          <p:cNvPr id="6" name="Obraz 5" descr="LOGO_PL">
            <a:extLst>
              <a:ext uri="{FF2B5EF4-FFF2-40B4-BE49-F238E27FC236}">
                <a16:creationId xmlns:a16="http://schemas.microsoft.com/office/drawing/2014/main" id="{E94B278E-281F-C0B9-E0B0-12D957A162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" y="6429131"/>
            <a:ext cx="25527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A45FAD1-EBB9-34E8-5996-023523124D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6683" y="6379601"/>
            <a:ext cx="571500" cy="42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67472CB-2CBE-6B3E-C678-214E44DF75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3232" y="6365533"/>
            <a:ext cx="1388012" cy="505821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7ED8FF17-CFFF-7C03-29D1-5E571272BED8}"/>
              </a:ext>
            </a:extLst>
          </p:cNvPr>
          <p:cNvSpPr/>
          <p:nvPr/>
        </p:nvSpPr>
        <p:spPr>
          <a:xfrm>
            <a:off x="590843" y="759655"/>
            <a:ext cx="1294228" cy="506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E240093F-7133-8371-A269-D0AB3F7FE2C5}"/>
              </a:ext>
            </a:extLst>
          </p:cNvPr>
          <p:cNvSpPr txBox="1"/>
          <p:nvPr/>
        </p:nvSpPr>
        <p:spPr>
          <a:xfrm>
            <a:off x="362894" y="98669"/>
            <a:ext cx="11054344" cy="665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b="1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Why</a:t>
            </a:r>
            <a:r>
              <a:rPr lang="pl-PL" sz="2800" b="1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pl-PL" sz="2800" b="1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digitalization</a:t>
            </a:r>
            <a:r>
              <a:rPr lang="pl-PL" sz="2800" b="1" kern="0" dirty="0">
                <a:solidFill>
                  <a:srgbClr val="000000"/>
                </a:solidFill>
                <a:ea typeface="Times New Roman" panose="02020603050405020304" pitchFamily="18" charset="0"/>
              </a:rPr>
              <a:t>?</a:t>
            </a:r>
            <a:endParaRPr lang="pl-PL" sz="2800" b="1" dirty="0"/>
          </a:p>
        </p:txBody>
      </p:sp>
      <p:pic>
        <p:nvPicPr>
          <p:cNvPr id="4" name="Obraz 3" descr="Academic History | ESIC">
            <a:extLst>
              <a:ext uri="{FF2B5EF4-FFF2-40B4-BE49-F238E27FC236}">
                <a16:creationId xmlns:a16="http://schemas.microsoft.com/office/drawing/2014/main" id="{30557059-AC69-C981-7602-3501A37D09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2753" y="6402627"/>
            <a:ext cx="728080" cy="428869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7D8DA65-9B57-0118-2D59-124B15113934}"/>
              </a:ext>
            </a:extLst>
          </p:cNvPr>
          <p:cNvSpPr txBox="1"/>
          <p:nvPr/>
        </p:nvSpPr>
        <p:spPr>
          <a:xfrm>
            <a:off x="362894" y="1012873"/>
            <a:ext cx="11054344" cy="447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Digitalisation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reduces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trade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costs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and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boosts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export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capacity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: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Higher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digital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and AI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intensity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directly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increases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exports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; a 1%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rise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in AI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intensity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raises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exports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by 1.01%–1.30%, and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digital‑intensity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elasticity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ranges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from 0.85 to 2.03.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Strong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ICT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endowments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promote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intra‑EU trade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: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Countries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with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advanced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ICT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infrastructure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trade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more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because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digitalisation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lowers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transaction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costs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and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simplifies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cross‑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border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coordination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Digital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tools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expand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access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to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foreign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markets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 by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reducing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information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communication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, and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language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barriers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while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enabling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real‑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time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supply‑chain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management—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speeding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up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delivery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times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and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increasing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trade in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time‑sensitive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goods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. </a:t>
            </a:r>
            <a:endParaRPr lang="pl-PL" sz="16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Service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exports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grow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fastest</a:t>
            </a:r>
            <a:r>
              <a:rPr lang="pl-PL" sz="1600" b="1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with </a:t>
            </a:r>
            <a:r>
              <a:rPr lang="pl-PL" sz="1600" b="1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digitalisation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: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Evidence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from G20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countries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shows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digitalisation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has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a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stronger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positive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effect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on services trade 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than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on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goods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trade,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meaning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digital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economies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become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more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resilient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by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diversifying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into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globally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tradable</a:t>
            </a:r>
            <a:r>
              <a:rPr lang="pl-PL" sz="160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</a:rPr>
              <a:t> services. 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sz="1600" b="1" i="0" u="none" strike="noStrike" dirty="0" err="1">
                <a:effectLst/>
                <a:latin typeface="Segoe UI" panose="020B0502040204020203" pitchFamily="34" charset="0"/>
              </a:rPr>
              <a:t>Paperless</a:t>
            </a:r>
            <a:r>
              <a:rPr lang="pl-PL" sz="1600" b="1" i="0" u="none" strike="noStrike" dirty="0">
                <a:effectLst/>
                <a:latin typeface="Segoe UI" panose="020B0502040204020203" pitchFamily="34" charset="0"/>
              </a:rPr>
              <a:t> and </a:t>
            </a:r>
            <a:r>
              <a:rPr lang="pl-PL" sz="1600" b="1" i="0" u="none" strike="noStrike" dirty="0" err="1">
                <a:effectLst/>
                <a:latin typeface="Segoe UI" panose="020B0502040204020203" pitchFamily="34" charset="0"/>
              </a:rPr>
              <a:t>digital</a:t>
            </a:r>
            <a:r>
              <a:rPr lang="pl-PL" sz="1600" b="1" i="0" u="none" strike="noStrike" dirty="0">
                <a:effectLst/>
                <a:latin typeface="Segoe UI" panose="020B0502040204020203" pitchFamily="34" charset="0"/>
              </a:rPr>
              <a:t> trade </a:t>
            </a:r>
            <a:r>
              <a:rPr lang="pl-PL" sz="1600" b="1" i="0" u="none" strike="noStrike" dirty="0" err="1">
                <a:effectLst/>
                <a:latin typeface="Segoe UI" panose="020B0502040204020203" pitchFamily="34" charset="0"/>
              </a:rPr>
              <a:t>processes</a:t>
            </a:r>
            <a:r>
              <a:rPr lang="pl-PL" sz="1600" b="1" i="0" u="none" strike="noStrike" dirty="0"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effectLst/>
                <a:latin typeface="Segoe UI" panose="020B0502040204020203" pitchFamily="34" charset="0"/>
              </a:rPr>
              <a:t>strengthen</a:t>
            </a:r>
            <a:r>
              <a:rPr lang="pl-PL" sz="1600" b="1" i="0" u="none" strike="noStrike" dirty="0">
                <a:effectLst/>
                <a:latin typeface="Segoe UI" panose="020B0502040204020203" pitchFamily="34" charset="0"/>
              </a:rPr>
              <a:t> </a:t>
            </a:r>
            <a:r>
              <a:rPr lang="pl-PL" sz="1600" b="1" i="0" u="none" strike="noStrike" dirty="0" err="1">
                <a:effectLst/>
                <a:latin typeface="Segoe UI" panose="020B0502040204020203" pitchFamily="34" charset="0"/>
              </a:rPr>
              <a:t>resilience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 by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lowering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compliance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time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,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reducing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border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delays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, and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maintaining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trade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flows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during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crises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; UN data show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paperless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trade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adoption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ranges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from 57% to 79% </a:t>
            </a:r>
            <a:r>
              <a:rPr lang="pl-PL" sz="1600" i="0" u="none" strike="noStrike" dirty="0" err="1">
                <a:effectLst/>
                <a:latin typeface="Segoe UI" panose="020B0502040204020203" pitchFamily="34" charset="0"/>
              </a:rPr>
              <a:t>depending</a:t>
            </a:r>
            <a:r>
              <a:rPr lang="pl-PL" sz="1600" i="0" u="none" strike="noStrike" dirty="0">
                <a:effectLst/>
                <a:latin typeface="Segoe UI" panose="020B0502040204020203" pitchFamily="34" charset="0"/>
              </a:rPr>
              <a:t> on region.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3553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527"/>
    </mc:Choice>
    <mc:Fallback>
      <p:transition spd="slow" advTm="3052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EC8A4-739D-3E15-52A7-15ACDA35C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03EB544A-28EE-77C5-7DFB-35DDE35E0A7D}"/>
              </a:ext>
            </a:extLst>
          </p:cNvPr>
          <p:cNvSpPr/>
          <p:nvPr/>
        </p:nvSpPr>
        <p:spPr>
          <a:xfrm>
            <a:off x="0" y="6330462"/>
            <a:ext cx="12192000" cy="52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pic>
        <p:nvPicPr>
          <p:cNvPr id="6" name="Obraz 5" descr="LOGO_PL">
            <a:extLst>
              <a:ext uri="{FF2B5EF4-FFF2-40B4-BE49-F238E27FC236}">
                <a16:creationId xmlns:a16="http://schemas.microsoft.com/office/drawing/2014/main" id="{AAFE6331-6EC5-71F3-EB7C-FC7C99DB7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" y="6429131"/>
            <a:ext cx="25527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A7E4E03-376D-22DF-863D-E338031C3C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6683" y="6379601"/>
            <a:ext cx="571500" cy="42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86C5D0E-9E8D-D6C2-1AD3-25F9ED499A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3232" y="6365533"/>
            <a:ext cx="1388012" cy="505821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8FA41AA3-CBD3-8FCA-B7DF-6925BF6B40A6}"/>
              </a:ext>
            </a:extLst>
          </p:cNvPr>
          <p:cNvSpPr/>
          <p:nvPr/>
        </p:nvSpPr>
        <p:spPr>
          <a:xfrm>
            <a:off x="590843" y="759655"/>
            <a:ext cx="1294228" cy="506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pic>
        <p:nvPicPr>
          <p:cNvPr id="46" name="Obraz 45" descr="Academic History | ESIC">
            <a:extLst>
              <a:ext uri="{FF2B5EF4-FFF2-40B4-BE49-F238E27FC236}">
                <a16:creationId xmlns:a16="http://schemas.microsoft.com/office/drawing/2014/main" id="{2887A0CF-A3AF-C998-863F-23D63DCA28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2753" y="6402627"/>
            <a:ext cx="728080" cy="428869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E7C3812F-D0C1-D9E9-6501-B8414EF309B9}"/>
              </a:ext>
            </a:extLst>
          </p:cNvPr>
          <p:cNvSpPr txBox="1"/>
          <p:nvPr/>
        </p:nvSpPr>
        <p:spPr>
          <a:xfrm>
            <a:off x="501185" y="382898"/>
            <a:ext cx="11054344" cy="665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b="1" kern="0" dirty="0">
                <a:solidFill>
                  <a:srgbClr val="000000"/>
                </a:solidFill>
                <a:ea typeface="Times New Roman" panose="02020603050405020304" pitchFamily="18" charset="0"/>
              </a:rPr>
              <a:t>EU </a:t>
            </a:r>
            <a:r>
              <a:rPr lang="pl-PL" sz="2800" b="1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strategy</a:t>
            </a:r>
            <a:r>
              <a:rPr lang="pl-PL" sz="2800" b="1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for </a:t>
            </a:r>
            <a:r>
              <a:rPr lang="pl-PL" sz="2800" b="1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digital</a:t>
            </a:r>
            <a:r>
              <a:rPr lang="pl-PL" sz="2800" b="1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pl-PL" sz="2800" b="1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infrastructure</a:t>
            </a:r>
            <a:endParaRPr lang="pl-PL" sz="2800" b="1" dirty="0"/>
          </a:p>
        </p:txBody>
      </p:sp>
      <p:sp>
        <p:nvSpPr>
          <p:cNvPr id="20" name="Dowolny kształt 19">
            <a:extLst>
              <a:ext uri="{FF2B5EF4-FFF2-40B4-BE49-F238E27FC236}">
                <a16:creationId xmlns:a16="http://schemas.microsoft.com/office/drawing/2014/main" id="{6A9267BD-D743-C911-AF1C-A6F96CB65594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4043082" y="1319472"/>
            <a:ext cx="2070001" cy="2504457"/>
          </a:xfrm>
          <a:custGeom>
            <a:avLst/>
            <a:gdLst>
              <a:gd name="csX0" fmla="*/ 0 w 2070001"/>
              <a:gd name="csY0" fmla="*/ 2159450 h 2504457"/>
              <a:gd name="csX1" fmla="*/ 0 w 2070001"/>
              <a:gd name="csY1" fmla="*/ 779464 h 2504457"/>
              <a:gd name="csX2" fmla="*/ 345007 w 2070001"/>
              <a:gd name="csY2" fmla="*/ 434457 h 2504457"/>
              <a:gd name="csX3" fmla="*/ 714878 w 2070001"/>
              <a:gd name="csY3" fmla="*/ 434457 h 2504457"/>
              <a:gd name="csX4" fmla="*/ 713707 w 2070001"/>
              <a:gd name="csY4" fmla="*/ 430338 h 2504457"/>
              <a:gd name="csX5" fmla="*/ 707044 w 2070001"/>
              <a:gd name="csY5" fmla="*/ 358157 h 2504457"/>
              <a:gd name="csX6" fmla="*/ 1035001 w 2070001"/>
              <a:gd name="csY6" fmla="*/ 0 h 2504457"/>
              <a:gd name="csX7" fmla="*/ 1362958 w 2070001"/>
              <a:gd name="csY7" fmla="*/ 358157 h 2504457"/>
              <a:gd name="csX8" fmla="*/ 1356295 w 2070001"/>
              <a:gd name="csY8" fmla="*/ 430338 h 2504457"/>
              <a:gd name="csX9" fmla="*/ 1355125 w 2070001"/>
              <a:gd name="csY9" fmla="*/ 434457 h 2504457"/>
              <a:gd name="csX10" fmla="*/ 1724994 w 2070001"/>
              <a:gd name="csY10" fmla="*/ 434457 h 2504457"/>
              <a:gd name="csX11" fmla="*/ 2070001 w 2070001"/>
              <a:gd name="csY11" fmla="*/ 779464 h 2504457"/>
              <a:gd name="csX12" fmla="*/ 2070001 w 2070001"/>
              <a:gd name="csY12" fmla="*/ 1120569 h 2504457"/>
              <a:gd name="csX13" fmla="*/ 2045349 w 2070001"/>
              <a:gd name="csY13" fmla="*/ 1118294 h 2504457"/>
              <a:gd name="csX14" fmla="*/ 1687192 w 2070001"/>
              <a:gd name="csY14" fmla="*/ 1446251 h 2504457"/>
              <a:gd name="csX15" fmla="*/ 2045348 w 2070001"/>
              <a:gd name="csY15" fmla="*/ 1774208 h 2504457"/>
              <a:gd name="csX16" fmla="*/ 2070000 w 2070001"/>
              <a:gd name="csY16" fmla="*/ 1771932 h 2504457"/>
              <a:gd name="csX17" fmla="*/ 2070000 w 2070001"/>
              <a:gd name="csY17" fmla="*/ 2159450 h 2504457"/>
              <a:gd name="csX18" fmla="*/ 1724993 w 2070001"/>
              <a:gd name="csY18" fmla="*/ 2504457 h 2504457"/>
              <a:gd name="csX19" fmla="*/ 345007 w 2070001"/>
              <a:gd name="csY19" fmla="*/ 2504457 h 2504457"/>
              <a:gd name="csX20" fmla="*/ 0 w 2070001"/>
              <a:gd name="csY20" fmla="*/ 2159450 h 25044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2070001" h="2504457">
                <a:moveTo>
                  <a:pt x="0" y="2159450"/>
                </a:moveTo>
                <a:lnTo>
                  <a:pt x="0" y="779464"/>
                </a:lnTo>
                <a:cubicBezTo>
                  <a:pt x="0" y="588922"/>
                  <a:pt x="154465" y="434457"/>
                  <a:pt x="345007" y="434457"/>
                </a:cubicBezTo>
                <a:lnTo>
                  <a:pt x="714878" y="434457"/>
                </a:lnTo>
                <a:lnTo>
                  <a:pt x="713707" y="430338"/>
                </a:lnTo>
                <a:cubicBezTo>
                  <a:pt x="709338" y="407023"/>
                  <a:pt x="707044" y="382883"/>
                  <a:pt x="707044" y="358157"/>
                </a:cubicBezTo>
                <a:cubicBezTo>
                  <a:pt x="707044" y="160352"/>
                  <a:pt x="853875" y="0"/>
                  <a:pt x="1035001" y="0"/>
                </a:cubicBezTo>
                <a:cubicBezTo>
                  <a:pt x="1216127" y="0"/>
                  <a:pt x="1362958" y="160352"/>
                  <a:pt x="1362958" y="358157"/>
                </a:cubicBezTo>
                <a:cubicBezTo>
                  <a:pt x="1362958" y="382883"/>
                  <a:pt x="1360664" y="407023"/>
                  <a:pt x="1356295" y="430338"/>
                </a:cubicBezTo>
                <a:lnTo>
                  <a:pt x="1355125" y="434457"/>
                </a:lnTo>
                <a:lnTo>
                  <a:pt x="1724994" y="434457"/>
                </a:lnTo>
                <a:cubicBezTo>
                  <a:pt x="1915536" y="434457"/>
                  <a:pt x="2070001" y="588922"/>
                  <a:pt x="2070001" y="779464"/>
                </a:cubicBezTo>
                <a:lnTo>
                  <a:pt x="2070001" y="1120569"/>
                </a:lnTo>
                <a:lnTo>
                  <a:pt x="2045349" y="1118294"/>
                </a:lnTo>
                <a:cubicBezTo>
                  <a:pt x="1847544" y="1118294"/>
                  <a:pt x="1687192" y="1265125"/>
                  <a:pt x="1687192" y="1446251"/>
                </a:cubicBezTo>
                <a:cubicBezTo>
                  <a:pt x="1687191" y="1627377"/>
                  <a:pt x="1847543" y="1774208"/>
                  <a:pt x="2045348" y="1774208"/>
                </a:cubicBezTo>
                <a:lnTo>
                  <a:pt x="2070000" y="1771932"/>
                </a:lnTo>
                <a:lnTo>
                  <a:pt x="2070000" y="2159450"/>
                </a:lnTo>
                <a:cubicBezTo>
                  <a:pt x="2070000" y="2349992"/>
                  <a:pt x="1915535" y="2504457"/>
                  <a:pt x="1724993" y="2504457"/>
                </a:cubicBezTo>
                <a:lnTo>
                  <a:pt x="345007" y="2504457"/>
                </a:lnTo>
                <a:cubicBezTo>
                  <a:pt x="154465" y="2504457"/>
                  <a:pt x="0" y="2349992"/>
                  <a:pt x="0" y="2159450"/>
                </a:cubicBezTo>
                <a:close/>
              </a:path>
            </a:pathLst>
          </a:custGeom>
          <a:solidFill>
            <a:srgbClr val="6EA5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21" name="Dowolny kształt 20">
            <a:extLst>
              <a:ext uri="{FF2B5EF4-FFF2-40B4-BE49-F238E27FC236}">
                <a16:creationId xmlns:a16="http://schemas.microsoft.com/office/drawing/2014/main" id="{B1961EBA-8506-9E10-AF8D-42D2882F00C7}"/>
              </a:ext>
            </a:extLst>
          </p:cNvPr>
          <p:cNvSpPr>
            <a:spLocks noChangeAspect="1"/>
          </p:cNvSpPr>
          <p:nvPr/>
        </p:nvSpPr>
        <p:spPr>
          <a:xfrm rot="10800000" flipH="1" flipV="1">
            <a:off x="3856372" y="3681141"/>
            <a:ext cx="2070001" cy="2504457"/>
          </a:xfrm>
          <a:custGeom>
            <a:avLst/>
            <a:gdLst>
              <a:gd name="csX0" fmla="*/ 0 w 2070001"/>
              <a:gd name="csY0" fmla="*/ 2159450 h 2504457"/>
              <a:gd name="csX1" fmla="*/ 0 w 2070001"/>
              <a:gd name="csY1" fmla="*/ 779464 h 2504457"/>
              <a:gd name="csX2" fmla="*/ 345007 w 2070001"/>
              <a:gd name="csY2" fmla="*/ 434457 h 2504457"/>
              <a:gd name="csX3" fmla="*/ 714878 w 2070001"/>
              <a:gd name="csY3" fmla="*/ 434457 h 2504457"/>
              <a:gd name="csX4" fmla="*/ 713707 w 2070001"/>
              <a:gd name="csY4" fmla="*/ 430338 h 2504457"/>
              <a:gd name="csX5" fmla="*/ 707044 w 2070001"/>
              <a:gd name="csY5" fmla="*/ 358157 h 2504457"/>
              <a:gd name="csX6" fmla="*/ 1035001 w 2070001"/>
              <a:gd name="csY6" fmla="*/ 0 h 2504457"/>
              <a:gd name="csX7" fmla="*/ 1362958 w 2070001"/>
              <a:gd name="csY7" fmla="*/ 358157 h 2504457"/>
              <a:gd name="csX8" fmla="*/ 1356295 w 2070001"/>
              <a:gd name="csY8" fmla="*/ 430338 h 2504457"/>
              <a:gd name="csX9" fmla="*/ 1355125 w 2070001"/>
              <a:gd name="csY9" fmla="*/ 434457 h 2504457"/>
              <a:gd name="csX10" fmla="*/ 1724994 w 2070001"/>
              <a:gd name="csY10" fmla="*/ 434457 h 2504457"/>
              <a:gd name="csX11" fmla="*/ 2070001 w 2070001"/>
              <a:gd name="csY11" fmla="*/ 779464 h 2504457"/>
              <a:gd name="csX12" fmla="*/ 2070001 w 2070001"/>
              <a:gd name="csY12" fmla="*/ 1120569 h 2504457"/>
              <a:gd name="csX13" fmla="*/ 2045349 w 2070001"/>
              <a:gd name="csY13" fmla="*/ 1118294 h 2504457"/>
              <a:gd name="csX14" fmla="*/ 1687192 w 2070001"/>
              <a:gd name="csY14" fmla="*/ 1446251 h 2504457"/>
              <a:gd name="csX15" fmla="*/ 2045348 w 2070001"/>
              <a:gd name="csY15" fmla="*/ 1774208 h 2504457"/>
              <a:gd name="csX16" fmla="*/ 2070000 w 2070001"/>
              <a:gd name="csY16" fmla="*/ 1771932 h 2504457"/>
              <a:gd name="csX17" fmla="*/ 2070000 w 2070001"/>
              <a:gd name="csY17" fmla="*/ 2159450 h 2504457"/>
              <a:gd name="csX18" fmla="*/ 1724993 w 2070001"/>
              <a:gd name="csY18" fmla="*/ 2504457 h 2504457"/>
              <a:gd name="csX19" fmla="*/ 345007 w 2070001"/>
              <a:gd name="csY19" fmla="*/ 2504457 h 2504457"/>
              <a:gd name="csX20" fmla="*/ 0 w 2070001"/>
              <a:gd name="csY20" fmla="*/ 2159450 h 25044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2070001" h="2504457">
                <a:moveTo>
                  <a:pt x="0" y="2159450"/>
                </a:moveTo>
                <a:lnTo>
                  <a:pt x="0" y="779464"/>
                </a:lnTo>
                <a:cubicBezTo>
                  <a:pt x="0" y="588922"/>
                  <a:pt x="154465" y="434457"/>
                  <a:pt x="345007" y="434457"/>
                </a:cubicBezTo>
                <a:lnTo>
                  <a:pt x="714878" y="434457"/>
                </a:lnTo>
                <a:lnTo>
                  <a:pt x="713707" y="430338"/>
                </a:lnTo>
                <a:cubicBezTo>
                  <a:pt x="709338" y="407023"/>
                  <a:pt x="707044" y="382883"/>
                  <a:pt x="707044" y="358157"/>
                </a:cubicBezTo>
                <a:cubicBezTo>
                  <a:pt x="707044" y="160352"/>
                  <a:pt x="853875" y="0"/>
                  <a:pt x="1035001" y="0"/>
                </a:cubicBezTo>
                <a:cubicBezTo>
                  <a:pt x="1216127" y="0"/>
                  <a:pt x="1362958" y="160352"/>
                  <a:pt x="1362958" y="358157"/>
                </a:cubicBezTo>
                <a:cubicBezTo>
                  <a:pt x="1362958" y="382883"/>
                  <a:pt x="1360664" y="407023"/>
                  <a:pt x="1356295" y="430338"/>
                </a:cubicBezTo>
                <a:lnTo>
                  <a:pt x="1355125" y="434457"/>
                </a:lnTo>
                <a:lnTo>
                  <a:pt x="1724994" y="434457"/>
                </a:lnTo>
                <a:cubicBezTo>
                  <a:pt x="1915536" y="434457"/>
                  <a:pt x="2070001" y="588922"/>
                  <a:pt x="2070001" y="779464"/>
                </a:cubicBezTo>
                <a:lnTo>
                  <a:pt x="2070001" y="1120569"/>
                </a:lnTo>
                <a:lnTo>
                  <a:pt x="2045349" y="1118294"/>
                </a:lnTo>
                <a:cubicBezTo>
                  <a:pt x="1847544" y="1118294"/>
                  <a:pt x="1687192" y="1265125"/>
                  <a:pt x="1687192" y="1446251"/>
                </a:cubicBezTo>
                <a:cubicBezTo>
                  <a:pt x="1687191" y="1627377"/>
                  <a:pt x="1847543" y="1774208"/>
                  <a:pt x="2045348" y="1774208"/>
                </a:cubicBezTo>
                <a:lnTo>
                  <a:pt x="2070000" y="1771932"/>
                </a:lnTo>
                <a:lnTo>
                  <a:pt x="2070000" y="2159450"/>
                </a:lnTo>
                <a:cubicBezTo>
                  <a:pt x="2070000" y="2349992"/>
                  <a:pt x="1915535" y="2504457"/>
                  <a:pt x="1724993" y="2504457"/>
                </a:cubicBezTo>
                <a:lnTo>
                  <a:pt x="345007" y="2504457"/>
                </a:lnTo>
                <a:cubicBezTo>
                  <a:pt x="154465" y="2504457"/>
                  <a:pt x="0" y="2349992"/>
                  <a:pt x="0" y="2159450"/>
                </a:cubicBezTo>
                <a:close/>
              </a:path>
            </a:pathLst>
          </a:custGeom>
          <a:solidFill>
            <a:srgbClr val="FBB46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22" name="Dowolny kształt 21">
            <a:extLst>
              <a:ext uri="{FF2B5EF4-FFF2-40B4-BE49-F238E27FC236}">
                <a16:creationId xmlns:a16="http://schemas.microsoft.com/office/drawing/2014/main" id="{2F9F2CBB-8B3D-59D5-DE2D-91CF93534C54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6497972" y="1536699"/>
            <a:ext cx="2070001" cy="2504457"/>
          </a:xfrm>
          <a:custGeom>
            <a:avLst/>
            <a:gdLst>
              <a:gd name="csX0" fmla="*/ 0 w 2070001"/>
              <a:gd name="csY0" fmla="*/ 2159450 h 2504457"/>
              <a:gd name="csX1" fmla="*/ 0 w 2070001"/>
              <a:gd name="csY1" fmla="*/ 779464 h 2504457"/>
              <a:gd name="csX2" fmla="*/ 345007 w 2070001"/>
              <a:gd name="csY2" fmla="*/ 434457 h 2504457"/>
              <a:gd name="csX3" fmla="*/ 714878 w 2070001"/>
              <a:gd name="csY3" fmla="*/ 434457 h 2504457"/>
              <a:gd name="csX4" fmla="*/ 713707 w 2070001"/>
              <a:gd name="csY4" fmla="*/ 430338 h 2504457"/>
              <a:gd name="csX5" fmla="*/ 707044 w 2070001"/>
              <a:gd name="csY5" fmla="*/ 358157 h 2504457"/>
              <a:gd name="csX6" fmla="*/ 1035001 w 2070001"/>
              <a:gd name="csY6" fmla="*/ 0 h 2504457"/>
              <a:gd name="csX7" fmla="*/ 1362958 w 2070001"/>
              <a:gd name="csY7" fmla="*/ 358157 h 2504457"/>
              <a:gd name="csX8" fmla="*/ 1356295 w 2070001"/>
              <a:gd name="csY8" fmla="*/ 430338 h 2504457"/>
              <a:gd name="csX9" fmla="*/ 1355125 w 2070001"/>
              <a:gd name="csY9" fmla="*/ 434457 h 2504457"/>
              <a:gd name="csX10" fmla="*/ 1724994 w 2070001"/>
              <a:gd name="csY10" fmla="*/ 434457 h 2504457"/>
              <a:gd name="csX11" fmla="*/ 2070001 w 2070001"/>
              <a:gd name="csY11" fmla="*/ 779464 h 2504457"/>
              <a:gd name="csX12" fmla="*/ 2070001 w 2070001"/>
              <a:gd name="csY12" fmla="*/ 1120569 h 2504457"/>
              <a:gd name="csX13" fmla="*/ 2045349 w 2070001"/>
              <a:gd name="csY13" fmla="*/ 1118294 h 2504457"/>
              <a:gd name="csX14" fmla="*/ 1687192 w 2070001"/>
              <a:gd name="csY14" fmla="*/ 1446251 h 2504457"/>
              <a:gd name="csX15" fmla="*/ 2045348 w 2070001"/>
              <a:gd name="csY15" fmla="*/ 1774208 h 2504457"/>
              <a:gd name="csX16" fmla="*/ 2070000 w 2070001"/>
              <a:gd name="csY16" fmla="*/ 1771932 h 2504457"/>
              <a:gd name="csX17" fmla="*/ 2070000 w 2070001"/>
              <a:gd name="csY17" fmla="*/ 2159450 h 2504457"/>
              <a:gd name="csX18" fmla="*/ 1724993 w 2070001"/>
              <a:gd name="csY18" fmla="*/ 2504457 h 2504457"/>
              <a:gd name="csX19" fmla="*/ 345007 w 2070001"/>
              <a:gd name="csY19" fmla="*/ 2504457 h 2504457"/>
              <a:gd name="csX20" fmla="*/ 0 w 2070001"/>
              <a:gd name="csY20" fmla="*/ 2159450 h 25044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2070001" h="2504457">
                <a:moveTo>
                  <a:pt x="0" y="2159450"/>
                </a:moveTo>
                <a:lnTo>
                  <a:pt x="0" y="779464"/>
                </a:lnTo>
                <a:cubicBezTo>
                  <a:pt x="0" y="588922"/>
                  <a:pt x="154465" y="434457"/>
                  <a:pt x="345007" y="434457"/>
                </a:cubicBezTo>
                <a:lnTo>
                  <a:pt x="714878" y="434457"/>
                </a:lnTo>
                <a:lnTo>
                  <a:pt x="713707" y="430338"/>
                </a:lnTo>
                <a:cubicBezTo>
                  <a:pt x="709338" y="407023"/>
                  <a:pt x="707044" y="382883"/>
                  <a:pt x="707044" y="358157"/>
                </a:cubicBezTo>
                <a:cubicBezTo>
                  <a:pt x="707044" y="160352"/>
                  <a:pt x="853875" y="0"/>
                  <a:pt x="1035001" y="0"/>
                </a:cubicBezTo>
                <a:cubicBezTo>
                  <a:pt x="1216127" y="0"/>
                  <a:pt x="1362958" y="160352"/>
                  <a:pt x="1362958" y="358157"/>
                </a:cubicBezTo>
                <a:cubicBezTo>
                  <a:pt x="1362958" y="382883"/>
                  <a:pt x="1360664" y="407023"/>
                  <a:pt x="1356295" y="430338"/>
                </a:cubicBezTo>
                <a:lnTo>
                  <a:pt x="1355125" y="434457"/>
                </a:lnTo>
                <a:lnTo>
                  <a:pt x="1724994" y="434457"/>
                </a:lnTo>
                <a:cubicBezTo>
                  <a:pt x="1915536" y="434457"/>
                  <a:pt x="2070001" y="588922"/>
                  <a:pt x="2070001" y="779464"/>
                </a:cubicBezTo>
                <a:lnTo>
                  <a:pt x="2070001" y="1120569"/>
                </a:lnTo>
                <a:lnTo>
                  <a:pt x="2045349" y="1118294"/>
                </a:lnTo>
                <a:cubicBezTo>
                  <a:pt x="1847544" y="1118294"/>
                  <a:pt x="1687192" y="1265125"/>
                  <a:pt x="1687192" y="1446251"/>
                </a:cubicBezTo>
                <a:cubicBezTo>
                  <a:pt x="1687191" y="1627377"/>
                  <a:pt x="1847543" y="1774208"/>
                  <a:pt x="2045348" y="1774208"/>
                </a:cubicBezTo>
                <a:lnTo>
                  <a:pt x="2070000" y="1771932"/>
                </a:lnTo>
                <a:lnTo>
                  <a:pt x="2070000" y="2159450"/>
                </a:lnTo>
                <a:cubicBezTo>
                  <a:pt x="2070000" y="2349992"/>
                  <a:pt x="1915535" y="2504457"/>
                  <a:pt x="1724993" y="2504457"/>
                </a:cubicBezTo>
                <a:lnTo>
                  <a:pt x="345007" y="2504457"/>
                </a:lnTo>
                <a:cubicBezTo>
                  <a:pt x="154465" y="2504457"/>
                  <a:pt x="0" y="2349992"/>
                  <a:pt x="0" y="2159450"/>
                </a:cubicBezTo>
                <a:close/>
              </a:path>
            </a:pathLst>
          </a:custGeom>
          <a:solidFill>
            <a:srgbClr val="3BC1DD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23" name="Dowolny kształt 22">
            <a:extLst>
              <a:ext uri="{FF2B5EF4-FFF2-40B4-BE49-F238E27FC236}">
                <a16:creationId xmlns:a16="http://schemas.microsoft.com/office/drawing/2014/main" id="{4B827437-682D-2E60-81F2-4878C9305064}"/>
              </a:ext>
            </a:extLst>
          </p:cNvPr>
          <p:cNvSpPr>
            <a:spLocks noChangeAspect="1"/>
          </p:cNvSpPr>
          <p:nvPr/>
        </p:nvSpPr>
        <p:spPr>
          <a:xfrm rot="5400000" flipH="1" flipV="1">
            <a:off x="6311263" y="3874629"/>
            <a:ext cx="2070001" cy="2504457"/>
          </a:xfrm>
          <a:custGeom>
            <a:avLst/>
            <a:gdLst>
              <a:gd name="csX0" fmla="*/ 0 w 2070001"/>
              <a:gd name="csY0" fmla="*/ 2159450 h 2504457"/>
              <a:gd name="csX1" fmla="*/ 0 w 2070001"/>
              <a:gd name="csY1" fmla="*/ 779464 h 2504457"/>
              <a:gd name="csX2" fmla="*/ 345007 w 2070001"/>
              <a:gd name="csY2" fmla="*/ 434457 h 2504457"/>
              <a:gd name="csX3" fmla="*/ 714878 w 2070001"/>
              <a:gd name="csY3" fmla="*/ 434457 h 2504457"/>
              <a:gd name="csX4" fmla="*/ 713707 w 2070001"/>
              <a:gd name="csY4" fmla="*/ 430338 h 2504457"/>
              <a:gd name="csX5" fmla="*/ 707044 w 2070001"/>
              <a:gd name="csY5" fmla="*/ 358157 h 2504457"/>
              <a:gd name="csX6" fmla="*/ 1035001 w 2070001"/>
              <a:gd name="csY6" fmla="*/ 0 h 2504457"/>
              <a:gd name="csX7" fmla="*/ 1362958 w 2070001"/>
              <a:gd name="csY7" fmla="*/ 358157 h 2504457"/>
              <a:gd name="csX8" fmla="*/ 1356295 w 2070001"/>
              <a:gd name="csY8" fmla="*/ 430338 h 2504457"/>
              <a:gd name="csX9" fmla="*/ 1355125 w 2070001"/>
              <a:gd name="csY9" fmla="*/ 434457 h 2504457"/>
              <a:gd name="csX10" fmla="*/ 1724994 w 2070001"/>
              <a:gd name="csY10" fmla="*/ 434457 h 2504457"/>
              <a:gd name="csX11" fmla="*/ 2070001 w 2070001"/>
              <a:gd name="csY11" fmla="*/ 779464 h 2504457"/>
              <a:gd name="csX12" fmla="*/ 2070001 w 2070001"/>
              <a:gd name="csY12" fmla="*/ 1120569 h 2504457"/>
              <a:gd name="csX13" fmla="*/ 2045349 w 2070001"/>
              <a:gd name="csY13" fmla="*/ 1118294 h 2504457"/>
              <a:gd name="csX14" fmla="*/ 1687192 w 2070001"/>
              <a:gd name="csY14" fmla="*/ 1446251 h 2504457"/>
              <a:gd name="csX15" fmla="*/ 2045348 w 2070001"/>
              <a:gd name="csY15" fmla="*/ 1774208 h 2504457"/>
              <a:gd name="csX16" fmla="*/ 2070000 w 2070001"/>
              <a:gd name="csY16" fmla="*/ 1771932 h 2504457"/>
              <a:gd name="csX17" fmla="*/ 2070000 w 2070001"/>
              <a:gd name="csY17" fmla="*/ 2159450 h 2504457"/>
              <a:gd name="csX18" fmla="*/ 1724993 w 2070001"/>
              <a:gd name="csY18" fmla="*/ 2504457 h 2504457"/>
              <a:gd name="csX19" fmla="*/ 345007 w 2070001"/>
              <a:gd name="csY19" fmla="*/ 2504457 h 2504457"/>
              <a:gd name="csX20" fmla="*/ 0 w 2070001"/>
              <a:gd name="csY20" fmla="*/ 2159450 h 25044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2070001" h="2504457">
                <a:moveTo>
                  <a:pt x="0" y="2159450"/>
                </a:moveTo>
                <a:lnTo>
                  <a:pt x="0" y="779464"/>
                </a:lnTo>
                <a:cubicBezTo>
                  <a:pt x="0" y="588922"/>
                  <a:pt x="154465" y="434457"/>
                  <a:pt x="345007" y="434457"/>
                </a:cubicBezTo>
                <a:lnTo>
                  <a:pt x="714878" y="434457"/>
                </a:lnTo>
                <a:lnTo>
                  <a:pt x="713707" y="430338"/>
                </a:lnTo>
                <a:cubicBezTo>
                  <a:pt x="709338" y="407023"/>
                  <a:pt x="707044" y="382883"/>
                  <a:pt x="707044" y="358157"/>
                </a:cubicBezTo>
                <a:cubicBezTo>
                  <a:pt x="707044" y="160352"/>
                  <a:pt x="853875" y="0"/>
                  <a:pt x="1035001" y="0"/>
                </a:cubicBezTo>
                <a:cubicBezTo>
                  <a:pt x="1216127" y="0"/>
                  <a:pt x="1362958" y="160352"/>
                  <a:pt x="1362958" y="358157"/>
                </a:cubicBezTo>
                <a:cubicBezTo>
                  <a:pt x="1362958" y="382883"/>
                  <a:pt x="1360664" y="407023"/>
                  <a:pt x="1356295" y="430338"/>
                </a:cubicBezTo>
                <a:lnTo>
                  <a:pt x="1355125" y="434457"/>
                </a:lnTo>
                <a:lnTo>
                  <a:pt x="1724994" y="434457"/>
                </a:lnTo>
                <a:cubicBezTo>
                  <a:pt x="1915536" y="434457"/>
                  <a:pt x="2070001" y="588922"/>
                  <a:pt x="2070001" y="779464"/>
                </a:cubicBezTo>
                <a:lnTo>
                  <a:pt x="2070001" y="1120569"/>
                </a:lnTo>
                <a:lnTo>
                  <a:pt x="2045349" y="1118294"/>
                </a:lnTo>
                <a:cubicBezTo>
                  <a:pt x="1847544" y="1118294"/>
                  <a:pt x="1687192" y="1265125"/>
                  <a:pt x="1687192" y="1446251"/>
                </a:cubicBezTo>
                <a:cubicBezTo>
                  <a:pt x="1687191" y="1627377"/>
                  <a:pt x="1847543" y="1774208"/>
                  <a:pt x="2045348" y="1774208"/>
                </a:cubicBezTo>
                <a:lnTo>
                  <a:pt x="2070000" y="1771932"/>
                </a:lnTo>
                <a:lnTo>
                  <a:pt x="2070000" y="2159450"/>
                </a:lnTo>
                <a:cubicBezTo>
                  <a:pt x="2070000" y="2349992"/>
                  <a:pt x="1915535" y="2504457"/>
                  <a:pt x="1724993" y="2504457"/>
                </a:cubicBezTo>
                <a:lnTo>
                  <a:pt x="345007" y="2504457"/>
                </a:lnTo>
                <a:cubicBezTo>
                  <a:pt x="154465" y="2504457"/>
                  <a:pt x="0" y="2349992"/>
                  <a:pt x="0" y="2159450"/>
                </a:cubicBezTo>
                <a:close/>
              </a:path>
            </a:pathLst>
          </a:custGeom>
          <a:solidFill>
            <a:srgbClr val="FFC719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8277B92A-E687-D37C-8467-13D87047A095}"/>
              </a:ext>
            </a:extLst>
          </p:cNvPr>
          <p:cNvSpPr txBox="1"/>
          <p:nvPr/>
        </p:nvSpPr>
        <p:spPr>
          <a:xfrm>
            <a:off x="427726" y="1536699"/>
            <a:ext cx="2888957" cy="349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buNone/>
            </a:pPr>
            <a:r>
              <a:rPr lang="pl-PL" sz="160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egoe UI" panose="020B0502040204020203" pitchFamily="34" charset="0"/>
              </a:rPr>
              <a:t>Institutional</a:t>
            </a:r>
            <a:r>
              <a:rPr lang="pl-PL" sz="160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egoe UI" panose="020B0502040204020203" pitchFamily="34" charset="0"/>
              </a:rPr>
              <a:t>architecture</a:t>
            </a:r>
            <a:endParaRPr lang="pl-PL" sz="1600" i="0" u="none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4A860423-2D5F-51F5-7470-0F071AED4A8E}"/>
              </a:ext>
            </a:extLst>
          </p:cNvPr>
          <p:cNvSpPr txBox="1"/>
          <p:nvPr/>
        </p:nvSpPr>
        <p:spPr>
          <a:xfrm>
            <a:off x="485692" y="5830945"/>
            <a:ext cx="2888957" cy="349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buNone/>
            </a:pPr>
            <a:r>
              <a:rPr lang="pl-PL" sz="160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egoe UI" panose="020B0502040204020203" pitchFamily="34" charset="0"/>
              </a:rPr>
              <a:t>Multi‑</a:t>
            </a:r>
            <a:r>
              <a:rPr lang="pl-PL" sz="160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egoe UI" panose="020B0502040204020203" pitchFamily="34" charset="0"/>
              </a:rPr>
              <a:t>level</a:t>
            </a:r>
            <a:r>
              <a:rPr lang="pl-PL" sz="160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egoe UI" panose="020B0502040204020203" pitchFamily="34" charset="0"/>
              </a:rPr>
              <a:t>governance</a:t>
            </a:r>
            <a:r>
              <a:rPr lang="pl-PL" sz="160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egoe UI" panose="020B0502040204020203" pitchFamily="34" charset="0"/>
              </a:rPr>
              <a:t> model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84B3B189-2CEE-0C6C-BEF0-CD4885F0DBD7}"/>
              </a:ext>
            </a:extLst>
          </p:cNvPr>
          <p:cNvSpPr txBox="1"/>
          <p:nvPr/>
        </p:nvSpPr>
        <p:spPr>
          <a:xfrm>
            <a:off x="8666572" y="1536698"/>
            <a:ext cx="3284128" cy="630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  <a:buNone/>
            </a:pPr>
            <a:r>
              <a:rPr lang="pl-PL" sz="160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egoe UI" panose="020B0502040204020203" pitchFamily="34" charset="0"/>
              </a:rPr>
              <a:t>European</a:t>
            </a:r>
            <a:r>
              <a:rPr lang="pl-PL" sz="160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egoe UI" panose="020B0502040204020203" pitchFamily="34" charset="0"/>
              </a:rPr>
              <a:t>Electronic</a:t>
            </a:r>
            <a:r>
              <a:rPr lang="pl-PL" sz="160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egoe UI" panose="020B0502040204020203" pitchFamily="34" charset="0"/>
              </a:rPr>
              <a:t> Communications </a:t>
            </a:r>
            <a:r>
              <a:rPr lang="pl-PL" sz="160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egoe UI" panose="020B0502040204020203" pitchFamily="34" charset="0"/>
              </a:rPr>
              <a:t>Code</a:t>
            </a:r>
            <a:r>
              <a:rPr lang="pl-PL" sz="160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egoe UI" panose="020B0502040204020203" pitchFamily="34" charset="0"/>
              </a:rPr>
              <a:t> (EECC)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563366CE-48E3-9DEF-EB4F-0F065BD9EB1A}"/>
              </a:ext>
            </a:extLst>
          </p:cNvPr>
          <p:cNvSpPr txBox="1"/>
          <p:nvPr/>
        </p:nvSpPr>
        <p:spPr>
          <a:xfrm>
            <a:off x="8666572" y="5531748"/>
            <a:ext cx="3284128" cy="630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  <a:buNone/>
            </a:pPr>
            <a:r>
              <a:rPr lang="pl-PL" sz="160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egoe UI" panose="020B0502040204020203" pitchFamily="34" charset="0"/>
              </a:rPr>
              <a:t>Legal</a:t>
            </a:r>
            <a:r>
              <a:rPr lang="pl-PL" sz="160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egoe UI" panose="020B0502040204020203" pitchFamily="34" charset="0"/>
              </a:rPr>
              <a:t> and regulatory </a:t>
            </a:r>
            <a:r>
              <a:rPr lang="pl-PL" sz="160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egoe UI" panose="020B0502040204020203" pitchFamily="34" charset="0"/>
              </a:rPr>
              <a:t>foundations</a:t>
            </a:r>
            <a:r>
              <a:rPr lang="pl-PL" sz="160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egoe UI" panose="020B0502040204020203" pitchFamily="34" charset="0"/>
              </a:rPr>
              <a:t> for </a:t>
            </a:r>
            <a:r>
              <a:rPr lang="pl-PL" sz="160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egoe UI" panose="020B0502040204020203" pitchFamily="34" charset="0"/>
              </a:rPr>
              <a:t>State</a:t>
            </a:r>
            <a:r>
              <a:rPr lang="pl-PL" sz="160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sz="160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egoe UI" panose="020B0502040204020203" pitchFamily="34" charset="0"/>
              </a:rPr>
              <a:t>aid</a:t>
            </a:r>
            <a:endParaRPr lang="pl-PL" sz="1600" i="0" u="none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34" name="Grafika 33" descr="Uścisk dłoni z wypełnieniem pełnym">
            <a:extLst>
              <a:ext uri="{FF2B5EF4-FFF2-40B4-BE49-F238E27FC236}">
                <a16:creationId xmlns:a16="http://schemas.microsoft.com/office/drawing/2014/main" id="{2DB13FEA-42C9-4FDD-4B82-D602AD22190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72300" y="4564004"/>
            <a:ext cx="1358900" cy="1358900"/>
          </a:xfrm>
          <a:prstGeom prst="rect">
            <a:avLst/>
          </a:prstGeom>
        </p:spPr>
      </p:pic>
      <p:pic>
        <p:nvPicPr>
          <p:cNvPr id="4" name="Grafika 3" descr="Łańcuch bloków z wypełnieniem pełnym">
            <a:extLst>
              <a:ext uri="{FF2B5EF4-FFF2-40B4-BE49-F238E27FC236}">
                <a16:creationId xmlns:a16="http://schemas.microsoft.com/office/drawing/2014/main" id="{A34B02D7-1A60-3BE0-392E-4F96C3C0230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08360" y="4524248"/>
            <a:ext cx="1234195" cy="1234195"/>
          </a:xfrm>
          <a:prstGeom prst="rect">
            <a:avLst/>
          </a:prstGeom>
        </p:spPr>
      </p:pic>
      <p:pic>
        <p:nvPicPr>
          <p:cNvPr id="11" name="Grafika 10" descr="Wieża telefonii komórkowej z wypełnieniem pełnym">
            <a:extLst>
              <a:ext uri="{FF2B5EF4-FFF2-40B4-BE49-F238E27FC236}">
                <a16:creationId xmlns:a16="http://schemas.microsoft.com/office/drawing/2014/main" id="{072BAC33-77EE-B031-0D6F-838A1DF53DE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13603" y="1866942"/>
            <a:ext cx="1228951" cy="1228951"/>
          </a:xfrm>
          <a:prstGeom prst="rect">
            <a:avLst/>
          </a:prstGeom>
        </p:spPr>
      </p:pic>
      <p:pic>
        <p:nvPicPr>
          <p:cNvPr id="13" name="Grafika 12" descr="Karteczki samoprzylepne 3 z wypełnieniem pełnym">
            <a:extLst>
              <a:ext uri="{FF2B5EF4-FFF2-40B4-BE49-F238E27FC236}">
                <a16:creationId xmlns:a16="http://schemas.microsoft.com/office/drawing/2014/main" id="{B8B393F3-2939-6311-1A6C-4352CA1B260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16138" y="1990699"/>
            <a:ext cx="1255428" cy="12554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918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867"/>
    </mc:Choice>
    <mc:Fallback>
      <p:transition spd="slow" advTm="10586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1F76D-8A9F-7E7C-80F6-1B9EC2FEF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0B3B94C9-1E7B-CC39-1FE4-D3F1A2DF227C}"/>
              </a:ext>
            </a:extLst>
          </p:cNvPr>
          <p:cNvSpPr/>
          <p:nvPr/>
        </p:nvSpPr>
        <p:spPr>
          <a:xfrm>
            <a:off x="0" y="6330462"/>
            <a:ext cx="12192000" cy="52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pic>
        <p:nvPicPr>
          <p:cNvPr id="6" name="Obraz 5" descr="LOGO_PL">
            <a:extLst>
              <a:ext uri="{FF2B5EF4-FFF2-40B4-BE49-F238E27FC236}">
                <a16:creationId xmlns:a16="http://schemas.microsoft.com/office/drawing/2014/main" id="{18E8BCF9-71B2-3FC4-3424-AFD3096FC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" y="6429131"/>
            <a:ext cx="25527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EA721D3-AD44-952B-DE55-B387C97B86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6683" y="6379601"/>
            <a:ext cx="571500" cy="42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1287CE3-B9AB-9CA1-8EE8-3085B41D65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3232" y="6365533"/>
            <a:ext cx="1388012" cy="505821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2C6E5855-694A-1A58-13D6-2449BB7A3CCA}"/>
              </a:ext>
            </a:extLst>
          </p:cNvPr>
          <p:cNvSpPr/>
          <p:nvPr/>
        </p:nvSpPr>
        <p:spPr>
          <a:xfrm>
            <a:off x="590843" y="759655"/>
            <a:ext cx="1294228" cy="506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pic>
        <p:nvPicPr>
          <p:cNvPr id="2" name="Obraz 1" descr="Academic History | ESIC">
            <a:extLst>
              <a:ext uri="{FF2B5EF4-FFF2-40B4-BE49-F238E27FC236}">
                <a16:creationId xmlns:a16="http://schemas.microsoft.com/office/drawing/2014/main" id="{0291E57E-123D-CB93-D519-1E6790C917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2753" y="6402627"/>
            <a:ext cx="728080" cy="428869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0EB665F0-640D-33E2-6FF0-9739CF273899}"/>
              </a:ext>
            </a:extLst>
          </p:cNvPr>
          <p:cNvSpPr txBox="1"/>
          <p:nvPr/>
        </p:nvSpPr>
        <p:spPr>
          <a:xfrm>
            <a:off x="643814" y="537499"/>
            <a:ext cx="8319052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Sample and method</a:t>
            </a:r>
            <a:endParaRPr lang="pl-PL" sz="1800" kern="1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9BABD78-AFDB-6881-8D8B-E1709D25F4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537499"/>
            <a:ext cx="5270224" cy="5068814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80D3AB7B-294B-0269-0AB2-EEE6A7338AF6}"/>
              </a:ext>
            </a:extLst>
          </p:cNvPr>
          <p:cNvSpPr txBox="1"/>
          <p:nvPr/>
        </p:nvSpPr>
        <p:spPr>
          <a:xfrm>
            <a:off x="643814" y="1393498"/>
            <a:ext cx="6096000" cy="2533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pl-PL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A panel </a:t>
            </a:r>
            <a:r>
              <a:rPr lang="pl-PL" i="0" u="none" strike="noStrike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dataset</a:t>
            </a:r>
            <a:r>
              <a:rPr lang="pl-PL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was </a:t>
            </a:r>
            <a:r>
              <a:rPr lang="pl-PL" i="0" u="none" strike="noStrike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constructed</a:t>
            </a:r>
            <a:r>
              <a:rPr lang="pl-PL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i="0" u="none" strike="noStrike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covering</a:t>
            </a:r>
            <a:r>
              <a:rPr lang="pl-PL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2003-2023 with </a:t>
            </a:r>
            <a:r>
              <a:rPr lang="pl-PL" i="0" u="none" strike="noStrike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annual</a:t>
            </a:r>
            <a:r>
              <a:rPr lang="pl-PL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i="0" u="none" strike="noStrike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observations</a:t>
            </a:r>
            <a:r>
              <a:rPr lang="pl-PL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marL="285750" indent="-28575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pl-PL" i="0" u="none" strike="noStrike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All</a:t>
            </a:r>
            <a:r>
              <a:rPr lang="pl-PL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data </a:t>
            </a:r>
            <a:r>
              <a:rPr lang="pl-PL" i="0" u="none" strike="noStrike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originate</a:t>
            </a:r>
            <a:r>
              <a:rPr lang="pl-PL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from the World </a:t>
            </a:r>
            <a:r>
              <a:rPr lang="pl-PL" i="0" u="none" strike="noStrike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Bank’s</a:t>
            </a:r>
            <a:r>
              <a:rPr lang="pl-PL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World Development </a:t>
            </a:r>
            <a:r>
              <a:rPr lang="pl-PL" i="0" u="none" strike="noStrike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Indicators</a:t>
            </a:r>
            <a:r>
              <a:rPr lang="pl-PL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pl-PL" i="0" u="none" strike="noStrike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ensuring</a:t>
            </a:r>
            <a:r>
              <a:rPr lang="pl-PL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i="0" u="none" strike="noStrike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consistency</a:t>
            </a:r>
            <a:r>
              <a:rPr lang="pl-PL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and </a:t>
            </a:r>
            <a:r>
              <a:rPr lang="pl-PL" i="0" u="none" strike="noStrike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comparability</a:t>
            </a:r>
            <a:r>
              <a:rPr lang="pl-PL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i="0" u="none" strike="noStrike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across</a:t>
            </a:r>
            <a:r>
              <a:rPr lang="pl-PL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l-PL" i="0" u="none" strike="noStrike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countries</a:t>
            </a:r>
            <a:r>
              <a:rPr lang="pl-PL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marL="285750" indent="-28575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pl-PL" dirty="0">
                <a:solidFill>
                  <a:srgbClr val="000000"/>
                </a:solidFill>
                <a:latin typeface="Segoe UI" panose="020B0502040204020203" pitchFamily="34" charset="0"/>
              </a:rPr>
              <a:t>Method: </a:t>
            </a:r>
            <a:r>
              <a:rPr lang="pl-PL" dirty="0" err="1">
                <a:solidFill>
                  <a:srgbClr val="000000"/>
                </a:solidFill>
                <a:latin typeface="Segoe UI" panose="020B0502040204020203" pitchFamily="34" charset="0"/>
              </a:rPr>
              <a:t>regression</a:t>
            </a:r>
            <a:endParaRPr lang="pl-PL" i="0" u="none" strike="noStrike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2072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983"/>
    </mc:Choice>
    <mc:Fallback>
      <p:transition spd="slow" advTm="8898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8|1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8|1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8|15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8|1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8|1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8|15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4.2|15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36.1|19.1|25.1|25|19.1"/>
</p:tagLst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989EE9CE400174491FB43F4735CDF6B" ma:contentTypeVersion="7" ma:contentTypeDescription="Utwórz nowy dokument." ma:contentTypeScope="" ma:versionID="382fa8ab6e1b124d8fbb109036c155bc">
  <xsd:schema xmlns:xsd="http://www.w3.org/2001/XMLSchema" xmlns:xs="http://www.w3.org/2001/XMLSchema" xmlns:p="http://schemas.microsoft.com/office/2006/metadata/properties" xmlns:ns2="6c6c69c5-5c71-40a0-8777-e4f2cbffa1de" targetNamespace="http://schemas.microsoft.com/office/2006/metadata/properties" ma:root="true" ma:fieldsID="06fe9cf6649f4b614e018819a95d422c" ns2:_="">
    <xsd:import namespace="6c6c69c5-5c71-40a0-8777-e4f2cbffa1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6c69c5-5c71-40a0-8777-e4f2cbffa1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519585-B0F0-4501-B970-06D3903C86DE}"/>
</file>

<file path=customXml/itemProps2.xml><?xml version="1.0" encoding="utf-8"?>
<ds:datastoreItem xmlns:ds="http://schemas.openxmlformats.org/officeDocument/2006/customXml" ds:itemID="{7F551BE6-FC95-4D1D-A692-7713589712B3}"/>
</file>

<file path=customXml/itemProps3.xml><?xml version="1.0" encoding="utf-8"?>
<ds:datastoreItem xmlns:ds="http://schemas.openxmlformats.org/officeDocument/2006/customXml" ds:itemID="{A5AE25F2-4BFF-487D-8459-544F4D68BA9F}"/>
</file>

<file path=docProps/app.xml><?xml version="1.0" encoding="utf-8"?>
<Properties xmlns="http://schemas.openxmlformats.org/officeDocument/2006/extended-properties" xmlns:vt="http://schemas.openxmlformats.org/officeDocument/2006/docPropsVTypes">
  <TotalTime>5987</TotalTime>
  <Words>1339</Words>
  <Application>Microsoft Macintosh PowerPoint</Application>
  <PresentationFormat>Panoramiczny</PresentationFormat>
  <Paragraphs>79</Paragraphs>
  <Slides>13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2" baseType="lpstr">
      <vt:lpstr>Aptos</vt:lpstr>
      <vt:lpstr>Arial</vt:lpstr>
      <vt:lpstr>Grandview Display</vt:lpstr>
      <vt:lpstr>Open Sans Semibold</vt:lpstr>
      <vt:lpstr>Segoe UI</vt:lpstr>
      <vt:lpstr>Segoe UI Symbol</vt:lpstr>
      <vt:lpstr>Times New Roman</vt:lpstr>
      <vt:lpstr>Wingdings</vt:lpstr>
      <vt:lpstr>DashVTI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Michał Dąbrowski</dc:creator>
  <cp:lastModifiedBy>Katarzyna Mroczek-Dąbrowska</cp:lastModifiedBy>
  <cp:revision>99</cp:revision>
  <dcterms:created xsi:type="dcterms:W3CDTF">2025-08-04T11:19:09Z</dcterms:created>
  <dcterms:modified xsi:type="dcterms:W3CDTF">2026-05-31T19:01:01Z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0x010100E989EE9CE400174491FB43F4735CDF6B</vt:lpwstr>
  </property>
</Properties>
</file>