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75" r:id="rId4"/>
    <p:sldId id="287" r:id="rId5"/>
    <p:sldId id="288" r:id="rId6"/>
    <p:sldId id="289" r:id="rId7"/>
    <p:sldId id="290" r:id="rId8"/>
    <p:sldId id="291" r:id="rId9"/>
    <p:sldId id="276" r:id="rId10"/>
    <p:sldId id="292" r:id="rId11"/>
    <p:sldId id="280" r:id="rId12"/>
    <p:sldId id="281" r:id="rId13"/>
    <p:sldId id="279" r:id="rId14"/>
    <p:sldId id="293" r:id="rId15"/>
    <p:sldId id="273" r:id="rId16"/>
    <p:sldId id="269" r:id="rId17"/>
    <p:sldId id="270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C1DD"/>
    <a:srgbClr val="98E2B0"/>
    <a:srgbClr val="FFC719"/>
    <a:srgbClr val="FFEABD"/>
    <a:srgbClr val="FBB462"/>
    <a:srgbClr val="F2DDB5"/>
    <a:srgbClr val="185560"/>
    <a:srgbClr val="6EA56C"/>
    <a:srgbClr val="FEFCF9"/>
    <a:srgbClr val="92D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737"/>
  </p:normalViewPr>
  <p:slideViewPr>
    <p:cSldViewPr snapToGrid="0">
      <p:cViewPr varScale="1">
        <p:scale>
          <a:sx n="93" d="100"/>
          <a:sy n="93" d="100"/>
        </p:scale>
        <p:origin x="240" y="4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EA9CA-0C3A-654F-8050-03443554A4EF}" type="datetimeFigureOut">
              <a:rPr lang="pl-PL" smtClean="0"/>
              <a:t>9.06.2026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9491E-F6FC-5440-97C3-85A4033236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493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9491E-F6FC-5440-97C3-85A4033236AA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9497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31EBE-26A7-E04A-467B-913E5B033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F2FF248-655A-FFE1-1CBD-D40B940646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9F23396-1786-8268-5A97-4085E69C78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9AEB59B-C25E-5A42-2A81-1CA5ED00BB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9491E-F6FC-5440-97C3-85A4033236AA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9653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28A6E-D901-F8AB-FA1D-50C2EB947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C3A4E57-4D51-201C-1A3A-E61CFF730B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9AB6EEF-3766-24A3-E4FB-3B1E818A57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858093E-D8A5-C7CB-36CA-61F0683D82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9491E-F6FC-5440-97C3-85A4033236AA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7609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79DDD-F0C6-CF30-2F25-321E2645A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5ACB331-F349-C5D9-0234-50AEA62DBC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ED13D23-6370-B275-65D4-2482444F7B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2866AA1-AB36-FACD-7B08-9A8704B2A9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9491E-F6FC-5440-97C3-85A4033236AA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0915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A3961-0985-A46D-012E-1EE5C5FEF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D86F076-E577-C847-731A-5C89E09935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D97E1A6-1386-B503-4B39-2B55223A78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EDB9ECB-F6A5-83AD-385F-6D24256885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9491E-F6FC-5440-97C3-85A4033236AA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2099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9491E-F6FC-5440-97C3-85A4033236AA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3328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68EE9-AA56-E84A-220C-857AABCC8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35CB5E4-0F5B-AC46-93FC-5BEC0CDB30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54F8910-E3E7-9F0C-555B-B55C88B19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BA748ED-4306-2FAB-06E1-31239AEC34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9491E-F6FC-5440-97C3-85A4033236AA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6737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4D2A4-AEF2-5B8A-AF7F-EE5B18164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2CC7225-CE0E-FC14-30E1-3CC13D3E71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108120D-73E7-5E3D-7727-587896862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F41D28C-EE6B-EBAF-5B10-9415C5E8B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9491E-F6FC-5440-97C3-85A4033236AA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4073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08820-4569-2030-1574-98B9DB33C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9143B82-535D-B5B6-B069-5A562436E0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9E3B127-41F8-83E4-872A-464C1952C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6F66C2A-D1B8-5C92-40EE-5A953A7123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9491E-F6FC-5440-97C3-85A4033236AA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4274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E8A9E-5E64-73B4-7AAB-B4E3DECB0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880EF68-B6E1-BAC0-1E01-3751825F2C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FEC6E3F-E824-ED01-0619-AB786B35ED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74D43E0-C2CA-F51B-2F93-B890F24241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9491E-F6FC-5440-97C3-85A4033236AA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0705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79DDD-F0C6-CF30-2F25-321E2645A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5ACB331-F349-C5D9-0234-50AEA62DBC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ED13D23-6370-B275-65D4-2482444F7B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2866AA1-AB36-FACD-7B08-9A8704B2A9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9491E-F6FC-5440-97C3-85A4033236AA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0915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9491E-F6FC-5440-97C3-85A4033236AA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8036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7C0A2-92E2-D24F-BB8E-5631B2C9F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332C758-56BE-50B2-0171-1D38845859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10DB3DA-C6EF-B0A5-C92E-73B0BB9976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892F34C-E9C1-9634-54A0-B50A717984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9491E-F6FC-5440-97C3-85A4033236AA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7611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6/9/26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95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6/9/26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3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6/9/26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78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6/9/26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5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6/9/26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76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6/9/26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6/9/26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9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6/9/26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9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6/9/26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06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6/9/26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0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6/9/26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3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6/9/26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85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.pn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5" Type="http://schemas.openxmlformats.org/officeDocument/2006/relationships/image" Target="../media/image4.png"/><Relationship Id="rId10" Type="http://schemas.openxmlformats.org/officeDocument/2006/relationships/image" Target="../media/image16.svg"/><Relationship Id="rId4" Type="http://schemas.openxmlformats.org/officeDocument/2006/relationships/image" Target="../media/image3.png"/><Relationship Id="rId9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9.sv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AF66B7C-69F6-439C-A508-14C94AF6B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61948" y="0"/>
            <a:ext cx="7230052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38376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5090607A-1F34-3160-A717-96F28B083B05}"/>
              </a:ext>
            </a:extLst>
          </p:cNvPr>
          <p:cNvSpPr/>
          <p:nvPr/>
        </p:nvSpPr>
        <p:spPr>
          <a:xfrm>
            <a:off x="0" y="6330462"/>
            <a:ext cx="12192000" cy="527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LOGO_PL">
            <a:extLst>
              <a:ext uri="{FF2B5EF4-FFF2-40B4-BE49-F238E27FC236}">
                <a16:creationId xmlns:a16="http://schemas.microsoft.com/office/drawing/2014/main" id="{7726A75D-A05B-C3BB-634C-90EB5D591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" y="6429131"/>
            <a:ext cx="25527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48B0499-0DDC-D423-2E9E-650E06C8BF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683" y="6379601"/>
            <a:ext cx="571500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9A5AF89-8B2B-DFA8-15FF-63E0898C9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3232" y="6365533"/>
            <a:ext cx="1388012" cy="505821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90248483-E62A-B19D-26FF-0235D53B23E4}"/>
              </a:ext>
            </a:extLst>
          </p:cNvPr>
          <p:cNvSpPr/>
          <p:nvPr/>
        </p:nvSpPr>
        <p:spPr>
          <a:xfrm>
            <a:off x="5860" y="-46892"/>
            <a:ext cx="12192000" cy="6379601"/>
          </a:xfrm>
          <a:prstGeom prst="rect">
            <a:avLst/>
          </a:prstGeom>
          <a:solidFill>
            <a:srgbClr val="FFEAB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30" name="Picture 6" descr="Pforzheim University | Hochschule Pforzheim - StudyInFocus">
            <a:extLst>
              <a:ext uri="{FF2B5EF4-FFF2-40B4-BE49-F238E27FC236}">
                <a16:creationId xmlns:a16="http://schemas.microsoft.com/office/drawing/2014/main" id="{EB93C143-3280-ECA6-681C-41AE2C469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77" y="6456925"/>
            <a:ext cx="1153699" cy="3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ED090479-3AB2-EFB0-F9C2-987E16ACBC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7451" y="-42937"/>
            <a:ext cx="9550356" cy="636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27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0989"/>
    </mc:Choice>
    <mc:Fallback xmlns="">
      <p:transition spd="slow" advTm="2098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CBDD5-7DC3-70FE-826A-199537AA0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DD6A4632-3552-6AAA-8A1E-7EA103ACC303}"/>
              </a:ext>
            </a:extLst>
          </p:cNvPr>
          <p:cNvSpPr/>
          <p:nvPr/>
        </p:nvSpPr>
        <p:spPr>
          <a:xfrm>
            <a:off x="0" y="6330462"/>
            <a:ext cx="12192000" cy="52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pic>
        <p:nvPicPr>
          <p:cNvPr id="6" name="Obraz 5" descr="LOGO_PL">
            <a:extLst>
              <a:ext uri="{FF2B5EF4-FFF2-40B4-BE49-F238E27FC236}">
                <a16:creationId xmlns:a16="http://schemas.microsoft.com/office/drawing/2014/main" id="{44EBC082-72BD-688F-23F3-89479F3A1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" y="6429131"/>
            <a:ext cx="25527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BD76A75-FFA2-9EBC-3132-6E074CBD77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683" y="6379601"/>
            <a:ext cx="571500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DD09033-C5A6-3776-9659-BEFF422FB9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3232" y="6365533"/>
            <a:ext cx="1388012" cy="505821"/>
          </a:xfrm>
          <a:prstGeom prst="rect">
            <a:avLst/>
          </a:prstGeom>
        </p:spPr>
      </p:pic>
      <p:pic>
        <p:nvPicPr>
          <p:cNvPr id="1030" name="Picture 6" descr="Pforzheim University | Hochschule Pforzheim - StudyInFocus">
            <a:extLst>
              <a:ext uri="{FF2B5EF4-FFF2-40B4-BE49-F238E27FC236}">
                <a16:creationId xmlns:a16="http://schemas.microsoft.com/office/drawing/2014/main" id="{388372B2-6C85-FD57-E9D8-A0AA2F647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77" y="6456925"/>
            <a:ext cx="1153699" cy="3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8B0D77B1-A251-4B82-4E66-F988466C9197}"/>
              </a:ext>
            </a:extLst>
          </p:cNvPr>
          <p:cNvSpPr/>
          <p:nvPr/>
        </p:nvSpPr>
        <p:spPr>
          <a:xfrm>
            <a:off x="590843" y="759655"/>
            <a:ext cx="1294228" cy="50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8EBB2D7B-D9D8-C5C1-A36E-3A6D4772798C}"/>
              </a:ext>
            </a:extLst>
          </p:cNvPr>
          <p:cNvSpPr/>
          <p:nvPr/>
        </p:nvSpPr>
        <p:spPr>
          <a:xfrm>
            <a:off x="590843" y="539355"/>
            <a:ext cx="11193326" cy="1143723"/>
          </a:xfrm>
          <a:prstGeom prst="rect">
            <a:avLst/>
          </a:prstGeom>
          <a:solidFill>
            <a:srgbClr val="FFC7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pl-PL" b="1" dirty="0" err="1">
                <a:solidFill>
                  <a:schemeClr val="tx1"/>
                </a:solidFill>
                <a:latin typeface="Segoe UI" panose="020B0502040204020203" pitchFamily="34" charset="0"/>
              </a:rPr>
              <a:t>Geopolitical</a:t>
            </a:r>
            <a:r>
              <a:rPr lang="pl-PL" b="1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b="1" dirty="0" err="1">
                <a:solidFill>
                  <a:schemeClr val="tx1"/>
                </a:solidFill>
                <a:latin typeface="Segoe UI" panose="020B0502040204020203" pitchFamily="34" charset="0"/>
              </a:rPr>
              <a:t>threat</a:t>
            </a:r>
            <a:r>
              <a:rPr lang="pl-PL" b="1" dirty="0">
                <a:solidFill>
                  <a:schemeClr val="tx1"/>
                </a:solidFill>
                <a:latin typeface="Segoe UI" panose="020B0502040204020203" pitchFamily="34" charset="0"/>
              </a:rPr>
              <a:t>: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An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 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anticipated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or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potential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source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of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tension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or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conflict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,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including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rising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political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friction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,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military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buildup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,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or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diplomatic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disputes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,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which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generates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uncertainty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and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influences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expectations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, investment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decisions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, and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supply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chain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behavior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even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before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any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actual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event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occurs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6CB990A-4CDA-8263-C36A-0DD005EC515A}"/>
              </a:ext>
            </a:extLst>
          </p:cNvPr>
          <p:cNvSpPr/>
          <p:nvPr/>
        </p:nvSpPr>
        <p:spPr>
          <a:xfrm>
            <a:off x="590843" y="1969102"/>
            <a:ext cx="11193326" cy="1143722"/>
          </a:xfrm>
          <a:prstGeom prst="rect">
            <a:avLst/>
          </a:prstGeom>
          <a:solidFill>
            <a:srgbClr val="FFC7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pl-PL" b="1" dirty="0" err="1">
                <a:solidFill>
                  <a:schemeClr val="tx1"/>
                </a:solidFill>
                <a:latin typeface="Segoe UI" panose="020B0502040204020203" pitchFamily="34" charset="0"/>
              </a:rPr>
              <a:t>Geopolitical</a:t>
            </a:r>
            <a:r>
              <a:rPr lang="pl-PL" b="1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b="1" dirty="0" err="1">
                <a:solidFill>
                  <a:schemeClr val="tx1"/>
                </a:solidFill>
                <a:latin typeface="Segoe UI" panose="020B0502040204020203" pitchFamily="34" charset="0"/>
              </a:rPr>
              <a:t>act</a:t>
            </a:r>
            <a:r>
              <a:rPr lang="pl-PL" b="1" dirty="0">
                <a:solidFill>
                  <a:schemeClr val="tx1"/>
                </a:solidFill>
                <a:latin typeface="Segoe UI" panose="020B0502040204020203" pitchFamily="34" charset="0"/>
              </a:rPr>
              <a:t>: 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A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realized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event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or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action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taken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by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states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or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non-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state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actors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-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such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as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military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conflict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,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sanctions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, trade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restrictions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,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or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terrorist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attacks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—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that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directly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affects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political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and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economic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stability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and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can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disrupt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international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relations and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supply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chains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.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5A4E4D81-4B84-34AD-240E-89797D508C4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18548"/>
          <a:stretch>
            <a:fillRect/>
          </a:stretch>
        </p:blipFill>
        <p:spPr>
          <a:xfrm>
            <a:off x="865909" y="3172692"/>
            <a:ext cx="8641034" cy="2925653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185D401-1CC8-10F4-B7F1-3021DEF94B4A}"/>
              </a:ext>
            </a:extLst>
          </p:cNvPr>
          <p:cNvSpPr txBox="1"/>
          <p:nvPr/>
        </p:nvSpPr>
        <p:spPr>
          <a:xfrm>
            <a:off x="865909" y="6024373"/>
            <a:ext cx="3028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Source: </a:t>
            </a:r>
            <a:r>
              <a:rPr lang="pl-PL" sz="1000" dirty="0" err="1"/>
              <a:t>https</a:t>
            </a:r>
            <a:r>
              <a:rPr lang="pl-PL" sz="1000" dirty="0"/>
              <a:t>://</a:t>
            </a:r>
            <a:r>
              <a:rPr lang="pl-PL" sz="1000" dirty="0" err="1"/>
              <a:t>www.matteoiacoviello.com</a:t>
            </a:r>
            <a:r>
              <a:rPr lang="pl-PL" sz="1000" dirty="0"/>
              <a:t>/</a:t>
            </a:r>
            <a:r>
              <a:rPr lang="pl-PL" sz="1000" dirty="0" err="1"/>
              <a:t>gpr.htm</a:t>
            </a:r>
            <a:endParaRPr lang="pl-PL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18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"/>
    </mc:Choice>
    <mc:Fallback xmlns="">
      <p:transition spd="slow" advTm="31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2BE0C-5B7C-07A4-6622-8847CA4BD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6CF56E88-16AB-0EB1-6D1C-BAE9A5980258}"/>
              </a:ext>
            </a:extLst>
          </p:cNvPr>
          <p:cNvSpPr/>
          <p:nvPr/>
        </p:nvSpPr>
        <p:spPr>
          <a:xfrm>
            <a:off x="0" y="6330462"/>
            <a:ext cx="12192000" cy="52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pic>
        <p:nvPicPr>
          <p:cNvPr id="6" name="Obraz 5" descr="LOGO_PL">
            <a:extLst>
              <a:ext uri="{FF2B5EF4-FFF2-40B4-BE49-F238E27FC236}">
                <a16:creationId xmlns:a16="http://schemas.microsoft.com/office/drawing/2014/main" id="{9EF88769-DC35-7F02-C4C3-7C33502A0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" y="6429131"/>
            <a:ext cx="25527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C572F35-9537-1D1A-7BD9-66642F8A7E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683" y="6379601"/>
            <a:ext cx="571500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849C291-EA98-0B16-1A5B-67EE46FF63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3232" y="6365533"/>
            <a:ext cx="1388012" cy="505821"/>
          </a:xfrm>
          <a:prstGeom prst="rect">
            <a:avLst/>
          </a:prstGeom>
        </p:spPr>
      </p:pic>
      <p:pic>
        <p:nvPicPr>
          <p:cNvPr id="1030" name="Picture 6" descr="Pforzheim University | Hochschule Pforzheim - StudyInFocus">
            <a:extLst>
              <a:ext uri="{FF2B5EF4-FFF2-40B4-BE49-F238E27FC236}">
                <a16:creationId xmlns:a16="http://schemas.microsoft.com/office/drawing/2014/main" id="{65CAE550-6E8C-10DF-873F-F094C07E7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77" y="6456925"/>
            <a:ext cx="1153699" cy="3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A990DC5D-F460-D891-5564-6DC2BCA07A87}"/>
              </a:ext>
            </a:extLst>
          </p:cNvPr>
          <p:cNvSpPr/>
          <p:nvPr/>
        </p:nvSpPr>
        <p:spPr>
          <a:xfrm>
            <a:off x="590843" y="759655"/>
            <a:ext cx="1294228" cy="50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DDFA66E7-E743-31AB-DC84-649F7EF1DE17}"/>
              </a:ext>
            </a:extLst>
          </p:cNvPr>
          <p:cNvSpPr txBox="1"/>
          <p:nvPr/>
        </p:nvSpPr>
        <p:spPr>
          <a:xfrm>
            <a:off x="501185" y="573398"/>
            <a:ext cx="4791251" cy="665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kern="0" dirty="0">
                <a:solidFill>
                  <a:srgbClr val="0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Resource-</a:t>
            </a:r>
            <a:r>
              <a:rPr lang="pl-PL" sz="2800" b="1" kern="0" dirty="0" err="1">
                <a:solidFill>
                  <a:srgbClr val="0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based</a:t>
            </a:r>
            <a:r>
              <a:rPr lang="pl-PL" sz="2800" b="1" kern="0" dirty="0">
                <a:solidFill>
                  <a:srgbClr val="0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pl-PL" sz="2800" b="1" kern="0" dirty="0" err="1">
                <a:solidFill>
                  <a:srgbClr val="0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view</a:t>
            </a:r>
            <a:endParaRPr lang="pl-PL" sz="2800" b="1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3E50AA-1FAB-FB8E-1D58-60BB9A7D1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203" y="1452349"/>
            <a:ext cx="5179179" cy="347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0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Competitive</a:t>
            </a:r>
            <a:r>
              <a:rPr kumimoji="0" lang="pl-PL" altLang="pl-PL" sz="20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0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advantage</a:t>
            </a:r>
            <a:r>
              <a:rPr kumimoji="0" lang="pl-PL" altLang="pl-PL" sz="20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0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comes</a:t>
            </a:r>
            <a:r>
              <a:rPr kumimoji="0" lang="pl-PL" altLang="pl-PL" sz="20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from </a:t>
            </a:r>
            <a:r>
              <a:rPr kumimoji="0" lang="pl-PL" altLang="pl-PL" sz="20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valuable</a:t>
            </a:r>
            <a:r>
              <a:rPr kumimoji="0" lang="pl-PL" altLang="pl-PL" sz="20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, </a:t>
            </a:r>
            <a:r>
              <a:rPr kumimoji="0" lang="pl-PL" altLang="pl-PL" sz="20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rare</a:t>
            </a:r>
            <a:r>
              <a:rPr kumimoji="0" lang="pl-PL" altLang="pl-PL" sz="20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, </a:t>
            </a:r>
            <a:r>
              <a:rPr kumimoji="0" lang="pl-PL" altLang="pl-PL" sz="20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inimitable</a:t>
            </a:r>
            <a:r>
              <a:rPr kumimoji="0" lang="pl-PL" altLang="pl-PL" sz="20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, and non-</a:t>
            </a:r>
            <a:r>
              <a:rPr kumimoji="0" lang="pl-PL" altLang="pl-PL" sz="20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substitutable</a:t>
            </a:r>
            <a:r>
              <a:rPr kumimoji="0" lang="pl-PL" altLang="pl-PL" sz="20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0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resources</a:t>
            </a:r>
            <a:endParaRPr kumimoji="0" lang="pl-PL" altLang="pl-PL" sz="200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0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Emphasizes</a:t>
            </a:r>
            <a:r>
              <a:rPr kumimoji="0" lang="pl-PL" altLang="pl-PL" sz="20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 </a:t>
            </a:r>
            <a:r>
              <a:rPr kumimoji="0" lang="pl-PL" altLang="pl-PL" sz="20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resource</a:t>
            </a:r>
            <a:r>
              <a:rPr kumimoji="0" lang="pl-PL" altLang="pl-PL" sz="20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0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ownership</a:t>
            </a:r>
            <a:r>
              <a:rPr kumimoji="0" lang="pl-PL" altLang="pl-PL" sz="20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and </a:t>
            </a:r>
            <a:r>
              <a:rPr kumimoji="0" lang="pl-PL" altLang="pl-PL" sz="20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accumulation</a:t>
            </a:r>
            <a:endParaRPr kumimoji="0" lang="pl-PL" altLang="pl-PL" sz="200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0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Best </a:t>
            </a:r>
            <a:r>
              <a:rPr kumimoji="0" lang="pl-PL" altLang="pl-PL" sz="20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suited</a:t>
            </a:r>
            <a:r>
              <a:rPr kumimoji="0" lang="pl-PL" altLang="pl-PL" sz="20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for </a:t>
            </a:r>
            <a:r>
              <a:rPr kumimoji="0" lang="pl-PL" altLang="pl-PL" sz="20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stable</a:t>
            </a:r>
            <a:r>
              <a:rPr kumimoji="0" lang="pl-PL" altLang="pl-PL" sz="20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0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or</a:t>
            </a:r>
            <a:r>
              <a:rPr kumimoji="0" lang="pl-PL" altLang="pl-PL" sz="20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0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moderately</a:t>
            </a:r>
            <a:r>
              <a:rPr kumimoji="0" lang="pl-PL" altLang="pl-PL" sz="20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0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changing</a:t>
            </a:r>
            <a:r>
              <a:rPr kumimoji="0" lang="pl-PL" altLang="pl-PL" sz="20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0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environments</a:t>
            </a:r>
            <a:endParaRPr kumimoji="0" lang="pl-PL" altLang="pl-PL" sz="200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2000" b="1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sz="2000" b="1" dirty="0">
              <a:latin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757C0DC-A379-002D-9679-D5CEDB5ED4FA}"/>
              </a:ext>
            </a:extLst>
          </p:cNvPr>
          <p:cNvSpPr/>
          <p:nvPr/>
        </p:nvSpPr>
        <p:spPr>
          <a:xfrm>
            <a:off x="501185" y="4382059"/>
            <a:ext cx="4791251" cy="1510145"/>
          </a:xfrm>
          <a:prstGeom prst="rect">
            <a:avLst/>
          </a:prstGeom>
          <a:solidFill>
            <a:srgbClr val="98E2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b="1" dirty="0" err="1">
                <a:solidFill>
                  <a:schemeClr val="tx1"/>
                </a:solidFill>
                <a:latin typeface="Segoe UI" panose="020B0502040204020203" pitchFamily="34" charset="0"/>
              </a:rPr>
              <a:t>Limitations</a:t>
            </a:r>
            <a:r>
              <a:rPr lang="pl-PL" altLang="pl-PL" b="1" dirty="0">
                <a:solidFill>
                  <a:schemeClr val="tx1"/>
                </a:solidFill>
                <a:latin typeface="Segoe UI" panose="020B0502040204020203" pitchFamily="34" charset="0"/>
              </a:rPr>
              <a:t> of RBV</a:t>
            </a:r>
            <a:endParaRPr lang="pl-PL" altLang="pl-PL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pPr marL="285750" lvl="0" indent="-28575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Assumes</a:t>
            </a:r>
            <a:r>
              <a:rPr lang="pl-PL" alt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alt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relative</a:t>
            </a:r>
            <a:r>
              <a:rPr lang="pl-PL" alt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alt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stability</a:t>
            </a:r>
            <a:endParaRPr lang="pl-PL" altLang="pl-PL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pPr marL="285750" lvl="0" indent="-28575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chemeClr val="tx1"/>
                </a:solidFill>
                <a:latin typeface="Segoe UI" panose="020B0502040204020203" pitchFamily="34" charset="0"/>
              </a:rPr>
              <a:t>Limited </a:t>
            </a:r>
            <a:r>
              <a:rPr lang="pl-PL" alt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ability</a:t>
            </a:r>
            <a:r>
              <a:rPr lang="pl-PL" altLang="pl-PL" dirty="0">
                <a:solidFill>
                  <a:schemeClr val="tx1"/>
                </a:solidFill>
                <a:latin typeface="Segoe UI" panose="020B0502040204020203" pitchFamily="34" charset="0"/>
              </a:rPr>
              <a:t> to </a:t>
            </a:r>
            <a:r>
              <a:rPr lang="pl-PL" alt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explain</a:t>
            </a:r>
            <a:r>
              <a:rPr lang="pl-PL" altLang="pl-PL" dirty="0">
                <a:solidFill>
                  <a:schemeClr val="tx1"/>
                </a:solidFill>
                <a:latin typeface="Segoe UI" panose="020B0502040204020203" pitchFamily="34" charset="0"/>
              </a:rPr>
              <a:t> </a:t>
            </a:r>
            <a:r>
              <a:rPr lang="pl-PL" altLang="pl-PL" b="1" dirty="0" err="1">
                <a:solidFill>
                  <a:schemeClr val="tx1"/>
                </a:solidFill>
                <a:latin typeface="Segoe UI" panose="020B0502040204020203" pitchFamily="34" charset="0"/>
              </a:rPr>
              <a:t>how</a:t>
            </a:r>
            <a:r>
              <a:rPr lang="pl-PL" altLang="pl-PL" b="1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altLang="pl-PL" b="1" dirty="0" err="1">
                <a:solidFill>
                  <a:schemeClr val="tx1"/>
                </a:solidFill>
                <a:latin typeface="Segoe UI" panose="020B0502040204020203" pitchFamily="34" charset="0"/>
              </a:rPr>
              <a:t>firms</a:t>
            </a:r>
            <a:r>
              <a:rPr lang="pl-PL" altLang="pl-PL" b="1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altLang="pl-PL" b="1" dirty="0" err="1">
                <a:solidFill>
                  <a:schemeClr val="tx1"/>
                </a:solidFill>
                <a:latin typeface="Segoe UI" panose="020B0502040204020203" pitchFamily="34" charset="0"/>
              </a:rPr>
              <a:t>adapt</a:t>
            </a:r>
            <a:r>
              <a:rPr lang="pl-PL" altLang="pl-PL" b="1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altLang="pl-PL" b="1" dirty="0" err="1">
                <a:solidFill>
                  <a:schemeClr val="tx1"/>
                </a:solidFill>
                <a:latin typeface="Segoe UI" panose="020B0502040204020203" pitchFamily="34" charset="0"/>
              </a:rPr>
              <a:t>under</a:t>
            </a:r>
            <a:r>
              <a:rPr lang="pl-PL" altLang="pl-PL" b="1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altLang="pl-PL" b="1" dirty="0" err="1">
                <a:solidFill>
                  <a:schemeClr val="tx1"/>
                </a:solidFill>
                <a:latin typeface="Segoe UI" panose="020B0502040204020203" pitchFamily="34" charset="0"/>
              </a:rPr>
              <a:t>rapid</a:t>
            </a:r>
            <a:r>
              <a:rPr lang="pl-PL" altLang="pl-PL" b="1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altLang="pl-PL" b="1" dirty="0" err="1">
                <a:solidFill>
                  <a:schemeClr val="tx1"/>
                </a:solidFill>
                <a:latin typeface="Segoe UI" panose="020B0502040204020203" pitchFamily="34" charset="0"/>
              </a:rPr>
              <a:t>external</a:t>
            </a:r>
            <a:r>
              <a:rPr lang="pl-PL" altLang="pl-PL" b="1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altLang="pl-PL" b="1" dirty="0" err="1">
                <a:solidFill>
                  <a:schemeClr val="tx1"/>
                </a:solidFill>
                <a:latin typeface="Segoe UI" panose="020B0502040204020203" pitchFamily="34" charset="0"/>
              </a:rPr>
              <a:t>shocks</a:t>
            </a:r>
            <a:endParaRPr lang="pl-PL" altLang="pl-PL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9C3D685-A150-E969-A1BE-509CBD47F7FD}"/>
              </a:ext>
            </a:extLst>
          </p:cNvPr>
          <p:cNvSpPr txBox="1"/>
          <p:nvPr/>
        </p:nvSpPr>
        <p:spPr>
          <a:xfrm>
            <a:off x="6818860" y="587250"/>
            <a:ext cx="4791251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kern="0" dirty="0" err="1">
                <a:solidFill>
                  <a:srgbClr val="0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Dynamic</a:t>
            </a:r>
            <a:r>
              <a:rPr lang="pl-PL" sz="2800" b="1" kern="0" dirty="0">
                <a:solidFill>
                  <a:srgbClr val="0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pl-PL" sz="2800" b="1" kern="0" dirty="0" err="1">
                <a:solidFill>
                  <a:srgbClr val="0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capabilities</a:t>
            </a:r>
            <a:r>
              <a:rPr lang="pl-PL" sz="2800" b="1" kern="0" dirty="0">
                <a:solidFill>
                  <a:srgbClr val="0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pl-PL" sz="2800" b="1" kern="0" dirty="0" err="1">
                <a:solidFill>
                  <a:srgbClr val="0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view</a:t>
            </a:r>
            <a:endParaRPr lang="pl-PL" sz="2800" b="1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3F0364B-579D-AEA8-B783-2331A33A1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5087" y="1407649"/>
            <a:ext cx="5179179" cy="281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Focuses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on the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ability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to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reconfigure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and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renew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resources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over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time</a:t>
            </a:r>
            <a:endParaRPr kumimoji="0" lang="pl-PL" altLang="pl-PL" sz="2000" b="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Emphasizes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processes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,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routines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, and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adaptation</a:t>
            </a:r>
            <a:endParaRPr kumimoji="0" lang="pl-PL" altLang="pl-PL" sz="2000" b="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Enables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firms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to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respond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to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turbulence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and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uncertainty</a:t>
            </a:r>
            <a:endParaRPr kumimoji="0" lang="pl-PL" altLang="pl-PL" sz="2000" b="1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sz="2000" b="1" dirty="0">
              <a:latin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088D732C-F558-4906-0027-77E80360419E}"/>
              </a:ext>
            </a:extLst>
          </p:cNvPr>
          <p:cNvSpPr/>
          <p:nvPr/>
        </p:nvSpPr>
        <p:spPr>
          <a:xfrm>
            <a:off x="6818860" y="4395911"/>
            <a:ext cx="4791251" cy="1510145"/>
          </a:xfrm>
          <a:prstGeom prst="rect">
            <a:avLst/>
          </a:prstGeom>
          <a:solidFill>
            <a:srgbClr val="3BC1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b="1" dirty="0" err="1">
                <a:solidFill>
                  <a:schemeClr val="tx1"/>
                </a:solidFill>
                <a:latin typeface="Segoe UI" panose="020B0502040204020203" pitchFamily="34" charset="0"/>
              </a:rPr>
              <a:t>Core</a:t>
            </a:r>
            <a:r>
              <a:rPr lang="pl-PL" altLang="pl-PL" b="1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altLang="pl-PL" b="1" dirty="0" err="1">
                <a:solidFill>
                  <a:schemeClr val="tx1"/>
                </a:solidFill>
                <a:latin typeface="Segoe UI" panose="020B0502040204020203" pitchFamily="34" charset="0"/>
              </a:rPr>
              <a:t>processes</a:t>
            </a:r>
            <a:endParaRPr lang="pl-PL" altLang="pl-PL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pPr marL="285750" lvl="0" indent="-28575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Sensing</a:t>
            </a:r>
            <a:r>
              <a:rPr lang="pl-PL" altLang="pl-PL" dirty="0">
                <a:solidFill>
                  <a:schemeClr val="tx1"/>
                </a:solidFill>
                <a:latin typeface="Segoe UI" panose="020B0502040204020203" pitchFamily="34" charset="0"/>
              </a:rPr>
              <a:t> (</a:t>
            </a:r>
            <a:r>
              <a:rPr lang="pl-PL" alt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identifying</a:t>
            </a:r>
            <a:r>
              <a:rPr lang="pl-PL" alt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alt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changes</a:t>
            </a:r>
            <a:r>
              <a:rPr lang="pl-PL" altLang="pl-PL" dirty="0">
                <a:solidFill>
                  <a:schemeClr val="tx1"/>
                </a:solidFill>
                <a:latin typeface="Segoe UI" panose="020B0502040204020203" pitchFamily="34" charset="0"/>
              </a:rPr>
              <a:t> and </a:t>
            </a:r>
            <a:r>
              <a:rPr lang="pl-PL" alt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risks</a:t>
            </a:r>
            <a:r>
              <a:rPr lang="pl-PL" altLang="pl-PL" dirty="0">
                <a:solidFill>
                  <a:schemeClr val="tx1"/>
                </a:solidFill>
                <a:latin typeface="Segoe UI" panose="020B0502040204020203" pitchFamily="34" charset="0"/>
              </a:rPr>
              <a:t>)</a:t>
            </a:r>
          </a:p>
          <a:p>
            <a:pPr marL="285750" lvl="0" indent="-28575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Seizing</a:t>
            </a:r>
            <a:r>
              <a:rPr lang="pl-PL" altLang="pl-PL" dirty="0">
                <a:solidFill>
                  <a:schemeClr val="tx1"/>
                </a:solidFill>
                <a:latin typeface="Segoe UI" panose="020B0502040204020203" pitchFamily="34" charset="0"/>
              </a:rPr>
              <a:t> (</a:t>
            </a:r>
            <a:r>
              <a:rPr lang="pl-PL" alt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mobilizing</a:t>
            </a:r>
            <a:r>
              <a:rPr lang="pl-PL" alt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alt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resources</a:t>
            </a:r>
            <a:r>
              <a:rPr lang="pl-PL" altLang="pl-PL" dirty="0">
                <a:solidFill>
                  <a:schemeClr val="tx1"/>
                </a:solidFill>
                <a:latin typeface="Segoe UI" panose="020B0502040204020203" pitchFamily="34" charset="0"/>
              </a:rPr>
              <a:t>)</a:t>
            </a:r>
          </a:p>
          <a:p>
            <a:pPr marL="285750" lvl="0" indent="-28575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Reconfiguring</a:t>
            </a:r>
            <a:r>
              <a:rPr lang="pl-PL" altLang="pl-PL" dirty="0">
                <a:solidFill>
                  <a:schemeClr val="tx1"/>
                </a:solidFill>
                <a:latin typeface="Segoe UI" panose="020B0502040204020203" pitchFamily="34" charset="0"/>
              </a:rPr>
              <a:t> (</a:t>
            </a:r>
            <a:r>
              <a:rPr lang="pl-PL" alt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transforming</a:t>
            </a:r>
            <a:r>
              <a:rPr lang="pl-PL" alt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alt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operations</a:t>
            </a:r>
            <a:r>
              <a:rPr lang="pl-PL" altLang="pl-PL" dirty="0">
                <a:solidFill>
                  <a:schemeClr val="tx1"/>
                </a:solidFill>
                <a:latin typeface="Segoe UI" panose="020B0502040204020203" pitchFamily="34" charset="0"/>
              </a:rPr>
              <a:t> and </a:t>
            </a:r>
            <a:r>
              <a:rPr lang="pl-PL" alt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structures</a:t>
            </a:r>
            <a:r>
              <a:rPr lang="pl-PL" altLang="pl-PL" dirty="0">
                <a:solidFill>
                  <a:schemeClr val="tx1"/>
                </a:solidFill>
                <a:latin typeface="Segoe UI" panose="020B0502040204020203" pitchFamily="34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188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84"/>
    </mc:Choice>
    <mc:Fallback xmlns="">
      <p:transition spd="slow" advTm="93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  <p:bldP spid="3" grpId="0" animBg="1"/>
      <p:bldP spid="4" grpId="0"/>
      <p:bldP spid="9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4597A-83C5-A5E1-B665-6EBC0B592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75474248-169B-0E15-4426-93CBE33C051B}"/>
              </a:ext>
            </a:extLst>
          </p:cNvPr>
          <p:cNvSpPr/>
          <p:nvPr/>
        </p:nvSpPr>
        <p:spPr>
          <a:xfrm>
            <a:off x="0" y="6330462"/>
            <a:ext cx="12192000" cy="52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pic>
        <p:nvPicPr>
          <p:cNvPr id="6" name="Obraz 5" descr="LOGO_PL">
            <a:extLst>
              <a:ext uri="{FF2B5EF4-FFF2-40B4-BE49-F238E27FC236}">
                <a16:creationId xmlns:a16="http://schemas.microsoft.com/office/drawing/2014/main" id="{234E2093-847D-1073-6A59-7D1EC9130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" y="6429131"/>
            <a:ext cx="25527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BB4E49A-4CC2-270D-88FF-A2C9CEA882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683" y="6379601"/>
            <a:ext cx="571500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07DC0B2-ADDD-D598-5848-CEC7F6F8B6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3232" y="6365533"/>
            <a:ext cx="1388012" cy="505821"/>
          </a:xfrm>
          <a:prstGeom prst="rect">
            <a:avLst/>
          </a:prstGeom>
        </p:spPr>
      </p:pic>
      <p:pic>
        <p:nvPicPr>
          <p:cNvPr id="1030" name="Picture 6" descr="Pforzheim University | Hochschule Pforzheim - StudyInFocus">
            <a:extLst>
              <a:ext uri="{FF2B5EF4-FFF2-40B4-BE49-F238E27FC236}">
                <a16:creationId xmlns:a16="http://schemas.microsoft.com/office/drawing/2014/main" id="{9D92EACE-4311-1FDE-80C8-690F09B56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77" y="6456925"/>
            <a:ext cx="1153699" cy="3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FD038342-9F5A-083A-4711-3EC2EA576A72}"/>
              </a:ext>
            </a:extLst>
          </p:cNvPr>
          <p:cNvSpPr/>
          <p:nvPr/>
        </p:nvSpPr>
        <p:spPr>
          <a:xfrm>
            <a:off x="590843" y="759655"/>
            <a:ext cx="1294228" cy="50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C8221F6E-036C-6AB9-9E8E-249D7F5AC674}"/>
              </a:ext>
            </a:extLst>
          </p:cNvPr>
          <p:cNvSpPr txBox="1"/>
          <p:nvPr/>
        </p:nvSpPr>
        <p:spPr>
          <a:xfrm>
            <a:off x="501185" y="573398"/>
            <a:ext cx="11054344" cy="665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What</a:t>
            </a:r>
            <a:r>
              <a:rPr lang="pl-PL" sz="28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pl-PL" sz="2800" b="1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does</a:t>
            </a:r>
            <a:r>
              <a:rPr lang="pl-PL" sz="28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pl-PL" sz="2800" b="1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that</a:t>
            </a:r>
            <a:r>
              <a:rPr lang="pl-PL" sz="28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pl-PL" sz="2800" b="1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imply</a:t>
            </a:r>
            <a:r>
              <a:rPr lang="pl-PL" sz="28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?</a:t>
            </a:r>
            <a:endParaRPr lang="pl-PL" sz="2800" b="1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D157B2C-B219-6DD1-7FE6-8DFA804DCB54}"/>
              </a:ext>
            </a:extLst>
          </p:cNvPr>
          <p:cNvSpPr/>
          <p:nvPr/>
        </p:nvSpPr>
        <p:spPr>
          <a:xfrm>
            <a:off x="590843" y="1595045"/>
            <a:ext cx="11193326" cy="1143723"/>
          </a:xfrm>
          <a:prstGeom prst="rect">
            <a:avLst/>
          </a:prstGeom>
          <a:solidFill>
            <a:srgbClr val="FFC7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i="1" dirty="0">
                <a:solidFill>
                  <a:schemeClr val="tx1"/>
                </a:solidFill>
              </a:rPr>
              <a:t>RBV </a:t>
            </a:r>
            <a:r>
              <a:rPr lang="pl-PL" sz="3600" b="1" i="1" dirty="0" err="1">
                <a:solidFill>
                  <a:schemeClr val="tx1"/>
                </a:solidFill>
              </a:rPr>
              <a:t>explains</a:t>
            </a:r>
            <a:r>
              <a:rPr lang="pl-PL" sz="3600" b="1" i="1" dirty="0">
                <a:solidFill>
                  <a:schemeClr val="tx1"/>
                </a:solidFill>
              </a:rPr>
              <a:t> </a:t>
            </a:r>
            <a:r>
              <a:rPr lang="pl-PL" sz="3600" b="1" i="1" dirty="0" err="1">
                <a:solidFill>
                  <a:schemeClr val="tx1"/>
                </a:solidFill>
              </a:rPr>
              <a:t>advantage</a:t>
            </a:r>
            <a:r>
              <a:rPr lang="pl-PL" sz="3600" b="1" i="1" dirty="0">
                <a:solidFill>
                  <a:schemeClr val="tx1"/>
                </a:solidFill>
              </a:rPr>
              <a:t> in </a:t>
            </a:r>
            <a:r>
              <a:rPr lang="pl-PL" sz="3600" b="1" i="1" dirty="0" err="1">
                <a:solidFill>
                  <a:schemeClr val="tx1"/>
                </a:solidFill>
              </a:rPr>
              <a:t>stability</a:t>
            </a:r>
            <a:endParaRPr lang="pl-PL" sz="3600" b="1" dirty="0">
              <a:solidFill>
                <a:schemeClr val="tx1"/>
              </a:solidFill>
            </a:endParaRPr>
          </a:p>
        </p:txBody>
      </p:sp>
      <p:sp>
        <p:nvSpPr>
          <p:cNvPr id="4" name="Strzałka w dół 3">
            <a:extLst>
              <a:ext uri="{FF2B5EF4-FFF2-40B4-BE49-F238E27FC236}">
                <a16:creationId xmlns:a16="http://schemas.microsoft.com/office/drawing/2014/main" id="{5F4457D2-357D-B6F1-0E1A-20F429388CDE}"/>
              </a:ext>
            </a:extLst>
          </p:cNvPr>
          <p:cNvSpPr/>
          <p:nvPr/>
        </p:nvSpPr>
        <p:spPr>
          <a:xfrm>
            <a:off x="5375564" y="3034145"/>
            <a:ext cx="1066800" cy="969819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2A9BAC9-3E91-97A8-56B0-C65FBCBE978E}"/>
              </a:ext>
            </a:extLst>
          </p:cNvPr>
          <p:cNvSpPr/>
          <p:nvPr/>
        </p:nvSpPr>
        <p:spPr>
          <a:xfrm>
            <a:off x="590843" y="4259118"/>
            <a:ext cx="11193326" cy="1143723"/>
          </a:xfrm>
          <a:prstGeom prst="rect">
            <a:avLst/>
          </a:prstGeom>
          <a:solidFill>
            <a:srgbClr val="FFC7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i="1" dirty="0">
                <a:solidFill>
                  <a:schemeClr val="tx1"/>
                </a:solidFill>
              </a:rPr>
              <a:t>DCV </a:t>
            </a:r>
            <a:r>
              <a:rPr lang="pl-PL" sz="3600" b="1" i="1" dirty="0" err="1">
                <a:solidFill>
                  <a:schemeClr val="tx1"/>
                </a:solidFill>
              </a:rPr>
              <a:t>explains</a:t>
            </a:r>
            <a:r>
              <a:rPr lang="pl-PL" sz="3600" b="1" i="1" dirty="0">
                <a:solidFill>
                  <a:schemeClr val="tx1"/>
                </a:solidFill>
              </a:rPr>
              <a:t> </a:t>
            </a:r>
            <a:r>
              <a:rPr lang="pl-PL" sz="3600" b="1" i="1" dirty="0" err="1">
                <a:solidFill>
                  <a:schemeClr val="tx1"/>
                </a:solidFill>
              </a:rPr>
              <a:t>adaptation</a:t>
            </a:r>
            <a:r>
              <a:rPr lang="pl-PL" sz="3600" b="1" i="1" dirty="0">
                <a:solidFill>
                  <a:schemeClr val="tx1"/>
                </a:solidFill>
              </a:rPr>
              <a:t> in </a:t>
            </a:r>
            <a:r>
              <a:rPr lang="pl-PL" sz="3600" b="1" i="1" dirty="0" err="1">
                <a:solidFill>
                  <a:schemeClr val="tx1"/>
                </a:solidFill>
              </a:rPr>
              <a:t>turbulence</a:t>
            </a:r>
            <a:endParaRPr lang="pl-PL" sz="3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820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4"/>
    </mc:Choice>
    <mc:Fallback xmlns="">
      <p:transition spd="slow" advTm="5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FA04E-8BFC-81E3-7E06-5B2C3FB8F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F184519-CA35-2AB2-5A7C-70332309D6BA}"/>
              </a:ext>
            </a:extLst>
          </p:cNvPr>
          <p:cNvSpPr/>
          <p:nvPr/>
        </p:nvSpPr>
        <p:spPr>
          <a:xfrm>
            <a:off x="0" y="6330462"/>
            <a:ext cx="12192000" cy="52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pic>
        <p:nvPicPr>
          <p:cNvPr id="6" name="Obraz 5" descr="LOGO_PL">
            <a:extLst>
              <a:ext uri="{FF2B5EF4-FFF2-40B4-BE49-F238E27FC236}">
                <a16:creationId xmlns:a16="http://schemas.microsoft.com/office/drawing/2014/main" id="{D58EF6EC-7A52-566E-7FEB-A611E365D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" y="6429131"/>
            <a:ext cx="25527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768B665-0504-CD04-EAC7-9A5CDC39CD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683" y="6379601"/>
            <a:ext cx="571500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66383D1-4501-A660-FD95-B1E74A156F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3232" y="6365533"/>
            <a:ext cx="1388012" cy="505821"/>
          </a:xfrm>
          <a:prstGeom prst="rect">
            <a:avLst/>
          </a:prstGeom>
        </p:spPr>
      </p:pic>
      <p:pic>
        <p:nvPicPr>
          <p:cNvPr id="1030" name="Picture 6" descr="Pforzheim University | Hochschule Pforzheim - StudyInFocus">
            <a:extLst>
              <a:ext uri="{FF2B5EF4-FFF2-40B4-BE49-F238E27FC236}">
                <a16:creationId xmlns:a16="http://schemas.microsoft.com/office/drawing/2014/main" id="{12BE3FEF-7951-B430-44CC-E7CD4BA8B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77" y="6456925"/>
            <a:ext cx="1153699" cy="3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12D6E45A-EF93-9D7D-3AD3-5DD1F4ED5884}"/>
              </a:ext>
            </a:extLst>
          </p:cNvPr>
          <p:cNvSpPr/>
          <p:nvPr/>
        </p:nvSpPr>
        <p:spPr>
          <a:xfrm>
            <a:off x="590843" y="759655"/>
            <a:ext cx="1294228" cy="50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14" name="Proces 13">
            <a:extLst>
              <a:ext uri="{FF2B5EF4-FFF2-40B4-BE49-F238E27FC236}">
                <a16:creationId xmlns:a16="http://schemas.microsoft.com/office/drawing/2014/main" id="{946BC03D-2FBF-8292-1D3F-7A709EB77347}"/>
              </a:ext>
            </a:extLst>
          </p:cNvPr>
          <p:cNvSpPr/>
          <p:nvPr/>
        </p:nvSpPr>
        <p:spPr>
          <a:xfrm>
            <a:off x="8259280" y="2472543"/>
            <a:ext cx="2179096" cy="996417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10DBA6-B40A-1CFE-5111-4872E5673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43" y="1425543"/>
            <a:ext cx="11010314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Method: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Partial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Least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Squares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Structural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Equation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Modelling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(PLS-SEM)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Sample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: 341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manufacturing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companies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in Poland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pl-PL" altLang="pl-PL" sz="2400" dirty="0">
                <a:latin typeface="Segoe UI" panose="020B0502040204020203" pitchFamily="34" charset="0"/>
              </a:rPr>
              <a:t>Data </a:t>
            </a:r>
            <a:r>
              <a:rPr lang="pl-PL" altLang="pl-PL" sz="2400" dirty="0" err="1">
                <a:latin typeface="Segoe UI" panose="020B0502040204020203" pitchFamily="34" charset="0"/>
              </a:rPr>
              <a:t>collection</a:t>
            </a:r>
            <a:r>
              <a:rPr lang="pl-PL" altLang="pl-PL" sz="2400" dirty="0">
                <a:latin typeface="Segoe UI" panose="020B0502040204020203" pitchFamily="34" charset="0"/>
              </a:rPr>
              <a:t>: </a:t>
            </a:r>
            <a:r>
              <a:rPr lang="pl-PL" altLang="pl-PL" sz="2400" dirty="0" err="1">
                <a:latin typeface="Segoe UI" panose="020B0502040204020203" pitchFamily="34" charset="0"/>
              </a:rPr>
              <a:t>late</a:t>
            </a:r>
            <a:r>
              <a:rPr lang="pl-PL" altLang="pl-PL" sz="2400" dirty="0">
                <a:latin typeface="Segoe UI" panose="020B0502040204020203" pitchFamily="34" charset="0"/>
              </a:rPr>
              <a:t> </a:t>
            </a:r>
            <a:r>
              <a:rPr lang="pl-PL" altLang="pl-PL" sz="2400" dirty="0" err="1">
                <a:latin typeface="Segoe UI" panose="020B0502040204020203" pitchFamily="34" charset="0"/>
              </a:rPr>
              <a:t>October</a:t>
            </a:r>
            <a:r>
              <a:rPr lang="pl-PL" altLang="pl-PL" sz="2400" dirty="0">
                <a:latin typeface="Segoe UI" panose="020B0502040204020203" pitchFamily="34" charset="0"/>
              </a:rPr>
              <a:t> to </a:t>
            </a:r>
            <a:r>
              <a:rPr lang="pl-PL" altLang="pl-PL" sz="2400" dirty="0" err="1">
                <a:latin typeface="Segoe UI" panose="020B0502040204020203" pitchFamily="34" charset="0"/>
              </a:rPr>
              <a:t>mid-November</a:t>
            </a:r>
            <a:r>
              <a:rPr lang="pl-PL" altLang="pl-PL" sz="2400" dirty="0">
                <a:latin typeface="Segoe UI" panose="020B0502040204020203" pitchFamily="34" charset="0"/>
              </a:rPr>
              <a:t> 2025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Objective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 </a:t>
            </a: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kumimoji="0" lang="pl-PL" altLang="pl-PL" sz="240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How do </a:t>
            </a:r>
            <a:r>
              <a:rPr kumimoji="0" lang="pl-PL" altLang="pl-PL" sz="240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geopolitical</a:t>
            </a:r>
            <a:r>
              <a:rPr kumimoji="0" lang="pl-PL" altLang="pl-PL" sz="240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40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disruptions</a:t>
            </a:r>
            <a:r>
              <a:rPr kumimoji="0" lang="pl-PL" altLang="pl-PL" sz="240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40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activate</a:t>
            </a:r>
            <a:r>
              <a:rPr kumimoji="0" lang="pl-PL" altLang="pl-PL" sz="240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40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proactive</a:t>
            </a:r>
            <a:r>
              <a:rPr kumimoji="0" lang="pl-PL" altLang="pl-PL" sz="240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and </a:t>
            </a:r>
            <a:r>
              <a:rPr kumimoji="0" lang="pl-PL" altLang="pl-PL" sz="240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reactive</a:t>
            </a:r>
            <a:r>
              <a:rPr kumimoji="0" lang="pl-PL" altLang="pl-PL" sz="240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40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dynamic</a:t>
            </a:r>
            <a:r>
              <a:rPr kumimoji="0" lang="pl-PL" altLang="pl-PL" sz="240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40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capabilities</a:t>
            </a:r>
            <a:r>
              <a:rPr kumimoji="0" lang="pl-PL" altLang="pl-PL" sz="240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40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within</a:t>
            </a:r>
            <a:r>
              <a:rPr kumimoji="0" lang="pl-PL" altLang="pl-PL" sz="240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40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firms</a:t>
            </a:r>
            <a:r>
              <a:rPr kumimoji="0" lang="pl-PL" altLang="pl-PL" sz="240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?</a:t>
            </a: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kumimoji="0" lang="pl-PL" altLang="pl-PL" sz="240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RQ2: How do </a:t>
            </a:r>
            <a:r>
              <a:rPr kumimoji="0" lang="pl-PL" altLang="pl-PL" sz="240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these</a:t>
            </a:r>
            <a:r>
              <a:rPr kumimoji="0" lang="pl-PL" altLang="pl-PL" sz="240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40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capabilities</a:t>
            </a:r>
            <a:r>
              <a:rPr kumimoji="0" lang="pl-PL" altLang="pl-PL" sz="240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influence (a) </a:t>
            </a:r>
            <a:r>
              <a:rPr kumimoji="0" lang="pl-PL" altLang="pl-PL" sz="240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supply-chain</a:t>
            </a:r>
            <a:r>
              <a:rPr kumimoji="0" lang="pl-PL" altLang="pl-PL" sz="240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design </a:t>
            </a:r>
            <a:r>
              <a:rPr kumimoji="0" lang="pl-PL" altLang="pl-PL" sz="240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quality</a:t>
            </a:r>
            <a:r>
              <a:rPr kumimoji="0" lang="pl-PL" altLang="pl-PL" sz="240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and (b) </a:t>
            </a:r>
            <a:r>
              <a:rPr kumimoji="0" lang="pl-PL" altLang="pl-PL" sz="240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supply-chain</a:t>
            </a:r>
            <a:r>
              <a:rPr kumimoji="0" lang="pl-PL" altLang="pl-PL" sz="240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40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resilience</a:t>
            </a:r>
            <a:r>
              <a:rPr kumimoji="0" lang="pl-PL" altLang="pl-PL" sz="240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8878C83-6181-CF81-9668-18D252CEB524}"/>
              </a:ext>
            </a:extLst>
          </p:cNvPr>
          <p:cNvSpPr txBox="1"/>
          <p:nvPr/>
        </p:nvSpPr>
        <p:spPr>
          <a:xfrm>
            <a:off x="501185" y="573398"/>
            <a:ext cx="11054344" cy="665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Study</a:t>
            </a:r>
            <a:r>
              <a:rPr lang="pl-PL" sz="28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design</a:t>
            </a:r>
            <a:endParaRPr lang="pl-PL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73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35"/>
    </mc:Choice>
    <mc:Fallback xmlns="">
      <p:transition spd="slow" advTm="6063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BA3F7-D18C-68B1-4FDA-1ACF267D2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342D2C6F-E17D-0F07-0959-18717D754E6E}"/>
              </a:ext>
            </a:extLst>
          </p:cNvPr>
          <p:cNvSpPr/>
          <p:nvPr/>
        </p:nvSpPr>
        <p:spPr>
          <a:xfrm>
            <a:off x="0" y="6330462"/>
            <a:ext cx="12192000" cy="52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pic>
        <p:nvPicPr>
          <p:cNvPr id="6" name="Obraz 5" descr="LOGO_PL">
            <a:extLst>
              <a:ext uri="{FF2B5EF4-FFF2-40B4-BE49-F238E27FC236}">
                <a16:creationId xmlns:a16="http://schemas.microsoft.com/office/drawing/2014/main" id="{721228D7-10D4-DD4F-C1FE-5F2022C6E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" y="6429131"/>
            <a:ext cx="25527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EDB59AC-89D4-E4A3-D067-CC4455AB0A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683" y="6379601"/>
            <a:ext cx="571500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49B5185-4D22-8F06-0301-BC64FE1795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3232" y="6365533"/>
            <a:ext cx="1388012" cy="505821"/>
          </a:xfrm>
          <a:prstGeom prst="rect">
            <a:avLst/>
          </a:prstGeom>
        </p:spPr>
      </p:pic>
      <p:pic>
        <p:nvPicPr>
          <p:cNvPr id="1030" name="Picture 6" descr="Pforzheim University | Hochschule Pforzheim - StudyInFocus">
            <a:extLst>
              <a:ext uri="{FF2B5EF4-FFF2-40B4-BE49-F238E27FC236}">
                <a16:creationId xmlns:a16="http://schemas.microsoft.com/office/drawing/2014/main" id="{D3850322-B6AA-05C4-FE5E-2FDB4BE66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77" y="6456925"/>
            <a:ext cx="1153699" cy="3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6C7ADD6E-A9E8-0A2A-8683-A04D68C6DFFE}"/>
              </a:ext>
            </a:extLst>
          </p:cNvPr>
          <p:cNvSpPr/>
          <p:nvPr/>
        </p:nvSpPr>
        <p:spPr>
          <a:xfrm>
            <a:off x="590843" y="759655"/>
            <a:ext cx="1294228" cy="50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14" name="Proces 13">
            <a:extLst>
              <a:ext uri="{FF2B5EF4-FFF2-40B4-BE49-F238E27FC236}">
                <a16:creationId xmlns:a16="http://schemas.microsoft.com/office/drawing/2014/main" id="{79B1855E-C502-F600-04F1-A004D820BE97}"/>
              </a:ext>
            </a:extLst>
          </p:cNvPr>
          <p:cNvSpPr/>
          <p:nvPr/>
        </p:nvSpPr>
        <p:spPr>
          <a:xfrm>
            <a:off x="8259280" y="2472543"/>
            <a:ext cx="2179096" cy="996417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C2573B-D41B-5773-B0E7-A9FBA9181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215" y="1509255"/>
            <a:ext cx="11010314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2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Geopolitical</a:t>
            </a:r>
            <a:r>
              <a:rPr kumimoji="0" lang="pl-PL" altLang="pl-PL" sz="22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2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disruptions</a:t>
            </a:r>
            <a:r>
              <a:rPr kumimoji="0" lang="pl-PL" altLang="pl-PL" sz="22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2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act</a:t>
            </a:r>
            <a:r>
              <a:rPr kumimoji="0" lang="pl-PL" altLang="pl-PL" sz="22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as </a:t>
            </a:r>
            <a:r>
              <a:rPr kumimoji="0" lang="pl-PL" altLang="pl-PL" sz="2200" b="1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triggers</a:t>
            </a:r>
            <a:r>
              <a:rPr kumimoji="0" lang="pl-PL" altLang="pl-PL" sz="22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, </a:t>
            </a:r>
            <a:r>
              <a:rPr kumimoji="0" lang="pl-PL" altLang="pl-PL" sz="22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activating</a:t>
            </a:r>
            <a:r>
              <a:rPr kumimoji="0" lang="pl-PL" altLang="pl-PL" sz="22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2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both</a:t>
            </a:r>
            <a:r>
              <a:rPr kumimoji="0" lang="pl-PL" altLang="pl-PL" sz="22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2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proactive</a:t>
            </a:r>
            <a:r>
              <a:rPr kumimoji="0" lang="pl-PL" altLang="pl-PL" sz="22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and </a:t>
            </a:r>
            <a:r>
              <a:rPr kumimoji="0" lang="pl-PL" altLang="pl-PL" sz="22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reactive</a:t>
            </a:r>
            <a:r>
              <a:rPr kumimoji="0" lang="pl-PL" altLang="pl-PL" sz="22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2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dynamic</a:t>
            </a:r>
            <a:r>
              <a:rPr kumimoji="0" lang="pl-PL" altLang="pl-PL" sz="22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2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capabilities</a:t>
            </a:r>
            <a:endParaRPr kumimoji="0" lang="pl-PL" altLang="pl-PL" sz="220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2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Capabilities</a:t>
            </a:r>
            <a:r>
              <a:rPr kumimoji="0" lang="pl-PL" altLang="pl-PL" sz="22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2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fully</a:t>
            </a:r>
            <a:r>
              <a:rPr kumimoji="0" lang="pl-PL" altLang="pl-PL" sz="22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200" b="1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mediate</a:t>
            </a:r>
            <a:r>
              <a:rPr kumimoji="0" lang="pl-PL" altLang="pl-PL" sz="22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200" b="1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outcomes</a:t>
            </a:r>
            <a:r>
              <a:rPr lang="pl-PL" altLang="pl-PL" sz="2200" dirty="0">
                <a:latin typeface="Segoe UI" panose="020B0502040204020203" pitchFamily="34" charset="0"/>
              </a:rPr>
              <a:t> - </a:t>
            </a:r>
            <a:r>
              <a:rPr kumimoji="0" lang="pl-PL" altLang="pl-PL" sz="22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disruptions</a:t>
            </a:r>
            <a:r>
              <a:rPr kumimoji="0" lang="pl-PL" altLang="pl-PL" sz="22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2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alone</a:t>
            </a:r>
            <a:r>
              <a:rPr kumimoji="0" lang="pl-PL" altLang="pl-PL" sz="22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do not </a:t>
            </a:r>
            <a:r>
              <a:rPr kumimoji="0" lang="pl-PL" altLang="pl-PL" sz="22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improve</a:t>
            </a:r>
            <a:r>
              <a:rPr kumimoji="0" lang="pl-PL" altLang="pl-PL" sz="22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design </a:t>
            </a:r>
            <a:r>
              <a:rPr kumimoji="0" lang="pl-PL" altLang="pl-PL" sz="22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or</a:t>
            </a:r>
            <a:r>
              <a:rPr kumimoji="0" lang="pl-PL" altLang="pl-PL" sz="22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2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resilience</a:t>
            </a:r>
            <a:endParaRPr kumimoji="0" lang="pl-PL" altLang="pl-PL" sz="220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2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Proactive</a:t>
            </a:r>
            <a:r>
              <a:rPr kumimoji="0" lang="pl-PL" altLang="pl-PL" sz="22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and </a:t>
            </a:r>
            <a:r>
              <a:rPr kumimoji="0" lang="pl-PL" altLang="pl-PL" sz="22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reactive</a:t>
            </a:r>
            <a:r>
              <a:rPr kumimoji="0" lang="pl-PL" altLang="pl-PL" sz="22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2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capabilities</a:t>
            </a:r>
            <a:r>
              <a:rPr kumimoji="0" lang="pl-PL" altLang="pl-PL" sz="22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200" b="1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jointly</a:t>
            </a:r>
            <a:r>
              <a:rPr kumimoji="0" lang="pl-PL" altLang="pl-PL" sz="22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2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shape</a:t>
            </a:r>
            <a:r>
              <a:rPr kumimoji="0" lang="pl-PL" altLang="pl-PL" sz="22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2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supply</a:t>
            </a:r>
            <a:r>
              <a:rPr kumimoji="0" lang="pl-PL" altLang="pl-PL" sz="22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2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chain</a:t>
            </a:r>
            <a:r>
              <a:rPr kumimoji="0" lang="pl-PL" altLang="pl-PL" sz="22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design </a:t>
            </a:r>
            <a:r>
              <a:rPr kumimoji="0" lang="pl-PL" altLang="pl-PL" sz="22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quality</a:t>
            </a:r>
            <a:endParaRPr kumimoji="0" lang="pl-PL" altLang="pl-PL" sz="220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200" b="1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Reactive</a:t>
            </a:r>
            <a:r>
              <a:rPr kumimoji="0" lang="pl-PL" altLang="pl-PL" sz="22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200" b="1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capability</a:t>
            </a:r>
            <a:r>
              <a:rPr kumimoji="0" lang="pl-PL" altLang="pl-PL" sz="22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2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is</a:t>
            </a:r>
            <a:r>
              <a:rPr kumimoji="0" lang="pl-PL" altLang="pl-PL" sz="22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2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more</a:t>
            </a:r>
            <a:r>
              <a:rPr kumimoji="0" lang="pl-PL" altLang="pl-PL" sz="22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2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critical</a:t>
            </a:r>
            <a:r>
              <a:rPr kumimoji="0" lang="pl-PL" altLang="pl-PL" sz="22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for </a:t>
            </a:r>
            <a:r>
              <a:rPr kumimoji="0" lang="pl-PL" altLang="pl-PL" sz="2200" b="1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resilience</a:t>
            </a:r>
            <a:r>
              <a:rPr kumimoji="0" lang="pl-PL" altLang="pl-PL" sz="22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, </a:t>
            </a:r>
            <a:r>
              <a:rPr kumimoji="0" lang="pl-PL" altLang="pl-PL" sz="22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driving</a:t>
            </a:r>
            <a:r>
              <a:rPr kumimoji="0" lang="pl-PL" altLang="pl-PL" sz="22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2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response</a:t>
            </a:r>
            <a:r>
              <a:rPr kumimoji="0" lang="pl-PL" altLang="pl-PL" sz="22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2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speed</a:t>
            </a:r>
            <a:r>
              <a:rPr kumimoji="0" lang="pl-PL" altLang="pl-PL" sz="22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and </a:t>
            </a:r>
            <a:r>
              <a:rPr kumimoji="0" lang="pl-PL" altLang="pl-PL" sz="22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recovery</a:t>
            </a:r>
            <a:endParaRPr kumimoji="0" lang="pl-PL" altLang="pl-PL" sz="220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2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Adaptation </a:t>
            </a:r>
            <a:r>
              <a:rPr kumimoji="0" lang="pl-PL" altLang="pl-PL" sz="22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depends</a:t>
            </a:r>
            <a:r>
              <a:rPr kumimoji="0" lang="pl-PL" altLang="pl-PL" sz="22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on </a:t>
            </a:r>
            <a:r>
              <a:rPr kumimoji="0" lang="pl-PL" altLang="pl-PL" sz="2200" b="1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capability</a:t>
            </a:r>
            <a:r>
              <a:rPr kumimoji="0" lang="pl-PL" altLang="pl-PL" sz="22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200" b="1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deployment</a:t>
            </a:r>
            <a:r>
              <a:rPr kumimoji="0" lang="pl-PL" altLang="pl-PL" sz="22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, not the </a:t>
            </a:r>
            <a:r>
              <a:rPr kumimoji="0" lang="pl-PL" altLang="pl-PL" sz="22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disruption</a:t>
            </a:r>
            <a:r>
              <a:rPr kumimoji="0" lang="pl-PL" altLang="pl-PL" sz="22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2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itself</a:t>
            </a:r>
            <a:endParaRPr kumimoji="0" lang="pl-PL" altLang="pl-PL" sz="220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2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Resilience</a:t>
            </a:r>
            <a:r>
              <a:rPr kumimoji="0" lang="pl-PL" altLang="pl-PL" sz="22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and </a:t>
            </a:r>
            <a:r>
              <a:rPr kumimoji="0" lang="pl-PL" altLang="pl-PL" sz="22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redesign</a:t>
            </a:r>
            <a:r>
              <a:rPr kumimoji="0" lang="pl-PL" altLang="pl-PL" sz="22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2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emerge</a:t>
            </a:r>
            <a:r>
              <a:rPr kumimoji="0" lang="pl-PL" altLang="pl-PL" sz="22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from </a:t>
            </a:r>
            <a:r>
              <a:rPr kumimoji="0" lang="pl-PL" altLang="pl-PL" sz="22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learning, </a:t>
            </a:r>
            <a:r>
              <a:rPr kumimoji="0" lang="pl-PL" altLang="pl-PL" sz="2200" b="1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reconfiguration</a:t>
            </a:r>
            <a:r>
              <a:rPr kumimoji="0" lang="pl-PL" altLang="pl-PL" sz="22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, and </a:t>
            </a:r>
            <a:r>
              <a:rPr kumimoji="0" lang="pl-PL" altLang="pl-PL" sz="2200" b="1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response</a:t>
            </a:r>
            <a:r>
              <a:rPr kumimoji="0" lang="pl-PL" altLang="pl-PL" sz="22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to </a:t>
            </a:r>
            <a:r>
              <a:rPr kumimoji="0" lang="pl-PL" altLang="pl-PL" sz="2200" b="1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shocks</a:t>
            </a:r>
            <a:endParaRPr kumimoji="0" lang="pl-PL" altLang="pl-PL" sz="2200" b="1" i="1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EEDB66B-4328-9E92-A137-9A3298648600}"/>
              </a:ext>
            </a:extLst>
          </p:cNvPr>
          <p:cNvSpPr txBox="1"/>
          <p:nvPr/>
        </p:nvSpPr>
        <p:spPr>
          <a:xfrm>
            <a:off x="501185" y="573398"/>
            <a:ext cx="11054344" cy="665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kern="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Key</a:t>
            </a:r>
            <a:r>
              <a:rPr lang="pl-PL" sz="2800" b="1" kern="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pl-PL" sz="2800" b="1" kern="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takeaways</a:t>
            </a:r>
            <a:endParaRPr lang="pl-PL" sz="2800" b="1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930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10"/>
    </mc:Choice>
    <mc:Fallback xmlns="">
      <p:transition spd="slow" advTm="5121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36F38-0BF3-E5CC-82BD-4D99A8564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ostokąt 45">
            <a:extLst>
              <a:ext uri="{FF2B5EF4-FFF2-40B4-BE49-F238E27FC236}">
                <a16:creationId xmlns:a16="http://schemas.microsoft.com/office/drawing/2014/main" id="{DF5A99FC-E730-78E7-BBE1-27BEC0E9A11E}"/>
              </a:ext>
            </a:extLst>
          </p:cNvPr>
          <p:cNvSpPr/>
          <p:nvPr/>
        </p:nvSpPr>
        <p:spPr>
          <a:xfrm>
            <a:off x="483968" y="759655"/>
            <a:ext cx="1294228" cy="50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DAC86F0-659C-6F4F-B82D-B3B7B20F0B9B}"/>
              </a:ext>
            </a:extLst>
          </p:cNvPr>
          <p:cNvSpPr/>
          <p:nvPr/>
        </p:nvSpPr>
        <p:spPr>
          <a:xfrm>
            <a:off x="0" y="6330462"/>
            <a:ext cx="12192000" cy="52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pic>
        <p:nvPicPr>
          <p:cNvPr id="6" name="Obraz 5" descr="LOGO_PL">
            <a:extLst>
              <a:ext uri="{FF2B5EF4-FFF2-40B4-BE49-F238E27FC236}">
                <a16:creationId xmlns:a16="http://schemas.microsoft.com/office/drawing/2014/main" id="{FB888DDB-7F91-7FC8-0197-287FFDFE8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" y="6429131"/>
            <a:ext cx="25527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9EDE6D7-A0B3-681E-66AA-B26FBC2D8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683" y="6379601"/>
            <a:ext cx="571500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BC14A58-38B8-A5F0-0850-21D35BD80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3232" y="6365533"/>
            <a:ext cx="1388012" cy="505821"/>
          </a:xfrm>
          <a:prstGeom prst="rect">
            <a:avLst/>
          </a:prstGeom>
        </p:spPr>
      </p:pic>
      <p:pic>
        <p:nvPicPr>
          <p:cNvPr id="1030" name="Picture 6" descr="Pforzheim University | Hochschule Pforzheim - StudyInFocus">
            <a:extLst>
              <a:ext uri="{FF2B5EF4-FFF2-40B4-BE49-F238E27FC236}">
                <a16:creationId xmlns:a16="http://schemas.microsoft.com/office/drawing/2014/main" id="{E29DDF21-023D-EB25-1826-76981F001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77" y="6456925"/>
            <a:ext cx="1153699" cy="3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D73630D7-CBAD-F562-C551-46CAB067A36B}"/>
              </a:ext>
            </a:extLst>
          </p:cNvPr>
          <p:cNvSpPr/>
          <p:nvPr/>
        </p:nvSpPr>
        <p:spPr>
          <a:xfrm>
            <a:off x="483968" y="302455"/>
            <a:ext cx="1294228" cy="50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4B91D0F6-7331-389E-F273-9DB49D47B037}"/>
              </a:ext>
            </a:extLst>
          </p:cNvPr>
          <p:cNvGrpSpPr/>
          <p:nvPr/>
        </p:nvGrpSpPr>
        <p:grpSpPr>
          <a:xfrm>
            <a:off x="630545" y="958645"/>
            <a:ext cx="1188720" cy="1188720"/>
            <a:chOff x="914400" y="1445342"/>
            <a:chExt cx="1188720" cy="1188720"/>
          </a:xfrm>
        </p:grpSpPr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D4670E83-A022-63B8-FD5B-B491D683DEF6}"/>
                </a:ext>
              </a:extLst>
            </p:cNvPr>
            <p:cNvSpPr/>
            <p:nvPr/>
          </p:nvSpPr>
          <p:spPr>
            <a:xfrm>
              <a:off x="914400" y="1445342"/>
              <a:ext cx="1188720" cy="1188720"/>
            </a:xfrm>
            <a:prstGeom prst="ellipse">
              <a:avLst/>
            </a:prstGeom>
            <a:solidFill>
              <a:srgbClr val="FEDA2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09E80F4F-F1AC-8BC2-DB27-7634FC7C0B3F}"/>
                </a:ext>
              </a:extLst>
            </p:cNvPr>
            <p:cNvSpPr/>
            <p:nvPr/>
          </p:nvSpPr>
          <p:spPr>
            <a:xfrm>
              <a:off x="1005840" y="1536782"/>
              <a:ext cx="1005840" cy="100584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6">
            <a:extLst>
              <a:ext uri="{FF2B5EF4-FFF2-40B4-BE49-F238E27FC236}">
                <a16:creationId xmlns:a16="http://schemas.microsoft.com/office/drawing/2014/main" id="{5C4C1656-721F-96DD-06DA-2769B2A5EF9E}"/>
              </a:ext>
            </a:extLst>
          </p:cNvPr>
          <p:cNvSpPr txBox="1"/>
          <p:nvPr/>
        </p:nvSpPr>
        <p:spPr>
          <a:xfrm>
            <a:off x="1910705" y="1050085"/>
            <a:ext cx="325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EDA2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Triggers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3B81CDF6-F7D3-CF6A-B3E0-6BE921C44344}"/>
              </a:ext>
            </a:extLst>
          </p:cNvPr>
          <p:cNvSpPr txBox="1"/>
          <p:nvPr/>
        </p:nvSpPr>
        <p:spPr>
          <a:xfrm>
            <a:off x="1910705" y="1369850"/>
            <a:ext cx="374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Geopolitical disruptions trigger capability development, confirming dynamic capabilities theory in high‑turbulence contexts</a:t>
            </a:r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755FB727-4718-9296-F5C1-FD2FC35853FF}"/>
              </a:ext>
            </a:extLst>
          </p:cNvPr>
          <p:cNvGrpSpPr/>
          <p:nvPr/>
        </p:nvGrpSpPr>
        <p:grpSpPr>
          <a:xfrm>
            <a:off x="630545" y="2811773"/>
            <a:ext cx="1188720" cy="1188720"/>
            <a:chOff x="914400" y="1445342"/>
            <a:chExt cx="1188720" cy="1188720"/>
          </a:xfrm>
        </p:grpSpPr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1249E002-649B-7854-03D8-ABAB5D60711C}"/>
                </a:ext>
              </a:extLst>
            </p:cNvPr>
            <p:cNvSpPr/>
            <p:nvPr/>
          </p:nvSpPr>
          <p:spPr>
            <a:xfrm>
              <a:off x="914400" y="1445342"/>
              <a:ext cx="1188720" cy="1188720"/>
            </a:xfrm>
            <a:prstGeom prst="ellipse">
              <a:avLst/>
            </a:prstGeom>
            <a:solidFill>
              <a:srgbClr val="FBA9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860BCA30-321E-FCD1-60C9-8D587D24AB01}"/>
                </a:ext>
              </a:extLst>
            </p:cNvPr>
            <p:cNvSpPr/>
            <p:nvPr/>
          </p:nvSpPr>
          <p:spPr>
            <a:xfrm>
              <a:off x="1005840" y="1536782"/>
              <a:ext cx="1005840" cy="100584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4">
            <a:extLst>
              <a:ext uri="{FF2B5EF4-FFF2-40B4-BE49-F238E27FC236}">
                <a16:creationId xmlns:a16="http://schemas.microsoft.com/office/drawing/2014/main" id="{FCAF0BBB-B5EB-DA9B-952E-A0DA8A9B7939}"/>
              </a:ext>
            </a:extLst>
          </p:cNvPr>
          <p:cNvSpPr txBox="1"/>
          <p:nvPr/>
        </p:nvSpPr>
        <p:spPr>
          <a:xfrm>
            <a:off x="1910705" y="2903213"/>
            <a:ext cx="292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BA91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Adaptation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AEFB7812-2D79-D844-003B-094FCA7A3688}"/>
              </a:ext>
            </a:extLst>
          </p:cNvPr>
          <p:cNvSpPr txBox="1"/>
          <p:nvPr/>
        </p:nvSpPr>
        <p:spPr>
          <a:xfrm>
            <a:off x="1910705" y="3222978"/>
            <a:ext cx="4078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Adaptation is indirect—performance and design improve only through capability activation, not disruptions themselves</a:t>
            </a:r>
          </a:p>
        </p:txBody>
      </p:sp>
      <p:grpSp>
        <p:nvGrpSpPr>
          <p:cNvPr id="20" name="Group 17">
            <a:extLst>
              <a:ext uri="{FF2B5EF4-FFF2-40B4-BE49-F238E27FC236}">
                <a16:creationId xmlns:a16="http://schemas.microsoft.com/office/drawing/2014/main" id="{E9462281-865E-18A7-8312-911FD6E81275}"/>
              </a:ext>
            </a:extLst>
          </p:cNvPr>
          <p:cNvGrpSpPr/>
          <p:nvPr/>
        </p:nvGrpSpPr>
        <p:grpSpPr>
          <a:xfrm>
            <a:off x="630545" y="4677430"/>
            <a:ext cx="1188720" cy="1188720"/>
            <a:chOff x="914400" y="1445342"/>
            <a:chExt cx="1188720" cy="1188720"/>
          </a:xfrm>
        </p:grpSpPr>
        <p:sp>
          <p:nvSpPr>
            <p:cNvPr id="21" name="Oval 18">
              <a:extLst>
                <a:ext uri="{FF2B5EF4-FFF2-40B4-BE49-F238E27FC236}">
                  <a16:creationId xmlns:a16="http://schemas.microsoft.com/office/drawing/2014/main" id="{BE28039D-EF29-2301-D171-4A2F533D8BE6}"/>
                </a:ext>
              </a:extLst>
            </p:cNvPr>
            <p:cNvSpPr/>
            <p:nvPr/>
          </p:nvSpPr>
          <p:spPr>
            <a:xfrm>
              <a:off x="914400" y="1445342"/>
              <a:ext cx="1188720" cy="1188720"/>
            </a:xfrm>
            <a:prstGeom prst="ellipse">
              <a:avLst/>
            </a:prstGeom>
            <a:solidFill>
              <a:srgbClr val="F25F4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19">
              <a:extLst>
                <a:ext uri="{FF2B5EF4-FFF2-40B4-BE49-F238E27FC236}">
                  <a16:creationId xmlns:a16="http://schemas.microsoft.com/office/drawing/2014/main" id="{526EC4A7-3A2C-F0C2-02B6-50E0FC88B04A}"/>
                </a:ext>
              </a:extLst>
            </p:cNvPr>
            <p:cNvSpPr/>
            <p:nvPr/>
          </p:nvSpPr>
          <p:spPr>
            <a:xfrm>
              <a:off x="1005840" y="1536782"/>
              <a:ext cx="1005840" cy="100584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0">
            <a:extLst>
              <a:ext uri="{FF2B5EF4-FFF2-40B4-BE49-F238E27FC236}">
                <a16:creationId xmlns:a16="http://schemas.microsoft.com/office/drawing/2014/main" id="{7F2CF9E6-C66A-010F-0B94-012357F0E93E}"/>
              </a:ext>
            </a:extLst>
          </p:cNvPr>
          <p:cNvSpPr txBox="1"/>
          <p:nvPr/>
        </p:nvSpPr>
        <p:spPr>
          <a:xfrm>
            <a:off x="1910705" y="4768870"/>
            <a:ext cx="292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25F4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Capability mix</a:t>
            </a:r>
          </a:p>
        </p:txBody>
      </p:sp>
      <p:sp>
        <p:nvSpPr>
          <p:cNvPr id="24" name="TextBox 21">
            <a:extLst>
              <a:ext uri="{FF2B5EF4-FFF2-40B4-BE49-F238E27FC236}">
                <a16:creationId xmlns:a16="http://schemas.microsoft.com/office/drawing/2014/main" id="{2481F0C2-AF2A-BF39-B778-25B60C7B67E1}"/>
              </a:ext>
            </a:extLst>
          </p:cNvPr>
          <p:cNvSpPr txBox="1"/>
          <p:nvPr/>
        </p:nvSpPr>
        <p:spPr>
          <a:xfrm>
            <a:off x="1910705" y="5088635"/>
            <a:ext cx="384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Design and resilience require different capability mixes, highlighting the need for theoretical distinction between structural and performance outcomes</a:t>
            </a:r>
          </a:p>
        </p:txBody>
      </p:sp>
      <p:grpSp>
        <p:nvGrpSpPr>
          <p:cNvPr id="26" name="Group 23">
            <a:extLst>
              <a:ext uri="{FF2B5EF4-FFF2-40B4-BE49-F238E27FC236}">
                <a16:creationId xmlns:a16="http://schemas.microsoft.com/office/drawing/2014/main" id="{907B0C19-BB60-D455-E182-0412FFA92BD4}"/>
              </a:ext>
            </a:extLst>
          </p:cNvPr>
          <p:cNvGrpSpPr/>
          <p:nvPr/>
        </p:nvGrpSpPr>
        <p:grpSpPr>
          <a:xfrm>
            <a:off x="6724578" y="958645"/>
            <a:ext cx="1188720" cy="1188720"/>
            <a:chOff x="914400" y="1445342"/>
            <a:chExt cx="1188720" cy="1188720"/>
          </a:xfrm>
        </p:grpSpPr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961A5BF1-4EA1-7720-4506-16B32255FA44}"/>
                </a:ext>
              </a:extLst>
            </p:cNvPr>
            <p:cNvSpPr/>
            <p:nvPr/>
          </p:nvSpPr>
          <p:spPr>
            <a:xfrm>
              <a:off x="914400" y="1445342"/>
              <a:ext cx="1188720" cy="1188720"/>
            </a:xfrm>
            <a:prstGeom prst="ellipse">
              <a:avLst/>
            </a:prstGeom>
            <a:solidFill>
              <a:srgbClr val="3BC1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5">
              <a:extLst>
                <a:ext uri="{FF2B5EF4-FFF2-40B4-BE49-F238E27FC236}">
                  <a16:creationId xmlns:a16="http://schemas.microsoft.com/office/drawing/2014/main" id="{5DABB9D3-B0F7-AFA5-C7B3-85C0357E7770}"/>
                </a:ext>
              </a:extLst>
            </p:cNvPr>
            <p:cNvSpPr/>
            <p:nvPr/>
          </p:nvSpPr>
          <p:spPr>
            <a:xfrm>
              <a:off x="1005840" y="1536782"/>
              <a:ext cx="1005840" cy="100584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6">
            <a:extLst>
              <a:ext uri="{FF2B5EF4-FFF2-40B4-BE49-F238E27FC236}">
                <a16:creationId xmlns:a16="http://schemas.microsoft.com/office/drawing/2014/main" id="{921D2768-DC25-C680-B9CF-BEE9688C578F}"/>
              </a:ext>
            </a:extLst>
          </p:cNvPr>
          <p:cNvSpPr txBox="1"/>
          <p:nvPr/>
        </p:nvSpPr>
        <p:spPr>
          <a:xfrm>
            <a:off x="8004738" y="1050085"/>
            <a:ext cx="348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BC1D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Structural fix</a:t>
            </a:r>
          </a:p>
        </p:txBody>
      </p:sp>
      <p:sp>
        <p:nvSpPr>
          <p:cNvPr id="30" name="TextBox 27">
            <a:extLst>
              <a:ext uri="{FF2B5EF4-FFF2-40B4-BE49-F238E27FC236}">
                <a16:creationId xmlns:a16="http://schemas.microsoft.com/office/drawing/2014/main" id="{27C0F85F-E576-84D3-C303-3A8A95FF3745}"/>
              </a:ext>
            </a:extLst>
          </p:cNvPr>
          <p:cNvSpPr txBox="1"/>
          <p:nvPr/>
        </p:nvSpPr>
        <p:spPr>
          <a:xfrm>
            <a:off x="8004738" y="1369850"/>
            <a:ext cx="3633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Managers must invest in both proactive and reactive capabilities, rather than relying on structural fixes alone</a:t>
            </a:r>
          </a:p>
        </p:txBody>
      </p:sp>
      <p:grpSp>
        <p:nvGrpSpPr>
          <p:cNvPr id="32" name="Group 29">
            <a:extLst>
              <a:ext uri="{FF2B5EF4-FFF2-40B4-BE49-F238E27FC236}">
                <a16:creationId xmlns:a16="http://schemas.microsoft.com/office/drawing/2014/main" id="{5B908952-1749-1DEA-5188-A929CB7F1749}"/>
              </a:ext>
            </a:extLst>
          </p:cNvPr>
          <p:cNvGrpSpPr/>
          <p:nvPr/>
        </p:nvGrpSpPr>
        <p:grpSpPr>
          <a:xfrm>
            <a:off x="6724578" y="2811773"/>
            <a:ext cx="1188720" cy="1188720"/>
            <a:chOff x="914400" y="1445342"/>
            <a:chExt cx="1188720" cy="1188720"/>
          </a:xfrm>
        </p:grpSpPr>
        <p:sp>
          <p:nvSpPr>
            <p:cNvPr id="33" name="Oval 30">
              <a:extLst>
                <a:ext uri="{FF2B5EF4-FFF2-40B4-BE49-F238E27FC236}">
                  <a16:creationId xmlns:a16="http://schemas.microsoft.com/office/drawing/2014/main" id="{A9A66432-AFE2-1B72-1D10-500444D92D10}"/>
                </a:ext>
              </a:extLst>
            </p:cNvPr>
            <p:cNvSpPr/>
            <p:nvPr/>
          </p:nvSpPr>
          <p:spPr>
            <a:xfrm>
              <a:off x="914400" y="1445342"/>
              <a:ext cx="1188720" cy="1188720"/>
            </a:xfrm>
            <a:prstGeom prst="ellipse">
              <a:avLst/>
            </a:prstGeom>
            <a:solidFill>
              <a:srgbClr val="6EA56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1">
              <a:extLst>
                <a:ext uri="{FF2B5EF4-FFF2-40B4-BE49-F238E27FC236}">
                  <a16:creationId xmlns:a16="http://schemas.microsoft.com/office/drawing/2014/main" id="{B1A0F1A8-152E-3F37-A819-C69A4F37FD76}"/>
                </a:ext>
              </a:extLst>
            </p:cNvPr>
            <p:cNvSpPr/>
            <p:nvPr/>
          </p:nvSpPr>
          <p:spPr>
            <a:xfrm>
              <a:off x="1005840" y="1536782"/>
              <a:ext cx="1005840" cy="100584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2">
            <a:extLst>
              <a:ext uri="{FF2B5EF4-FFF2-40B4-BE49-F238E27FC236}">
                <a16:creationId xmlns:a16="http://schemas.microsoft.com/office/drawing/2014/main" id="{E77339C1-2F19-AAFA-1B04-5BF836338D22}"/>
              </a:ext>
            </a:extLst>
          </p:cNvPr>
          <p:cNvSpPr txBox="1"/>
          <p:nvPr/>
        </p:nvSpPr>
        <p:spPr>
          <a:xfrm>
            <a:off x="8004738" y="2903213"/>
            <a:ext cx="292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EA56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Resilience</a:t>
            </a:r>
          </a:p>
        </p:txBody>
      </p:sp>
      <p:sp>
        <p:nvSpPr>
          <p:cNvPr id="36" name="TextBox 33">
            <a:extLst>
              <a:ext uri="{FF2B5EF4-FFF2-40B4-BE49-F238E27FC236}">
                <a16:creationId xmlns:a16="http://schemas.microsoft.com/office/drawing/2014/main" id="{7F0D6268-2D81-7A87-A888-68B10C175FC5}"/>
              </a:ext>
            </a:extLst>
          </p:cNvPr>
          <p:cNvSpPr txBox="1"/>
          <p:nvPr/>
        </p:nvSpPr>
        <p:spPr>
          <a:xfrm>
            <a:off x="8004738" y="3222978"/>
            <a:ext cx="3633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Reactive capabilities are critical for resilience, emphasizing the importance of rapid response and recovery systems</a:t>
            </a:r>
          </a:p>
        </p:txBody>
      </p:sp>
      <p:grpSp>
        <p:nvGrpSpPr>
          <p:cNvPr id="38" name="Group 35">
            <a:extLst>
              <a:ext uri="{FF2B5EF4-FFF2-40B4-BE49-F238E27FC236}">
                <a16:creationId xmlns:a16="http://schemas.microsoft.com/office/drawing/2014/main" id="{D279F62F-120D-FE1E-AAE6-BF2C123F83EE}"/>
              </a:ext>
            </a:extLst>
          </p:cNvPr>
          <p:cNvGrpSpPr/>
          <p:nvPr/>
        </p:nvGrpSpPr>
        <p:grpSpPr>
          <a:xfrm>
            <a:off x="6724578" y="4677430"/>
            <a:ext cx="1188720" cy="1188720"/>
            <a:chOff x="914400" y="1445342"/>
            <a:chExt cx="1188720" cy="1188720"/>
          </a:xfrm>
        </p:grpSpPr>
        <p:sp>
          <p:nvSpPr>
            <p:cNvPr id="39" name="Oval 36">
              <a:extLst>
                <a:ext uri="{FF2B5EF4-FFF2-40B4-BE49-F238E27FC236}">
                  <a16:creationId xmlns:a16="http://schemas.microsoft.com/office/drawing/2014/main" id="{C12B0577-A5B5-8596-67E5-06BDEC414602}"/>
                </a:ext>
              </a:extLst>
            </p:cNvPr>
            <p:cNvSpPr/>
            <p:nvPr/>
          </p:nvSpPr>
          <p:spPr>
            <a:xfrm>
              <a:off x="914400" y="1445342"/>
              <a:ext cx="1188720" cy="1188720"/>
            </a:xfrm>
            <a:prstGeom prst="ellipse">
              <a:avLst/>
            </a:prstGeom>
            <a:solidFill>
              <a:srgbClr val="1A556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7">
              <a:extLst>
                <a:ext uri="{FF2B5EF4-FFF2-40B4-BE49-F238E27FC236}">
                  <a16:creationId xmlns:a16="http://schemas.microsoft.com/office/drawing/2014/main" id="{2672027D-1205-E20F-D020-A98BE23DAA3E}"/>
                </a:ext>
              </a:extLst>
            </p:cNvPr>
            <p:cNvSpPr/>
            <p:nvPr/>
          </p:nvSpPr>
          <p:spPr>
            <a:xfrm>
              <a:off x="1005840" y="1536782"/>
              <a:ext cx="1005840" cy="100584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38">
            <a:extLst>
              <a:ext uri="{FF2B5EF4-FFF2-40B4-BE49-F238E27FC236}">
                <a16:creationId xmlns:a16="http://schemas.microsoft.com/office/drawing/2014/main" id="{19B209B9-0CA4-EE19-4C5D-907968AEAF8A}"/>
              </a:ext>
            </a:extLst>
          </p:cNvPr>
          <p:cNvSpPr txBox="1"/>
          <p:nvPr/>
        </p:nvSpPr>
        <p:spPr>
          <a:xfrm>
            <a:off x="8004738" y="4768870"/>
            <a:ext cx="292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855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Policy</a:t>
            </a:r>
          </a:p>
        </p:txBody>
      </p:sp>
      <p:sp>
        <p:nvSpPr>
          <p:cNvPr id="42" name="TextBox 39">
            <a:extLst>
              <a:ext uri="{FF2B5EF4-FFF2-40B4-BE49-F238E27FC236}">
                <a16:creationId xmlns:a16="http://schemas.microsoft.com/office/drawing/2014/main" id="{75F044AE-DA9F-1259-C85D-BBB0A54F055E}"/>
              </a:ext>
            </a:extLst>
          </p:cNvPr>
          <p:cNvSpPr txBox="1"/>
          <p:nvPr/>
        </p:nvSpPr>
        <p:spPr>
          <a:xfrm>
            <a:off x="8004738" y="5088635"/>
            <a:ext cx="3633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Policy should support firm capabilities, especially through information sharing, early warning systems, and crisis coordination</a:t>
            </a:r>
          </a:p>
        </p:txBody>
      </p:sp>
      <p:sp>
        <p:nvSpPr>
          <p:cNvPr id="44" name="Frame 41">
            <a:extLst>
              <a:ext uri="{FF2B5EF4-FFF2-40B4-BE49-F238E27FC236}">
                <a16:creationId xmlns:a16="http://schemas.microsoft.com/office/drawing/2014/main" id="{3FCA1283-355E-1ED6-4766-E36B66AB9DF4}"/>
              </a:ext>
            </a:extLst>
          </p:cNvPr>
          <p:cNvSpPr/>
          <p:nvPr/>
        </p:nvSpPr>
        <p:spPr>
          <a:xfrm>
            <a:off x="280219" y="444500"/>
            <a:ext cx="11724968" cy="5823566"/>
          </a:xfrm>
          <a:prstGeom prst="frame">
            <a:avLst>
              <a:gd name="adj1" fmla="val 29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extBox 3">
            <a:extLst>
              <a:ext uri="{FF2B5EF4-FFF2-40B4-BE49-F238E27FC236}">
                <a16:creationId xmlns:a16="http://schemas.microsoft.com/office/drawing/2014/main" id="{08839C5A-BFA2-5C89-99AE-CF3E25632B6B}"/>
              </a:ext>
            </a:extLst>
          </p:cNvPr>
          <p:cNvSpPr txBox="1"/>
          <p:nvPr/>
        </p:nvSpPr>
        <p:spPr>
          <a:xfrm>
            <a:off x="3316683" y="140065"/>
            <a:ext cx="54354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 Extrabold" panose="020B0906030804020204" pitchFamily="34" charset="0"/>
              </a:rPr>
              <a:t>Implications</a:t>
            </a:r>
          </a:p>
        </p:txBody>
      </p:sp>
      <p:pic>
        <p:nvPicPr>
          <p:cNvPr id="49" name="Grafika 48" descr="Karteczki samoprzylepne z wypełnieniem pełnym">
            <a:extLst>
              <a:ext uri="{FF2B5EF4-FFF2-40B4-BE49-F238E27FC236}">
                <a16:creationId xmlns:a16="http://schemas.microsoft.com/office/drawing/2014/main" id="{165D44C5-4CA3-535F-0A48-8C312BF7F20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05188" y="4960419"/>
            <a:ext cx="589525" cy="589525"/>
          </a:xfrm>
          <a:prstGeom prst="rect">
            <a:avLst/>
          </a:prstGeom>
        </p:spPr>
      </p:pic>
      <p:pic>
        <p:nvPicPr>
          <p:cNvPr id="25" name="Grafika 24" descr="Tarcza — znacznik wyboru z wypełnieniem pełnym">
            <a:extLst>
              <a:ext uri="{FF2B5EF4-FFF2-40B4-BE49-F238E27FC236}">
                <a16:creationId xmlns:a16="http://schemas.microsoft.com/office/drawing/2014/main" id="{12877213-428B-C4D4-5969-6DE72295E7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46660" y="3044867"/>
            <a:ext cx="751963" cy="751963"/>
          </a:xfrm>
          <a:prstGeom prst="rect">
            <a:avLst/>
          </a:prstGeom>
        </p:spPr>
      </p:pic>
      <p:pic>
        <p:nvPicPr>
          <p:cNvPr id="43" name="Grafika 42" descr="Narzędzia z wypełnieniem pełnym">
            <a:extLst>
              <a:ext uri="{FF2B5EF4-FFF2-40B4-BE49-F238E27FC236}">
                <a16:creationId xmlns:a16="http://schemas.microsoft.com/office/drawing/2014/main" id="{1E1015EB-F8CB-3001-548E-801DE788A4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90203" y="1232965"/>
            <a:ext cx="663222" cy="663222"/>
          </a:xfrm>
          <a:prstGeom prst="rect">
            <a:avLst/>
          </a:prstGeom>
        </p:spPr>
      </p:pic>
      <p:pic>
        <p:nvPicPr>
          <p:cNvPr id="51" name="Grafika 50" descr="Inwentarz z wypełnieniem pełnym">
            <a:extLst>
              <a:ext uri="{FF2B5EF4-FFF2-40B4-BE49-F238E27FC236}">
                <a16:creationId xmlns:a16="http://schemas.microsoft.com/office/drawing/2014/main" id="{6DE152DA-1C01-AA03-F0A0-96563A6BD9D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8989" y="4902442"/>
            <a:ext cx="686807" cy="686807"/>
          </a:xfrm>
          <a:prstGeom prst="rect">
            <a:avLst/>
          </a:prstGeom>
        </p:spPr>
      </p:pic>
      <p:pic>
        <p:nvPicPr>
          <p:cNvPr id="53" name="Grafika 52" descr="Części układanki z wypełnieniem pełnym">
            <a:extLst>
              <a:ext uri="{FF2B5EF4-FFF2-40B4-BE49-F238E27FC236}">
                <a16:creationId xmlns:a16="http://schemas.microsoft.com/office/drawing/2014/main" id="{382F3CF6-B2DD-E0DF-07E8-DA6F30E8449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6359" y="3044867"/>
            <a:ext cx="669437" cy="669437"/>
          </a:xfrm>
          <a:prstGeom prst="rect">
            <a:avLst/>
          </a:prstGeom>
        </p:spPr>
      </p:pic>
      <p:pic>
        <p:nvPicPr>
          <p:cNvPr id="55" name="Grafika 54" descr="Żarówka z wypełnieniem pełnym">
            <a:extLst>
              <a:ext uri="{FF2B5EF4-FFF2-40B4-BE49-F238E27FC236}">
                <a16:creationId xmlns:a16="http://schemas.microsoft.com/office/drawing/2014/main" id="{8AE34354-B008-74F1-14C2-724B97A631A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9006" y="1177839"/>
            <a:ext cx="718348" cy="71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631"/>
    </mc:Choice>
    <mc:Fallback xmlns="">
      <p:transition spd="slow" advTm="6763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18E34-5119-7A3E-C4E2-696B749DE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193CC6D8-C018-4FC9-18EB-257ADAFD87BF}"/>
              </a:ext>
            </a:extLst>
          </p:cNvPr>
          <p:cNvSpPr/>
          <p:nvPr/>
        </p:nvSpPr>
        <p:spPr>
          <a:xfrm>
            <a:off x="0" y="6330462"/>
            <a:ext cx="12192000" cy="52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pic>
        <p:nvPicPr>
          <p:cNvPr id="6" name="Obraz 5" descr="LOGO_PL">
            <a:extLst>
              <a:ext uri="{FF2B5EF4-FFF2-40B4-BE49-F238E27FC236}">
                <a16:creationId xmlns:a16="http://schemas.microsoft.com/office/drawing/2014/main" id="{4EF7187E-2F58-B615-3D1A-EBFD83743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" y="6429131"/>
            <a:ext cx="25527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DDBB876-D65F-CD10-7AB2-8CC04AFE87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683" y="6379601"/>
            <a:ext cx="571500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8AA12BD-496E-66DC-67BC-B95713A44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3232" y="6365533"/>
            <a:ext cx="1388012" cy="505821"/>
          </a:xfrm>
          <a:prstGeom prst="rect">
            <a:avLst/>
          </a:prstGeom>
        </p:spPr>
      </p:pic>
      <p:pic>
        <p:nvPicPr>
          <p:cNvPr id="1030" name="Picture 6" descr="Pforzheim University | Hochschule Pforzheim - StudyInFocus">
            <a:extLst>
              <a:ext uri="{FF2B5EF4-FFF2-40B4-BE49-F238E27FC236}">
                <a16:creationId xmlns:a16="http://schemas.microsoft.com/office/drawing/2014/main" id="{FDD1DE7B-1BD7-2A71-ED28-B5D5AF98E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77" y="6456925"/>
            <a:ext cx="1153699" cy="3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EAB57305-7BBD-90F8-DB1D-B8DAFD7C27A4}"/>
              </a:ext>
            </a:extLst>
          </p:cNvPr>
          <p:cNvSpPr/>
          <p:nvPr/>
        </p:nvSpPr>
        <p:spPr>
          <a:xfrm>
            <a:off x="410589" y="925644"/>
            <a:ext cx="1294228" cy="50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4B6B4CA-3937-72D7-6DE1-4E715299E5B0}"/>
              </a:ext>
            </a:extLst>
          </p:cNvPr>
          <p:cNvSpPr txBox="1"/>
          <p:nvPr/>
        </p:nvSpPr>
        <p:spPr>
          <a:xfrm>
            <a:off x="5331207" y="659517"/>
            <a:ext cx="152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CREDITS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9D94EEC-75FA-9BF3-F71C-C46738C7FAE7}"/>
              </a:ext>
            </a:extLst>
          </p:cNvPr>
          <p:cNvSpPr txBox="1"/>
          <p:nvPr/>
        </p:nvSpPr>
        <p:spPr>
          <a:xfrm>
            <a:off x="3429483" y="1531909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dirty="0"/>
              <a:t>Content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9329590-40FA-BE35-93D7-63C872D552BF}"/>
              </a:ext>
            </a:extLst>
          </p:cNvPr>
          <p:cNvSpPr txBox="1"/>
          <p:nvPr/>
        </p:nvSpPr>
        <p:spPr>
          <a:xfrm>
            <a:off x="5442367" y="1421033"/>
            <a:ext cx="4834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University of Pforzheim</a:t>
            </a:r>
          </a:p>
          <a:p>
            <a:r>
              <a:rPr lang="pl-PL" dirty="0"/>
              <a:t>Poznań University of </a:t>
            </a:r>
            <a:r>
              <a:rPr lang="pl-PL" dirty="0" err="1"/>
              <a:t>Economics</a:t>
            </a:r>
            <a:r>
              <a:rPr lang="pl-PL" dirty="0"/>
              <a:t> and Business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B84DD60-8548-40C7-D1F2-16277B2ADA28}"/>
              </a:ext>
            </a:extLst>
          </p:cNvPr>
          <p:cNvSpPr txBox="1"/>
          <p:nvPr/>
        </p:nvSpPr>
        <p:spPr>
          <a:xfrm>
            <a:off x="3206666" y="2278037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dirty="0" err="1"/>
              <a:t>Voiceover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05C1CD6-8406-8CD7-1ED5-73CFBA12F1B7}"/>
              </a:ext>
            </a:extLst>
          </p:cNvPr>
          <p:cNvSpPr txBox="1"/>
          <p:nvPr/>
        </p:nvSpPr>
        <p:spPr>
          <a:xfrm>
            <a:off x="3610623" y="3024165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dirty="0"/>
              <a:t>Music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2FC15351-7D84-2516-6E3F-485D06F3D4F4}"/>
              </a:ext>
            </a:extLst>
          </p:cNvPr>
          <p:cNvSpPr txBox="1"/>
          <p:nvPr/>
        </p:nvSpPr>
        <p:spPr>
          <a:xfrm>
            <a:off x="5442367" y="4130111"/>
            <a:ext cx="483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The video </a:t>
            </a:r>
            <a:r>
              <a:rPr lang="pl-PL" dirty="0" err="1"/>
              <a:t>has</a:t>
            </a:r>
            <a:r>
              <a:rPr lang="pl-PL" dirty="0"/>
              <a:t> </a:t>
            </a:r>
            <a:r>
              <a:rPr lang="pl-PL" dirty="0" err="1"/>
              <a:t>been</a:t>
            </a:r>
            <a:r>
              <a:rPr lang="pl-PL" dirty="0"/>
              <a:t> </a:t>
            </a:r>
            <a:r>
              <a:rPr lang="pl-PL" dirty="0" err="1"/>
              <a:t>prepared</a:t>
            </a:r>
            <a:r>
              <a:rPr lang="pl-PL" dirty="0"/>
              <a:t> with </a:t>
            </a:r>
            <a:r>
              <a:rPr lang="pl-PL" dirty="0" err="1"/>
              <a:t>use</a:t>
            </a:r>
            <a:r>
              <a:rPr lang="pl-PL" dirty="0"/>
              <a:t> of </a:t>
            </a:r>
            <a:r>
              <a:rPr lang="pl-PL" dirty="0" err="1"/>
              <a:t>Azure</a:t>
            </a:r>
            <a:r>
              <a:rPr lang="pl-PL" dirty="0"/>
              <a:t> </a:t>
            </a:r>
            <a:r>
              <a:rPr lang="pl-PL" dirty="0" err="1"/>
              <a:t>OpenAI</a:t>
            </a:r>
            <a:r>
              <a:rPr lang="pl-PL" dirty="0"/>
              <a:t> </a:t>
            </a:r>
            <a:r>
              <a:rPr lang="pl-PL" dirty="0" err="1"/>
              <a:t>ImageGen</a:t>
            </a:r>
            <a:r>
              <a:rPr lang="pl-PL" dirty="0"/>
              <a:t>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3AED294-7D62-D9AC-1B6C-40FF1240C322}"/>
              </a:ext>
            </a:extLst>
          </p:cNvPr>
          <p:cNvSpPr txBox="1"/>
          <p:nvPr/>
        </p:nvSpPr>
        <p:spPr>
          <a:xfrm>
            <a:off x="5442367" y="2254861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Generated</a:t>
            </a:r>
            <a:r>
              <a:rPr lang="pl-PL" dirty="0"/>
              <a:t> with </a:t>
            </a:r>
            <a:r>
              <a:rPr lang="pl-PL" dirty="0" err="1"/>
              <a:t>use</a:t>
            </a:r>
            <a:r>
              <a:rPr lang="pl-PL" dirty="0"/>
              <a:t> of </a:t>
            </a:r>
            <a:r>
              <a:rPr lang="pl-PL" dirty="0" err="1"/>
              <a:t>notegpt.io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BA812E0-3BDA-5C41-695B-7DCD43D855BC}"/>
              </a:ext>
            </a:extLst>
          </p:cNvPr>
          <p:cNvSpPr txBox="1"/>
          <p:nvPr/>
        </p:nvSpPr>
        <p:spPr>
          <a:xfrm>
            <a:off x="5469103" y="3024165"/>
            <a:ext cx="2161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Technology </a:t>
            </a:r>
            <a:r>
              <a:rPr lang="pl-PL" dirty="0" err="1"/>
              <a:t>Minimal</a:t>
            </a:r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13008E9-176B-E1E6-60FF-9572A5E2C43C}"/>
              </a:ext>
            </a:extLst>
          </p:cNvPr>
          <p:cNvSpPr txBox="1"/>
          <p:nvPr/>
        </p:nvSpPr>
        <p:spPr>
          <a:xfrm>
            <a:off x="3502767" y="414715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dirty="0" err="1"/>
              <a:t>Images</a:t>
            </a:r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B7A6453-413D-CC3D-2DCE-75C362391EA3}"/>
              </a:ext>
            </a:extLst>
          </p:cNvPr>
          <p:cNvSpPr txBox="1"/>
          <p:nvPr/>
        </p:nvSpPr>
        <p:spPr>
          <a:xfrm>
            <a:off x="5962797" y="5667067"/>
            <a:ext cx="609834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b="1" i="1" u="none" strike="noStrike" dirty="0">
                <a:solidFill>
                  <a:srgbClr val="000000"/>
                </a:solidFill>
                <a:effectLst/>
                <a:latin typeface="+mj-lt"/>
              </a:rPr>
              <a:t>This work was supported by the Polish National Agency for Academic Exchange, Strategic Partnerships, “Higher Education for Resilient Economy”, grant number (BNI/PST/2023/1/00016)</a:t>
            </a:r>
            <a:endParaRPr lang="pl-PL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602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00"/>
    </mc:Choice>
    <mc:Fallback xmlns="">
      <p:transition spd="slow" advTm="134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5FF46-7D91-252C-8297-1A0F32B58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BE91D15F-7973-500D-2D95-C1BE84482569}"/>
              </a:ext>
            </a:extLst>
          </p:cNvPr>
          <p:cNvSpPr/>
          <p:nvPr/>
        </p:nvSpPr>
        <p:spPr>
          <a:xfrm>
            <a:off x="0" y="6330462"/>
            <a:ext cx="12192000" cy="52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LOGO_PL">
            <a:extLst>
              <a:ext uri="{FF2B5EF4-FFF2-40B4-BE49-F238E27FC236}">
                <a16:creationId xmlns:a16="http://schemas.microsoft.com/office/drawing/2014/main" id="{103AE4B2-D26E-8EC2-B9CC-7A90A8935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" y="6429131"/>
            <a:ext cx="25527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5E45636-E50E-ECB0-3960-B4583563E0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683" y="6379601"/>
            <a:ext cx="571500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8891628-7B7C-865F-BC75-0A1D94511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3232" y="6365533"/>
            <a:ext cx="1388012" cy="505821"/>
          </a:xfrm>
          <a:prstGeom prst="rect">
            <a:avLst/>
          </a:prstGeom>
        </p:spPr>
      </p:pic>
      <p:pic>
        <p:nvPicPr>
          <p:cNvPr id="1030" name="Picture 6" descr="Pforzheim University | Hochschule Pforzheim - StudyInFocus">
            <a:extLst>
              <a:ext uri="{FF2B5EF4-FFF2-40B4-BE49-F238E27FC236}">
                <a16:creationId xmlns:a16="http://schemas.microsoft.com/office/drawing/2014/main" id="{4F2DDF99-4578-AF98-BB2C-9041C33F1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77" y="6456925"/>
            <a:ext cx="1153699" cy="3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D69BD532-FFC1-313A-50B4-CB8390B86095}"/>
              </a:ext>
            </a:extLst>
          </p:cNvPr>
          <p:cNvSpPr/>
          <p:nvPr/>
        </p:nvSpPr>
        <p:spPr>
          <a:xfrm>
            <a:off x="590843" y="759655"/>
            <a:ext cx="1294228" cy="50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5E57FA6-D2E4-C743-A7C8-3FC043F9C522}"/>
              </a:ext>
            </a:extLst>
          </p:cNvPr>
          <p:cNvSpPr txBox="1"/>
          <p:nvPr/>
        </p:nvSpPr>
        <p:spPr>
          <a:xfrm>
            <a:off x="5962797" y="5667067"/>
            <a:ext cx="609834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b="1" i="1" u="none" strike="noStrike" dirty="0">
                <a:solidFill>
                  <a:srgbClr val="000000"/>
                </a:solidFill>
                <a:effectLst/>
                <a:latin typeface="+mj-lt"/>
              </a:rPr>
              <a:t>This work was supported by the Polish National Agency for Academic Exchange, Strategic Partnerships, “Higher Education for Resilient Economy”, grant number (BNI/PST/2023/1/00016)</a:t>
            </a:r>
            <a:endParaRPr lang="pl-PL" sz="1100" dirty="0">
              <a:latin typeface="+mj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9AFDB09-225C-F7E8-5AAE-52D05B7E3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34" y="4248457"/>
            <a:ext cx="475575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based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on the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paper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by Kania A</a:t>
            </a:r>
            <a:r>
              <a:rPr lang="pl-PL" altLang="pl-PL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., Gaweł A., </a:t>
            </a:r>
            <a:r>
              <a:rPr lang="pl-PL" altLang="pl-PL" sz="1400" dirty="0" err="1">
                <a:latin typeface="Segoe UI Symbol" panose="020B0502040204020203" pitchFamily="34" charset="0"/>
                <a:ea typeface="Segoe UI Symbol" panose="020B0502040204020203" pitchFamily="34" charset="0"/>
              </a:rPr>
              <a:t>Berbig</a:t>
            </a:r>
            <a:r>
              <a:rPr lang="pl-PL" altLang="pl-PL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 D. and Mroczek-Dąbrowska K.,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titled</a:t>
            </a:r>
            <a:r>
              <a:rPr kumimoji="0" lang="pl-PL" altLang="pl-PL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"Designing</a:t>
            </a:r>
            <a:r>
              <a:rPr kumimoji="0" lang="pl-PL" altLang="pl-PL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kumimoji="0" lang="pl-PL" altLang="pl-PL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resilient</a:t>
            </a:r>
            <a:r>
              <a:rPr kumimoji="0" lang="pl-PL" altLang="pl-PL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kumimoji="0" lang="pl-PL" altLang="pl-PL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supply</a:t>
            </a:r>
            <a:r>
              <a:rPr lang="pl-PL" altLang="pl-PL" sz="1400" i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kumimoji="0" lang="pl-PL" altLang="pl-PL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chain</a:t>
            </a:r>
            <a:r>
              <a:rPr kumimoji="0" lang="pl-PL" altLang="pl-PL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networks </a:t>
            </a:r>
            <a:r>
              <a:rPr kumimoji="0" lang="pl-PL" altLang="pl-PL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under</a:t>
            </a:r>
            <a:r>
              <a:rPr kumimoji="0" lang="pl-PL" altLang="pl-PL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kumimoji="0" lang="pl-PL" altLang="pl-PL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geopolitical</a:t>
            </a:r>
            <a:r>
              <a:rPr kumimoji="0" lang="pl-PL" altLang="pl-PL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kumimoji="0" lang="pl-PL" altLang="pl-PL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tensions</a:t>
            </a:r>
            <a:r>
              <a:rPr kumimoji="0" lang="pl-PL" altLang="pl-PL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: </a:t>
            </a:r>
            <a:r>
              <a:rPr kumimoji="0" lang="pl-PL" altLang="pl-PL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evidence</a:t>
            </a:r>
            <a:r>
              <a:rPr kumimoji="0" lang="pl-PL" altLang="pl-PL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from </a:t>
            </a:r>
            <a:r>
              <a:rPr kumimoji="0" lang="pl-PL" altLang="pl-PL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Poland’s</a:t>
            </a:r>
            <a:r>
              <a:rPr kumimoji="0" lang="pl-PL" altLang="pl-PL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kumimoji="0" lang="pl-PL" altLang="pl-PL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manufacturing</a:t>
            </a:r>
            <a:r>
              <a:rPr kumimoji="0" lang="pl-PL" altLang="pl-PL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kumimoji="0" lang="pl-PL" altLang="pl-PL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sector</a:t>
            </a:r>
            <a:r>
              <a:rPr kumimoji="0" lang="pl-PL" altLang="pl-PL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”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DA7BFD0-139B-01EB-30FF-173EF5156EA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7781" b="12968"/>
          <a:stretch>
            <a:fillRect/>
          </a:stretch>
        </p:blipFill>
        <p:spPr>
          <a:xfrm>
            <a:off x="3872787" y="486338"/>
            <a:ext cx="7772400" cy="358832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11806CC-23B8-DDD3-323E-1F23A551C870}"/>
              </a:ext>
            </a:extLst>
          </p:cNvPr>
          <p:cNvSpPr txBox="1"/>
          <p:nvPr/>
        </p:nvSpPr>
        <p:spPr>
          <a:xfrm>
            <a:off x="546813" y="654148"/>
            <a:ext cx="4578979" cy="1312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Supply Chain </a:t>
            </a:r>
            <a:r>
              <a:rPr lang="pl-PL" sz="2800" b="1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Resilience</a:t>
            </a:r>
            <a:r>
              <a:rPr lang="pl-PL" sz="28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in a </a:t>
            </a:r>
            <a:r>
              <a:rPr lang="pl-PL" sz="2800" b="1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Geopolitical</a:t>
            </a:r>
            <a:r>
              <a:rPr lang="pl-PL" sz="28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Era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75883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86"/>
    </mc:Choice>
    <mc:Fallback xmlns="">
      <p:transition spd="slow" advTm="1488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853A7-E1B2-522D-2A45-3175D2705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2934D0F4-4C91-C509-0444-D5D0014F1BF0}"/>
              </a:ext>
            </a:extLst>
          </p:cNvPr>
          <p:cNvSpPr/>
          <p:nvPr/>
        </p:nvSpPr>
        <p:spPr>
          <a:xfrm>
            <a:off x="0" y="6330462"/>
            <a:ext cx="12192000" cy="52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LOGO_PL">
            <a:extLst>
              <a:ext uri="{FF2B5EF4-FFF2-40B4-BE49-F238E27FC236}">
                <a16:creationId xmlns:a16="http://schemas.microsoft.com/office/drawing/2014/main" id="{7BDBFF56-4A36-64A6-3774-B02E1CB4D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" y="6429131"/>
            <a:ext cx="25527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BB62D6A-835F-A93E-17EC-941D2A0CF1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683" y="6379601"/>
            <a:ext cx="571500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E3C5A97-CDAF-72AF-FF1E-853DFD5C1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3232" y="6365533"/>
            <a:ext cx="1388012" cy="505821"/>
          </a:xfrm>
          <a:prstGeom prst="rect">
            <a:avLst/>
          </a:prstGeom>
        </p:spPr>
      </p:pic>
      <p:pic>
        <p:nvPicPr>
          <p:cNvPr id="1030" name="Picture 6" descr="Pforzheim University | Hochschule Pforzheim - StudyInFocus">
            <a:extLst>
              <a:ext uri="{FF2B5EF4-FFF2-40B4-BE49-F238E27FC236}">
                <a16:creationId xmlns:a16="http://schemas.microsoft.com/office/drawing/2014/main" id="{1C59CE15-826C-2E08-C223-A90CC7954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77" y="6456925"/>
            <a:ext cx="1153699" cy="3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BAC6DED0-D7A5-90E3-1C3E-06C46CC2CB85}"/>
              </a:ext>
            </a:extLst>
          </p:cNvPr>
          <p:cNvSpPr/>
          <p:nvPr/>
        </p:nvSpPr>
        <p:spPr>
          <a:xfrm>
            <a:off x="590843" y="759655"/>
            <a:ext cx="1294228" cy="50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559C16D-546D-5170-7231-7D5A7FE43CC0}"/>
              </a:ext>
            </a:extLst>
          </p:cNvPr>
          <p:cNvSpPr txBox="1"/>
          <p:nvPr/>
        </p:nvSpPr>
        <p:spPr>
          <a:xfrm>
            <a:off x="5962797" y="5667067"/>
            <a:ext cx="609834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b="1" i="1" u="none" strike="noStrike" dirty="0">
                <a:solidFill>
                  <a:srgbClr val="000000"/>
                </a:solidFill>
                <a:effectLst/>
                <a:latin typeface="+mj-lt"/>
              </a:rPr>
              <a:t>This work was supported by the Polish National Agency for Academic Exchange, Strategic Partnerships, “Higher Education for Resilient Economy”, grant number (BNI/PST/2023/1/00016)</a:t>
            </a:r>
            <a:endParaRPr lang="pl-PL" sz="1100" dirty="0">
              <a:latin typeface="+mj-lt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7AF6087-CFEA-B082-8D43-C3401B7218CA}"/>
              </a:ext>
            </a:extLst>
          </p:cNvPr>
          <p:cNvSpPr txBox="1"/>
          <p:nvPr/>
        </p:nvSpPr>
        <p:spPr>
          <a:xfrm>
            <a:off x="546813" y="654148"/>
            <a:ext cx="7987587" cy="665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Supply Chain </a:t>
            </a:r>
            <a:r>
              <a:rPr lang="pl-PL" sz="2800" b="1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Resilience</a:t>
            </a:r>
            <a:r>
              <a:rPr lang="pl-PL" sz="28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in a </a:t>
            </a:r>
            <a:r>
              <a:rPr lang="pl-PL" sz="2800" b="1" kern="0" dirty="0" err="1">
                <a:solidFill>
                  <a:srgbClr val="000000"/>
                </a:solidFill>
                <a:ea typeface="Times New Roman" panose="02020603050405020304" pitchFamily="18" charset="0"/>
              </a:rPr>
              <a:t>Geopolitical</a:t>
            </a:r>
            <a:r>
              <a:rPr lang="pl-PL" sz="2800" b="1" kern="0" dirty="0">
                <a:solidFill>
                  <a:srgbClr val="000000"/>
                </a:solidFill>
                <a:ea typeface="Times New Roman" panose="02020603050405020304" pitchFamily="18" charset="0"/>
              </a:rPr>
              <a:t> Era</a:t>
            </a:r>
            <a:endParaRPr lang="pl-PL" sz="2800" b="1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D6754C6-AE0F-4907-0407-2E13652F1E8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7781" b="12968"/>
          <a:stretch>
            <a:fillRect/>
          </a:stretch>
        </p:blipFill>
        <p:spPr>
          <a:xfrm>
            <a:off x="2209800" y="1699387"/>
            <a:ext cx="7772400" cy="358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4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06"/>
    </mc:Choice>
    <mc:Fallback xmlns="">
      <p:transition spd="slow" advTm="3760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519D1-36E2-74CA-B739-4D7EBC887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ostokąt 45">
            <a:extLst>
              <a:ext uri="{FF2B5EF4-FFF2-40B4-BE49-F238E27FC236}">
                <a16:creationId xmlns:a16="http://schemas.microsoft.com/office/drawing/2014/main" id="{13F13E30-693E-CC08-EAD1-560EB2E74A95}"/>
              </a:ext>
            </a:extLst>
          </p:cNvPr>
          <p:cNvSpPr/>
          <p:nvPr/>
        </p:nvSpPr>
        <p:spPr>
          <a:xfrm>
            <a:off x="590843" y="759655"/>
            <a:ext cx="1294228" cy="50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8466022-AEE5-916E-748C-EB9E79B4AC06}"/>
              </a:ext>
            </a:extLst>
          </p:cNvPr>
          <p:cNvSpPr/>
          <p:nvPr/>
        </p:nvSpPr>
        <p:spPr>
          <a:xfrm>
            <a:off x="0" y="6330462"/>
            <a:ext cx="12192000" cy="52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pic>
        <p:nvPicPr>
          <p:cNvPr id="6" name="Obraz 5" descr="LOGO_PL">
            <a:extLst>
              <a:ext uri="{FF2B5EF4-FFF2-40B4-BE49-F238E27FC236}">
                <a16:creationId xmlns:a16="http://schemas.microsoft.com/office/drawing/2014/main" id="{9267D31F-3DD0-5AF2-648C-9519167729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" y="6429131"/>
            <a:ext cx="25527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BBB8721-C2BC-06DE-5B56-3A760EA7F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683" y="6379601"/>
            <a:ext cx="571500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C18300E-F3D1-270B-CCE2-80193F7FB1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3232" y="6365533"/>
            <a:ext cx="1388012" cy="505821"/>
          </a:xfrm>
          <a:prstGeom prst="rect">
            <a:avLst/>
          </a:prstGeom>
        </p:spPr>
      </p:pic>
      <p:pic>
        <p:nvPicPr>
          <p:cNvPr id="1030" name="Picture 6" descr="Pforzheim University | Hochschule Pforzheim - StudyInFocus">
            <a:extLst>
              <a:ext uri="{FF2B5EF4-FFF2-40B4-BE49-F238E27FC236}">
                <a16:creationId xmlns:a16="http://schemas.microsoft.com/office/drawing/2014/main" id="{0975B690-145F-7011-91AE-EC3AA9500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77" y="6456925"/>
            <a:ext cx="1153699" cy="3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71A0AE-EBAA-CF9A-3535-9A7489346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43" y="890619"/>
            <a:ext cx="1101031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Geopolitical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turbulence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is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now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a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structural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driver of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supply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chain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disruptions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,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rather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than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a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temporary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shock</a:t>
            </a:r>
            <a:endParaRPr kumimoji="0" lang="pl-PL" altLang="pl-PL" sz="240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Conflicts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,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sanctions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, and trade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tensions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 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disrupt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transport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routes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,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raise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costs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, and expose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systemic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vulnerabilities</a:t>
            </a:r>
            <a:endParaRPr kumimoji="0" lang="pl-PL" altLang="pl-PL" sz="240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Strategic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chokepoints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(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e.g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., Suez/Red Sea) 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amplify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global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ripple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effects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—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longer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lead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times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,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congestion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, and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shortages</a:t>
            </a:r>
            <a:endParaRPr kumimoji="0" lang="pl-PL" altLang="pl-PL" sz="240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Polish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manufacturing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is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highly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exposed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 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due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to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deep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integration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in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European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and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global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production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networks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Firms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must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adapt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through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resilience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strategies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 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such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as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diversification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, network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redesign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, and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capability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development</a:t>
            </a:r>
            <a:endParaRPr kumimoji="0" lang="pl-PL" altLang="pl-PL" sz="240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233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75"/>
    </mc:Choice>
    <mc:Fallback xmlns="">
      <p:transition spd="slow" advTm="2657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F2E92-02B5-7C88-2F9D-30109F70C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ostokąt 45">
            <a:extLst>
              <a:ext uri="{FF2B5EF4-FFF2-40B4-BE49-F238E27FC236}">
                <a16:creationId xmlns:a16="http://schemas.microsoft.com/office/drawing/2014/main" id="{7AC22F34-D3DD-B2E8-D9AF-DDEAB398B686}"/>
              </a:ext>
            </a:extLst>
          </p:cNvPr>
          <p:cNvSpPr/>
          <p:nvPr/>
        </p:nvSpPr>
        <p:spPr>
          <a:xfrm>
            <a:off x="590843" y="759655"/>
            <a:ext cx="1294228" cy="50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531F38F-D152-FE22-E3B7-07A1695C21BB}"/>
              </a:ext>
            </a:extLst>
          </p:cNvPr>
          <p:cNvSpPr/>
          <p:nvPr/>
        </p:nvSpPr>
        <p:spPr>
          <a:xfrm>
            <a:off x="0" y="6330462"/>
            <a:ext cx="12192000" cy="52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pic>
        <p:nvPicPr>
          <p:cNvPr id="6" name="Obraz 5" descr="LOGO_PL">
            <a:extLst>
              <a:ext uri="{FF2B5EF4-FFF2-40B4-BE49-F238E27FC236}">
                <a16:creationId xmlns:a16="http://schemas.microsoft.com/office/drawing/2014/main" id="{72575635-ABDC-0D5F-B7D1-B8219863B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" y="6429131"/>
            <a:ext cx="25527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C8E1F10-16B3-9752-8DF0-1F51F3C196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683" y="6379601"/>
            <a:ext cx="571500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A870C55-57FB-4C1A-14A2-9262675009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3232" y="6365533"/>
            <a:ext cx="1388012" cy="505821"/>
          </a:xfrm>
          <a:prstGeom prst="rect">
            <a:avLst/>
          </a:prstGeom>
        </p:spPr>
      </p:pic>
      <p:pic>
        <p:nvPicPr>
          <p:cNvPr id="1030" name="Picture 6" descr="Pforzheim University | Hochschule Pforzheim - StudyInFocus">
            <a:extLst>
              <a:ext uri="{FF2B5EF4-FFF2-40B4-BE49-F238E27FC236}">
                <a16:creationId xmlns:a16="http://schemas.microsoft.com/office/drawing/2014/main" id="{E5FC21E5-6A8F-3EF5-2E8B-C52023B56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77" y="6456925"/>
            <a:ext cx="1153699" cy="3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4AC8B0-5B63-793D-06BF-4F034B9B2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43" y="890619"/>
            <a:ext cx="1101031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Geopolitical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turbulence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is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now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a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structural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driver of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supply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chain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disruptions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,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rather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than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a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temporary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shock</a:t>
            </a:r>
            <a:endParaRPr kumimoji="0" lang="pl-PL" altLang="pl-PL" sz="240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Conflicts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,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sanctions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, and trade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tensions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 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disrupt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transport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routes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,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raise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costs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, and expose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systemic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vulnerabilities</a:t>
            </a:r>
            <a:endParaRPr kumimoji="0" lang="pl-PL" altLang="pl-PL" sz="240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Strategic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chokepoints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(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e.g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., Suez/Red Sea) 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amplify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global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ripple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effects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—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longer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lead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times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,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congestion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, and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shortages</a:t>
            </a:r>
            <a:endParaRPr kumimoji="0" lang="pl-PL" altLang="pl-PL" sz="240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Polish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manufacturing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is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highly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exposed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 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due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to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deep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integration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in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European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and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global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production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networks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Firms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must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adapt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through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resilience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strategies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 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such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as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diversification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, network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redesign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, and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capability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development</a:t>
            </a:r>
            <a:endParaRPr kumimoji="0" lang="pl-PL" altLang="pl-PL" sz="240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520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05"/>
    </mc:Choice>
    <mc:Fallback xmlns="">
      <p:transition spd="slow" advTm="1850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DCF2B-B26D-B7D4-B2F8-F2E6CF4FC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ostokąt 45">
            <a:extLst>
              <a:ext uri="{FF2B5EF4-FFF2-40B4-BE49-F238E27FC236}">
                <a16:creationId xmlns:a16="http://schemas.microsoft.com/office/drawing/2014/main" id="{0222DACF-9A28-22FB-307A-935D8BD318B2}"/>
              </a:ext>
            </a:extLst>
          </p:cNvPr>
          <p:cNvSpPr/>
          <p:nvPr/>
        </p:nvSpPr>
        <p:spPr>
          <a:xfrm>
            <a:off x="590843" y="759655"/>
            <a:ext cx="1294228" cy="50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99D1F60-244B-9C58-64A8-A35C76BA7329}"/>
              </a:ext>
            </a:extLst>
          </p:cNvPr>
          <p:cNvSpPr/>
          <p:nvPr/>
        </p:nvSpPr>
        <p:spPr>
          <a:xfrm>
            <a:off x="0" y="6330462"/>
            <a:ext cx="12192000" cy="52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pic>
        <p:nvPicPr>
          <p:cNvPr id="6" name="Obraz 5" descr="LOGO_PL">
            <a:extLst>
              <a:ext uri="{FF2B5EF4-FFF2-40B4-BE49-F238E27FC236}">
                <a16:creationId xmlns:a16="http://schemas.microsoft.com/office/drawing/2014/main" id="{B8FBF589-43F8-012C-03F4-3FD8CAEBA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" y="6429131"/>
            <a:ext cx="25527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663C27D-7BC9-5428-9A04-E91ECECB67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683" y="6379601"/>
            <a:ext cx="571500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AD3A0C7-0436-607A-FCF1-117600603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3232" y="6365533"/>
            <a:ext cx="1388012" cy="505821"/>
          </a:xfrm>
          <a:prstGeom prst="rect">
            <a:avLst/>
          </a:prstGeom>
        </p:spPr>
      </p:pic>
      <p:pic>
        <p:nvPicPr>
          <p:cNvPr id="1030" name="Picture 6" descr="Pforzheim University | Hochschule Pforzheim - StudyInFocus">
            <a:extLst>
              <a:ext uri="{FF2B5EF4-FFF2-40B4-BE49-F238E27FC236}">
                <a16:creationId xmlns:a16="http://schemas.microsoft.com/office/drawing/2014/main" id="{A9A3BB34-35CB-7FC0-C9AF-D1E5DBD93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77" y="6456925"/>
            <a:ext cx="1153699" cy="3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A7B575-0AEA-DD18-E2B7-230091E95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43" y="890619"/>
            <a:ext cx="1101031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Geopolitical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turbulence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is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now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a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structural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driver of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supply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chain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disruptions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,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rather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than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a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temporary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shock</a:t>
            </a:r>
            <a:endParaRPr kumimoji="0" lang="pl-PL" altLang="pl-PL" sz="240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Conflicts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,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sanctions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, and trade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tensions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 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disrupt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transport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routes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,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raise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costs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, and expose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systemic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vulnerabilities</a:t>
            </a:r>
            <a:endParaRPr kumimoji="0" lang="pl-PL" altLang="pl-PL" sz="240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Strategic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chokepoints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(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e.g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., Suez/Red Sea) 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amplify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global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ripple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effects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—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longer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lead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times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,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congestion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, and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shortages</a:t>
            </a:r>
            <a:endParaRPr kumimoji="0" lang="pl-PL" altLang="pl-PL" sz="240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Polish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manufacturing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is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highly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exposed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 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due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to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deep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integration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in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European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and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global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production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networks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Firms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must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adapt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through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resilience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strategies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 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such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as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diversification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, network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redesign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, and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capability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development</a:t>
            </a:r>
            <a:endParaRPr kumimoji="0" lang="pl-PL" altLang="pl-PL" sz="240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045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83"/>
    </mc:Choice>
    <mc:Fallback xmlns="">
      <p:transition spd="slow" advTm="2118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1EB13-CCA7-F485-49C5-D64771BD6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ostokąt 45">
            <a:extLst>
              <a:ext uri="{FF2B5EF4-FFF2-40B4-BE49-F238E27FC236}">
                <a16:creationId xmlns:a16="http://schemas.microsoft.com/office/drawing/2014/main" id="{E50A76A7-988A-5094-7647-4B91E512C42B}"/>
              </a:ext>
            </a:extLst>
          </p:cNvPr>
          <p:cNvSpPr/>
          <p:nvPr/>
        </p:nvSpPr>
        <p:spPr>
          <a:xfrm>
            <a:off x="590843" y="759655"/>
            <a:ext cx="1294228" cy="50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DF43D07-C24F-9E0E-CE1F-FFD8A6BE6E38}"/>
              </a:ext>
            </a:extLst>
          </p:cNvPr>
          <p:cNvSpPr/>
          <p:nvPr/>
        </p:nvSpPr>
        <p:spPr>
          <a:xfrm>
            <a:off x="0" y="6330462"/>
            <a:ext cx="12192000" cy="52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pic>
        <p:nvPicPr>
          <p:cNvPr id="6" name="Obraz 5" descr="LOGO_PL">
            <a:extLst>
              <a:ext uri="{FF2B5EF4-FFF2-40B4-BE49-F238E27FC236}">
                <a16:creationId xmlns:a16="http://schemas.microsoft.com/office/drawing/2014/main" id="{C5D08F2F-43C3-F2E5-7E2A-26F8E0DE6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" y="6429131"/>
            <a:ext cx="25527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E523682-B9D3-A9C4-E1B2-7CFCBDC376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683" y="6379601"/>
            <a:ext cx="571500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7F2A46F-1BE6-D5F5-70FA-D4FF72BC6E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3232" y="6365533"/>
            <a:ext cx="1388012" cy="505821"/>
          </a:xfrm>
          <a:prstGeom prst="rect">
            <a:avLst/>
          </a:prstGeom>
        </p:spPr>
      </p:pic>
      <p:pic>
        <p:nvPicPr>
          <p:cNvPr id="1030" name="Picture 6" descr="Pforzheim University | Hochschule Pforzheim - StudyInFocus">
            <a:extLst>
              <a:ext uri="{FF2B5EF4-FFF2-40B4-BE49-F238E27FC236}">
                <a16:creationId xmlns:a16="http://schemas.microsoft.com/office/drawing/2014/main" id="{B80ED6C8-5857-E7C2-8233-0D72A3AA1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77" y="6456925"/>
            <a:ext cx="1153699" cy="3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20EB59-452F-969D-F9FD-6F54EB854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43" y="890619"/>
            <a:ext cx="1101031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Geopolitical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turbulence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is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now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a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structural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driver of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supply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chain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disruptions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,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rather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than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a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temporary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shock</a:t>
            </a:r>
            <a:endParaRPr kumimoji="0" lang="pl-PL" altLang="pl-PL" sz="240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Conflicts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,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sanctions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, and trade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tensions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 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disrupt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transport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routes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,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raise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costs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, and expose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systemic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vulnerabilities</a:t>
            </a:r>
            <a:endParaRPr kumimoji="0" lang="pl-PL" altLang="pl-PL" sz="240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Strategic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chokepoints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(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e.g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., Suez/Red Sea) 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amplify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global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ripple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effects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—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longer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lead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times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,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congestion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, and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shortages</a:t>
            </a:r>
            <a:endParaRPr kumimoji="0" lang="pl-PL" altLang="pl-PL" sz="240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Polish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manufacturing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is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highly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exposed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 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due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to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deep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integration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in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European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and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global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production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networks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Firms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must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adapt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through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resilience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strategies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 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such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as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diversification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, network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redesign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, and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capability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development</a:t>
            </a:r>
            <a:endParaRPr kumimoji="0" lang="pl-PL" altLang="pl-PL" sz="240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203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41"/>
    </mc:Choice>
    <mc:Fallback xmlns="">
      <p:transition spd="slow" advTm="1824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3DD20-5164-904A-89C5-359BAE9F9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ostokąt 45">
            <a:extLst>
              <a:ext uri="{FF2B5EF4-FFF2-40B4-BE49-F238E27FC236}">
                <a16:creationId xmlns:a16="http://schemas.microsoft.com/office/drawing/2014/main" id="{B01E0625-E29B-B60E-8264-64A7E9F802D2}"/>
              </a:ext>
            </a:extLst>
          </p:cNvPr>
          <p:cNvSpPr/>
          <p:nvPr/>
        </p:nvSpPr>
        <p:spPr>
          <a:xfrm>
            <a:off x="590843" y="759655"/>
            <a:ext cx="1294228" cy="50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3AA5293-0813-49E3-D614-C3E853613AD6}"/>
              </a:ext>
            </a:extLst>
          </p:cNvPr>
          <p:cNvSpPr/>
          <p:nvPr/>
        </p:nvSpPr>
        <p:spPr>
          <a:xfrm>
            <a:off x="0" y="6330462"/>
            <a:ext cx="12192000" cy="52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pic>
        <p:nvPicPr>
          <p:cNvPr id="6" name="Obraz 5" descr="LOGO_PL">
            <a:extLst>
              <a:ext uri="{FF2B5EF4-FFF2-40B4-BE49-F238E27FC236}">
                <a16:creationId xmlns:a16="http://schemas.microsoft.com/office/drawing/2014/main" id="{F820502F-7027-E4D9-3C51-93D52A9BF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" y="6429131"/>
            <a:ext cx="25527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8E35CC7-0253-A862-512A-299879C37E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683" y="6379601"/>
            <a:ext cx="571500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00E9E2B-6825-E7C6-4029-75697180F4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3232" y="6365533"/>
            <a:ext cx="1388012" cy="505821"/>
          </a:xfrm>
          <a:prstGeom prst="rect">
            <a:avLst/>
          </a:prstGeom>
        </p:spPr>
      </p:pic>
      <p:pic>
        <p:nvPicPr>
          <p:cNvPr id="1030" name="Picture 6" descr="Pforzheim University | Hochschule Pforzheim - StudyInFocus">
            <a:extLst>
              <a:ext uri="{FF2B5EF4-FFF2-40B4-BE49-F238E27FC236}">
                <a16:creationId xmlns:a16="http://schemas.microsoft.com/office/drawing/2014/main" id="{3B2A129B-694F-B9FB-4F83-4958B8439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77" y="6456925"/>
            <a:ext cx="1153699" cy="3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2ED758-C07B-3CBE-2384-527EDAE3B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43" y="890619"/>
            <a:ext cx="1101031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Geopolitical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turbulence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is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now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a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structural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driver of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supply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chain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disruptions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,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rather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than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a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temporary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shock</a:t>
            </a:r>
            <a:endParaRPr kumimoji="0" lang="pl-PL" altLang="pl-PL" sz="240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Conflicts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,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sanctions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, and trade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tensions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 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disrupt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transport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routes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,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raise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costs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, and expose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systemic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vulnerabilities</a:t>
            </a:r>
            <a:endParaRPr kumimoji="0" lang="pl-PL" altLang="pl-PL" sz="240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Strategic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chokepoints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(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e.g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., Suez/Red Sea) 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amplify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global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ripple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effects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—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longer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lead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times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,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congestion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, and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shortages</a:t>
            </a:r>
            <a:endParaRPr kumimoji="0" lang="pl-PL" altLang="pl-PL" sz="240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Polish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manufacturing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is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highly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exposed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 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due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to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deep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integration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in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European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and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global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production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 networks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Firms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must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adapt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through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resilience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strategies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 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such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as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diversification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, network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redesign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, and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</a:rPr>
              <a:t>capability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</a:rPr>
              <a:t> development</a:t>
            </a:r>
            <a:endParaRPr kumimoji="0" lang="pl-PL" altLang="pl-PL" sz="24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582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"/>
    </mc:Choice>
    <mc:Fallback xmlns="">
      <p:transition spd="slow" advTm="105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FA04E-8BFC-81E3-7E06-5B2C3FB8F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F184519-CA35-2AB2-5A7C-70332309D6BA}"/>
              </a:ext>
            </a:extLst>
          </p:cNvPr>
          <p:cNvSpPr/>
          <p:nvPr/>
        </p:nvSpPr>
        <p:spPr>
          <a:xfrm>
            <a:off x="0" y="6330462"/>
            <a:ext cx="12192000" cy="52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pic>
        <p:nvPicPr>
          <p:cNvPr id="6" name="Obraz 5" descr="LOGO_PL">
            <a:extLst>
              <a:ext uri="{FF2B5EF4-FFF2-40B4-BE49-F238E27FC236}">
                <a16:creationId xmlns:a16="http://schemas.microsoft.com/office/drawing/2014/main" id="{D58EF6EC-7A52-566E-7FEB-A611E365D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" y="6429131"/>
            <a:ext cx="25527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768B665-0504-CD04-EAC7-9A5CDC39CD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683" y="6379601"/>
            <a:ext cx="571500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66383D1-4501-A660-FD95-B1E74A156F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3232" y="6365533"/>
            <a:ext cx="1388012" cy="505821"/>
          </a:xfrm>
          <a:prstGeom prst="rect">
            <a:avLst/>
          </a:prstGeom>
        </p:spPr>
      </p:pic>
      <p:pic>
        <p:nvPicPr>
          <p:cNvPr id="1030" name="Picture 6" descr="Pforzheim University | Hochschule Pforzheim - StudyInFocus">
            <a:extLst>
              <a:ext uri="{FF2B5EF4-FFF2-40B4-BE49-F238E27FC236}">
                <a16:creationId xmlns:a16="http://schemas.microsoft.com/office/drawing/2014/main" id="{12BE3FEF-7951-B430-44CC-E7CD4BA8B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77" y="6456925"/>
            <a:ext cx="1153699" cy="3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12D6E45A-EF93-9D7D-3AD3-5DD1F4ED5884}"/>
              </a:ext>
            </a:extLst>
          </p:cNvPr>
          <p:cNvSpPr/>
          <p:nvPr/>
        </p:nvSpPr>
        <p:spPr>
          <a:xfrm>
            <a:off x="590843" y="759655"/>
            <a:ext cx="1294228" cy="50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268FB225-D38B-8C4A-AB73-29C9B0229D9E}"/>
              </a:ext>
            </a:extLst>
          </p:cNvPr>
          <p:cNvSpPr/>
          <p:nvPr/>
        </p:nvSpPr>
        <p:spPr>
          <a:xfrm>
            <a:off x="795340" y="766312"/>
            <a:ext cx="5676900" cy="1076012"/>
          </a:xfrm>
          <a:prstGeom prst="rect">
            <a:avLst/>
          </a:prstGeom>
          <a:solidFill>
            <a:srgbClr val="FFEABD"/>
          </a:solidFill>
          <a:ln>
            <a:noFill/>
          </a:ln>
          <a:effectLst>
            <a:glow rad="101600">
              <a:srgbClr val="FFEABD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Resilience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pl-PL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is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pl-PL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built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- not </a:t>
            </a:r>
            <a:r>
              <a:rPr lang="pl-PL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given</a:t>
            </a:r>
            <a:endParaRPr lang="pl-PL" b="1" dirty="0">
              <a:solidFill>
                <a:schemeClr val="tx1">
                  <a:lumMod val="65000"/>
                  <a:lumOff val="35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A9C19CA3-7F59-8883-8C7F-D048DC6D0C2C}"/>
              </a:ext>
            </a:extLst>
          </p:cNvPr>
          <p:cNvSpPr/>
          <p:nvPr/>
        </p:nvSpPr>
        <p:spPr>
          <a:xfrm>
            <a:off x="795340" y="2686955"/>
            <a:ext cx="5676900" cy="1076012"/>
          </a:xfrm>
          <a:prstGeom prst="rect">
            <a:avLst/>
          </a:prstGeom>
          <a:solidFill>
            <a:srgbClr val="F2DDB5"/>
          </a:solidFill>
          <a:ln>
            <a:noFill/>
          </a:ln>
          <a:effectLst>
            <a:glow rad="101600">
              <a:srgbClr val="F2DDB5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Proactive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and </a:t>
            </a:r>
            <a:r>
              <a:rPr lang="pl-PL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reactive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pl-PL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routines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pl-PL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work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pl-PL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together</a:t>
            </a:r>
            <a:endParaRPr lang="pl-PL" b="1" dirty="0">
              <a:solidFill>
                <a:schemeClr val="tx1">
                  <a:lumMod val="65000"/>
                  <a:lumOff val="35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859A5F3F-D1CF-2ECA-A707-48E04D570E85}"/>
              </a:ext>
            </a:extLst>
          </p:cNvPr>
          <p:cNvSpPr/>
          <p:nvPr/>
        </p:nvSpPr>
        <p:spPr>
          <a:xfrm>
            <a:off x="795340" y="4656909"/>
            <a:ext cx="5676900" cy="1076012"/>
          </a:xfrm>
          <a:prstGeom prst="rect">
            <a:avLst/>
          </a:prstGeom>
          <a:solidFill>
            <a:srgbClr val="FBB462"/>
          </a:solidFill>
          <a:ln>
            <a:noFill/>
          </a:ln>
          <a:effectLst>
            <a:glow rad="139700">
              <a:srgbClr val="FBB462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Capabilities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and </a:t>
            </a:r>
            <a:r>
              <a:rPr lang="pl-PL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supply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pl-PL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chain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design co-</a:t>
            </a:r>
            <a:r>
              <a:rPr lang="pl-PL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evolve</a:t>
            </a:r>
            <a:endParaRPr lang="pl-PL" b="1" dirty="0">
              <a:solidFill>
                <a:schemeClr val="tx1">
                  <a:lumMod val="65000"/>
                  <a:lumOff val="35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4" name="Łuk 3">
            <a:extLst>
              <a:ext uri="{FF2B5EF4-FFF2-40B4-BE49-F238E27FC236}">
                <a16:creationId xmlns:a16="http://schemas.microsoft.com/office/drawing/2014/main" id="{9691A8F9-7980-C8DD-BA59-98439DF3C6A8}"/>
              </a:ext>
            </a:extLst>
          </p:cNvPr>
          <p:cNvSpPr/>
          <p:nvPr/>
        </p:nvSpPr>
        <p:spPr>
          <a:xfrm rot="16200000">
            <a:off x="7832410" y="1296539"/>
            <a:ext cx="2219827" cy="2045094"/>
          </a:xfrm>
          <a:prstGeom prst="arc">
            <a:avLst>
              <a:gd name="adj1" fmla="val 15077215"/>
              <a:gd name="adj2" fmla="val 0"/>
            </a:avLst>
          </a:prstGeom>
          <a:ln w="381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Łuk 8">
            <a:extLst>
              <a:ext uri="{FF2B5EF4-FFF2-40B4-BE49-F238E27FC236}">
                <a16:creationId xmlns:a16="http://schemas.microsoft.com/office/drawing/2014/main" id="{FCE8437B-2979-D567-FA0A-FC5259D5E5CA}"/>
              </a:ext>
            </a:extLst>
          </p:cNvPr>
          <p:cNvSpPr/>
          <p:nvPr/>
        </p:nvSpPr>
        <p:spPr>
          <a:xfrm>
            <a:off x="8572529" y="3213487"/>
            <a:ext cx="2219827" cy="2045094"/>
          </a:xfrm>
          <a:prstGeom prst="arc">
            <a:avLst>
              <a:gd name="adj1" fmla="val 15077215"/>
              <a:gd name="adj2" fmla="val 3965508"/>
            </a:avLst>
          </a:prstGeom>
          <a:ln w="381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471A3B6-97CE-38A1-FD0C-DAB5F278D9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8703" y="353100"/>
            <a:ext cx="2324516" cy="1549677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C10ED4E-3FE3-AC1E-A867-27EBB656CBC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9470" b="23501"/>
          <a:stretch>
            <a:fillRect/>
          </a:stretch>
        </p:blipFill>
        <p:spPr>
          <a:xfrm>
            <a:off x="7327476" y="4702122"/>
            <a:ext cx="2490105" cy="946706"/>
          </a:xfrm>
          <a:prstGeom prst="rect">
            <a:avLst/>
          </a:prstGeom>
        </p:spPr>
      </p:pic>
      <p:pic>
        <p:nvPicPr>
          <p:cNvPr id="15" name="Grafika 14" descr="Uścisk dłoni kontur">
            <a:extLst>
              <a:ext uri="{FF2B5EF4-FFF2-40B4-BE49-F238E27FC236}">
                <a16:creationId xmlns:a16="http://schemas.microsoft.com/office/drawing/2014/main" id="{ECF05E16-0D4E-3506-C9AC-D6808334DEB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75074" y="2684750"/>
            <a:ext cx="1467249" cy="14672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971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47"/>
    </mc:Choice>
    <mc:Fallback xmlns="">
      <p:transition spd="slow" advTm="53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8" grpId="0" animBg="1"/>
      <p:bldP spid="4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A1FE2-5BE5-3C37-6FA9-B160B1B1C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FCDC54A-65AF-6A50-3CEB-CE0EFEE8628C}"/>
              </a:ext>
            </a:extLst>
          </p:cNvPr>
          <p:cNvSpPr/>
          <p:nvPr/>
        </p:nvSpPr>
        <p:spPr>
          <a:xfrm>
            <a:off x="0" y="6330462"/>
            <a:ext cx="12192000" cy="52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pic>
        <p:nvPicPr>
          <p:cNvPr id="6" name="Obraz 5" descr="LOGO_PL">
            <a:extLst>
              <a:ext uri="{FF2B5EF4-FFF2-40B4-BE49-F238E27FC236}">
                <a16:creationId xmlns:a16="http://schemas.microsoft.com/office/drawing/2014/main" id="{90D211EC-2250-8735-0EA5-1EEE7FFB0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" y="6429131"/>
            <a:ext cx="25527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3518250-A4AF-5DA2-DDEB-E44C65A27E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683" y="6379601"/>
            <a:ext cx="571500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CCA1068-7378-69B0-8E9C-D46FF42BF7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3232" y="6365533"/>
            <a:ext cx="1388012" cy="505821"/>
          </a:xfrm>
          <a:prstGeom prst="rect">
            <a:avLst/>
          </a:prstGeom>
        </p:spPr>
      </p:pic>
      <p:pic>
        <p:nvPicPr>
          <p:cNvPr id="1030" name="Picture 6" descr="Pforzheim University | Hochschule Pforzheim - StudyInFocus">
            <a:extLst>
              <a:ext uri="{FF2B5EF4-FFF2-40B4-BE49-F238E27FC236}">
                <a16:creationId xmlns:a16="http://schemas.microsoft.com/office/drawing/2014/main" id="{584357E3-882F-455A-4470-1253C82D0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77" y="6456925"/>
            <a:ext cx="1153699" cy="3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58994D84-87A2-9604-8280-48F9FBB80C8A}"/>
              </a:ext>
            </a:extLst>
          </p:cNvPr>
          <p:cNvSpPr/>
          <p:nvPr/>
        </p:nvSpPr>
        <p:spPr>
          <a:xfrm>
            <a:off x="590843" y="759655"/>
            <a:ext cx="1294228" cy="50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A12F5E6E-A33B-4C7B-67D0-BCA542EB0932}"/>
              </a:ext>
            </a:extLst>
          </p:cNvPr>
          <p:cNvSpPr/>
          <p:nvPr/>
        </p:nvSpPr>
        <p:spPr>
          <a:xfrm>
            <a:off x="590843" y="532678"/>
            <a:ext cx="11193326" cy="1466827"/>
          </a:xfrm>
          <a:prstGeom prst="rect">
            <a:avLst/>
          </a:prstGeom>
          <a:solidFill>
            <a:srgbClr val="FFC7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Geopolitical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risk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refers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to the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risk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of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instability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and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disruptions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arising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from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political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tensions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between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states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,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including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threats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,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events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, and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escalations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related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to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conflict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,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terrorism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, and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strained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international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relations;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importantly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,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it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encompasses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both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realized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shocks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and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anticipatory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uncertainty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that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can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influence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economic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activity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and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supply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chain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dynamics (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Caldara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 and </a:t>
            </a:r>
            <a:r>
              <a:rPr lang="pl-PL" dirty="0" err="1">
                <a:solidFill>
                  <a:schemeClr val="tx1"/>
                </a:solidFill>
                <a:latin typeface="Segoe UI" panose="020B0502040204020203" pitchFamily="34" charset="0"/>
              </a:rPr>
              <a:t>Iacoviello</a:t>
            </a:r>
            <a:r>
              <a:rPr lang="pl-PL" dirty="0">
                <a:solidFill>
                  <a:schemeClr val="tx1"/>
                </a:solidFill>
                <a:latin typeface="Segoe UI" panose="020B0502040204020203" pitchFamily="34" charset="0"/>
              </a:rPr>
              <a:t>, 2022)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DADD96B-BA10-3DE9-7605-596F53DB53A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" r="1006" b="19582"/>
          <a:stretch>
            <a:fillRect/>
          </a:stretch>
        </p:blipFill>
        <p:spPr>
          <a:xfrm>
            <a:off x="730687" y="2390824"/>
            <a:ext cx="9707689" cy="3206225"/>
          </a:xfrm>
          <a:prstGeom prst="rect">
            <a:avLst/>
          </a:prstGeom>
        </p:spPr>
      </p:pic>
      <p:sp>
        <p:nvSpPr>
          <p:cNvPr id="35" name="pole tekstowe 34">
            <a:extLst>
              <a:ext uri="{FF2B5EF4-FFF2-40B4-BE49-F238E27FC236}">
                <a16:creationId xmlns:a16="http://schemas.microsoft.com/office/drawing/2014/main" id="{5B93549A-690E-6AFA-278A-C3BD5E906F3B}"/>
              </a:ext>
            </a:extLst>
          </p:cNvPr>
          <p:cNvSpPr txBox="1"/>
          <p:nvPr/>
        </p:nvSpPr>
        <p:spPr>
          <a:xfrm>
            <a:off x="859790" y="5717534"/>
            <a:ext cx="3028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Source: </a:t>
            </a:r>
            <a:r>
              <a:rPr lang="pl-PL" sz="1000" dirty="0" err="1"/>
              <a:t>https</a:t>
            </a:r>
            <a:r>
              <a:rPr lang="pl-PL" sz="1000" dirty="0"/>
              <a:t>://</a:t>
            </a:r>
            <a:r>
              <a:rPr lang="pl-PL" sz="1000" dirty="0" err="1"/>
              <a:t>www.matteoiacoviello.com</a:t>
            </a:r>
            <a:r>
              <a:rPr lang="pl-PL" sz="1000" dirty="0"/>
              <a:t>/</a:t>
            </a:r>
            <a:r>
              <a:rPr lang="pl-PL" sz="1000" dirty="0" err="1"/>
              <a:t>gpr.htm</a:t>
            </a:r>
            <a:endParaRPr lang="pl-PL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664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"/>
    </mc:Choice>
    <mc:Fallback xmlns="">
      <p:transition spd="slow" advTm="99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1.7|7.5|1.2|8.9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9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4.2|15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4.2|1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1.7|7.5|1.2|8.9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1.7|7.5|1.2|8.9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1.7|7.5|1.2|8.9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1.7|7.5|1.2|8.9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3.2|2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8|15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8|15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5.2"/>
</p:tagLst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989EE9CE400174491FB43F4735CDF6B" ma:contentTypeVersion="7" ma:contentTypeDescription="Utwórz nowy dokument." ma:contentTypeScope="" ma:versionID="382fa8ab6e1b124d8fbb109036c155bc">
  <xsd:schema xmlns:xsd="http://www.w3.org/2001/XMLSchema" xmlns:xs="http://www.w3.org/2001/XMLSchema" xmlns:p="http://schemas.microsoft.com/office/2006/metadata/properties" xmlns:ns2="6c6c69c5-5c71-40a0-8777-e4f2cbffa1de" targetNamespace="http://schemas.microsoft.com/office/2006/metadata/properties" ma:root="true" ma:fieldsID="06fe9cf6649f4b614e018819a95d422c" ns2:_="">
    <xsd:import namespace="6c6c69c5-5c71-40a0-8777-e4f2cbffa1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6c69c5-5c71-40a0-8777-e4f2cbffa1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2AA84F-2440-455A-9676-DDC7572292A7}"/>
</file>

<file path=customXml/itemProps2.xml><?xml version="1.0" encoding="utf-8"?>
<ds:datastoreItem xmlns:ds="http://schemas.openxmlformats.org/officeDocument/2006/customXml" ds:itemID="{D9B96FE3-F0D8-4BA9-AD0E-8EBA40FF7D95}"/>
</file>

<file path=customXml/itemProps3.xml><?xml version="1.0" encoding="utf-8"?>
<ds:datastoreItem xmlns:ds="http://schemas.openxmlformats.org/officeDocument/2006/customXml" ds:itemID="{3ED984A0-21FA-4C41-8C6E-41F7B1C9CC71}"/>
</file>

<file path=docProps/app.xml><?xml version="1.0" encoding="utf-8"?>
<Properties xmlns="http://schemas.openxmlformats.org/officeDocument/2006/extended-properties" xmlns:vt="http://schemas.openxmlformats.org/officeDocument/2006/docPropsVTypes">
  <TotalTime>6621</TotalTime>
  <Words>1199</Words>
  <Application>Microsoft Macintosh PowerPoint</Application>
  <PresentationFormat>Panoramiczny</PresentationFormat>
  <Paragraphs>108</Paragraphs>
  <Slides>17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7" baseType="lpstr">
      <vt:lpstr>ADLaM Display</vt:lpstr>
      <vt:lpstr>Aptos</vt:lpstr>
      <vt:lpstr>Arial</vt:lpstr>
      <vt:lpstr>Grandview Display</vt:lpstr>
      <vt:lpstr>Open Sans Semibold</vt:lpstr>
      <vt:lpstr>Segoe UI</vt:lpstr>
      <vt:lpstr>Segoe UI Symbol</vt:lpstr>
      <vt:lpstr>Times New Roman</vt:lpstr>
      <vt:lpstr>Wingdings</vt:lpstr>
      <vt:lpstr>DashVTI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Michał Dąbrowski</dc:creator>
  <cp:lastModifiedBy>Katarzyna Mroczek-Dąbrowska</cp:lastModifiedBy>
  <cp:revision>86</cp:revision>
  <dcterms:created xsi:type="dcterms:W3CDTF">2025-08-04T11:19:09Z</dcterms:created>
  <dcterms:modified xsi:type="dcterms:W3CDTF">2026-06-09T18:49:41Z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0x010100E989EE9CE400174491FB43F4735CDF6B</vt:lpwstr>
  </property>
</Properties>
</file>