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76" r:id="rId4"/>
    <p:sldId id="292" r:id="rId5"/>
    <p:sldId id="293" r:id="rId6"/>
    <p:sldId id="296" r:id="rId7"/>
    <p:sldId id="295" r:id="rId8"/>
    <p:sldId id="291" r:id="rId9"/>
    <p:sldId id="297" r:id="rId10"/>
    <p:sldId id="298" r:id="rId11"/>
    <p:sldId id="299" r:id="rId12"/>
    <p:sldId id="300" r:id="rId13"/>
    <p:sldId id="301" r:id="rId14"/>
    <p:sldId id="302" r:id="rId15"/>
    <p:sldId id="269" r:id="rId16"/>
    <p:sldId id="270"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8B7"/>
    <a:srgbClr val="6EA56C"/>
    <a:srgbClr val="ADC2B9"/>
    <a:srgbClr val="FEEEC4"/>
    <a:srgbClr val="FFC719"/>
    <a:srgbClr val="3BC1DD"/>
    <a:srgbClr val="FBB462"/>
    <a:srgbClr val="185560"/>
    <a:srgbClr val="FEFCF9"/>
    <a:srgbClr val="98E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45"/>
  </p:normalViewPr>
  <p:slideViewPr>
    <p:cSldViewPr snapToGrid="0">
      <p:cViewPr varScale="1">
        <p:scale>
          <a:sx n="93" d="100"/>
          <a:sy n="93" d="100"/>
        </p:scale>
        <p:origin x="240" y="4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EA9CA-0C3A-654F-8050-03443554A4EF}" type="datetimeFigureOut">
              <a:rPr lang="pl-PL" smtClean="0"/>
              <a:t>5.07.2026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9491E-F6FC-5440-97C3-85A4033236AA}" type="slidenum">
              <a:rPr lang="pl-PL" smtClean="0"/>
              <a:t>‹#›</a:t>
            </a:fld>
            <a:endParaRPr lang="pl-PL"/>
          </a:p>
        </p:txBody>
      </p:sp>
    </p:spTree>
    <p:extLst>
      <p:ext uri="{BB962C8B-B14F-4D97-AF65-F5344CB8AC3E}">
        <p14:creationId xmlns:p14="http://schemas.microsoft.com/office/powerpoint/2010/main" val="155549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8A9491E-F6FC-5440-97C3-85A4033236AA}" type="slidenum">
              <a:rPr lang="pl-PL" smtClean="0"/>
              <a:t>1</a:t>
            </a:fld>
            <a:endParaRPr lang="pl-PL"/>
          </a:p>
        </p:txBody>
      </p:sp>
    </p:spTree>
    <p:extLst>
      <p:ext uri="{BB962C8B-B14F-4D97-AF65-F5344CB8AC3E}">
        <p14:creationId xmlns:p14="http://schemas.microsoft.com/office/powerpoint/2010/main" val="317949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F497-2BC8-AB76-308C-492E4BC1948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744FAC5-9336-26C1-A3A1-BA23FCB5CBA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884EF1C-4F54-DA49-3B84-D100BA81D67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D1E58FB-90CA-F2C5-E8E6-FCDF8C9D3140}"/>
              </a:ext>
            </a:extLst>
          </p:cNvPr>
          <p:cNvSpPr>
            <a:spLocks noGrp="1"/>
          </p:cNvSpPr>
          <p:nvPr>
            <p:ph type="sldNum" sz="quarter" idx="5"/>
          </p:nvPr>
        </p:nvSpPr>
        <p:spPr/>
        <p:txBody>
          <a:bodyPr/>
          <a:lstStyle/>
          <a:p>
            <a:fld id="{B8A9491E-F6FC-5440-97C3-85A4033236AA}" type="slidenum">
              <a:rPr lang="pl-PL" smtClean="0"/>
              <a:t>11</a:t>
            </a:fld>
            <a:endParaRPr lang="pl-PL"/>
          </a:p>
        </p:txBody>
      </p:sp>
    </p:spTree>
    <p:extLst>
      <p:ext uri="{BB962C8B-B14F-4D97-AF65-F5344CB8AC3E}">
        <p14:creationId xmlns:p14="http://schemas.microsoft.com/office/powerpoint/2010/main" val="349635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C37E-ADD9-B617-A3FE-EBBE0D9F337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AEBF8B9-B7F1-BBB3-DCC6-1DCFA3B62FC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9A71FEC-24ED-FF9A-DE04-F409881431F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F4B708A-2D71-D681-17E9-06FD3DF5FC26}"/>
              </a:ext>
            </a:extLst>
          </p:cNvPr>
          <p:cNvSpPr>
            <a:spLocks noGrp="1"/>
          </p:cNvSpPr>
          <p:nvPr>
            <p:ph type="sldNum" sz="quarter" idx="5"/>
          </p:nvPr>
        </p:nvSpPr>
        <p:spPr/>
        <p:txBody>
          <a:bodyPr/>
          <a:lstStyle/>
          <a:p>
            <a:fld id="{B8A9491E-F6FC-5440-97C3-85A4033236AA}" type="slidenum">
              <a:rPr lang="pl-PL" smtClean="0"/>
              <a:t>12</a:t>
            </a:fld>
            <a:endParaRPr lang="pl-PL"/>
          </a:p>
        </p:txBody>
      </p:sp>
    </p:spTree>
    <p:extLst>
      <p:ext uri="{BB962C8B-B14F-4D97-AF65-F5344CB8AC3E}">
        <p14:creationId xmlns:p14="http://schemas.microsoft.com/office/powerpoint/2010/main" val="111583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E020-9FD6-FAB5-3426-970DB805E99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5AAD430-21FD-BE2D-1894-2A3A765204E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A059780-591B-31B5-2983-717E50689CB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24CE402C-1786-1339-1798-C8D718FED8AF}"/>
              </a:ext>
            </a:extLst>
          </p:cNvPr>
          <p:cNvSpPr>
            <a:spLocks noGrp="1"/>
          </p:cNvSpPr>
          <p:nvPr>
            <p:ph type="sldNum" sz="quarter" idx="5"/>
          </p:nvPr>
        </p:nvSpPr>
        <p:spPr/>
        <p:txBody>
          <a:bodyPr/>
          <a:lstStyle/>
          <a:p>
            <a:fld id="{B8A9491E-F6FC-5440-97C3-85A4033236AA}" type="slidenum">
              <a:rPr lang="pl-PL" smtClean="0"/>
              <a:t>13</a:t>
            </a:fld>
            <a:endParaRPr lang="pl-PL"/>
          </a:p>
        </p:txBody>
      </p:sp>
    </p:spTree>
    <p:extLst>
      <p:ext uri="{BB962C8B-B14F-4D97-AF65-F5344CB8AC3E}">
        <p14:creationId xmlns:p14="http://schemas.microsoft.com/office/powerpoint/2010/main" val="222902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18BBD-90EA-6999-B5F8-41B99D046FD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BFBAA8D-C207-FB71-C287-41F8644A9F0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857B515-D7BD-E773-2588-26DF46ED4F5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C5E1CA59-4A14-80D4-DB4C-6DE954CB8987}"/>
              </a:ext>
            </a:extLst>
          </p:cNvPr>
          <p:cNvSpPr>
            <a:spLocks noGrp="1"/>
          </p:cNvSpPr>
          <p:nvPr>
            <p:ph type="sldNum" sz="quarter" idx="5"/>
          </p:nvPr>
        </p:nvSpPr>
        <p:spPr/>
        <p:txBody>
          <a:bodyPr/>
          <a:lstStyle/>
          <a:p>
            <a:fld id="{B8A9491E-F6FC-5440-97C3-85A4033236AA}" type="slidenum">
              <a:rPr lang="pl-PL" smtClean="0"/>
              <a:t>14</a:t>
            </a:fld>
            <a:endParaRPr lang="pl-PL"/>
          </a:p>
        </p:txBody>
      </p:sp>
    </p:spTree>
    <p:extLst>
      <p:ext uri="{BB962C8B-B14F-4D97-AF65-F5344CB8AC3E}">
        <p14:creationId xmlns:p14="http://schemas.microsoft.com/office/powerpoint/2010/main" val="38784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8A9491E-F6FC-5440-97C3-85A4033236AA}" type="slidenum">
              <a:rPr lang="pl-PL" smtClean="0"/>
              <a:t>15</a:t>
            </a:fld>
            <a:endParaRPr lang="pl-PL"/>
          </a:p>
        </p:txBody>
      </p:sp>
    </p:spTree>
    <p:extLst>
      <p:ext uri="{BB962C8B-B14F-4D97-AF65-F5344CB8AC3E}">
        <p14:creationId xmlns:p14="http://schemas.microsoft.com/office/powerpoint/2010/main" val="11343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8A9491E-F6FC-5440-97C3-85A4033236AA}" type="slidenum">
              <a:rPr lang="pl-PL" smtClean="0"/>
              <a:t>3</a:t>
            </a:fld>
            <a:endParaRPr lang="pl-PL"/>
          </a:p>
        </p:txBody>
      </p:sp>
    </p:spTree>
    <p:extLst>
      <p:ext uri="{BB962C8B-B14F-4D97-AF65-F5344CB8AC3E}">
        <p14:creationId xmlns:p14="http://schemas.microsoft.com/office/powerpoint/2010/main" val="77803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DC94-99A9-263E-CCF9-CBB28C92FD8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6D2407A-9868-99D3-F854-0E5B3FF1472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3392946-B43C-1B46-828C-8EED2784C1F7}"/>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33A6B09-8DC3-E9A4-597A-A94270F01B3F}"/>
              </a:ext>
            </a:extLst>
          </p:cNvPr>
          <p:cNvSpPr>
            <a:spLocks noGrp="1"/>
          </p:cNvSpPr>
          <p:nvPr>
            <p:ph type="sldNum" sz="quarter" idx="5"/>
          </p:nvPr>
        </p:nvSpPr>
        <p:spPr/>
        <p:txBody>
          <a:bodyPr/>
          <a:lstStyle/>
          <a:p>
            <a:fld id="{B8A9491E-F6FC-5440-97C3-85A4033236AA}" type="slidenum">
              <a:rPr lang="pl-PL" smtClean="0"/>
              <a:t>4</a:t>
            </a:fld>
            <a:endParaRPr lang="pl-PL"/>
          </a:p>
        </p:txBody>
      </p:sp>
    </p:spTree>
    <p:extLst>
      <p:ext uri="{BB962C8B-B14F-4D97-AF65-F5344CB8AC3E}">
        <p14:creationId xmlns:p14="http://schemas.microsoft.com/office/powerpoint/2010/main" val="373488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E0682-DF74-0E22-E28B-B46E3BEB7E2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CB0FD07-AAEC-8D0B-FB57-5649386F3CC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1D85C9-A3E8-5E9E-98C9-6B17E7B82247}"/>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376542C-1952-4CCD-117B-A4AD98BAD8B3}"/>
              </a:ext>
            </a:extLst>
          </p:cNvPr>
          <p:cNvSpPr>
            <a:spLocks noGrp="1"/>
          </p:cNvSpPr>
          <p:nvPr>
            <p:ph type="sldNum" sz="quarter" idx="5"/>
          </p:nvPr>
        </p:nvSpPr>
        <p:spPr/>
        <p:txBody>
          <a:bodyPr/>
          <a:lstStyle/>
          <a:p>
            <a:fld id="{B8A9491E-F6FC-5440-97C3-85A4033236AA}" type="slidenum">
              <a:rPr lang="pl-PL" smtClean="0"/>
              <a:t>5</a:t>
            </a:fld>
            <a:endParaRPr lang="pl-PL"/>
          </a:p>
        </p:txBody>
      </p:sp>
    </p:spTree>
    <p:extLst>
      <p:ext uri="{BB962C8B-B14F-4D97-AF65-F5344CB8AC3E}">
        <p14:creationId xmlns:p14="http://schemas.microsoft.com/office/powerpoint/2010/main" val="228507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D202-A7B3-055C-AD55-CB9F6E3ABA9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E8E00D7-FD88-52A5-57A6-5F6DAD63CB0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33B9DF7-1BF1-B80A-E349-2F7FC423E2C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24110BB-B87D-8FC2-4658-9BBF400D03F0}"/>
              </a:ext>
            </a:extLst>
          </p:cNvPr>
          <p:cNvSpPr>
            <a:spLocks noGrp="1"/>
          </p:cNvSpPr>
          <p:nvPr>
            <p:ph type="sldNum" sz="quarter" idx="5"/>
          </p:nvPr>
        </p:nvSpPr>
        <p:spPr/>
        <p:txBody>
          <a:bodyPr/>
          <a:lstStyle/>
          <a:p>
            <a:fld id="{B8A9491E-F6FC-5440-97C3-85A4033236AA}" type="slidenum">
              <a:rPr lang="pl-PL" smtClean="0"/>
              <a:t>6</a:t>
            </a:fld>
            <a:endParaRPr lang="pl-PL"/>
          </a:p>
        </p:txBody>
      </p:sp>
    </p:spTree>
    <p:extLst>
      <p:ext uri="{BB962C8B-B14F-4D97-AF65-F5344CB8AC3E}">
        <p14:creationId xmlns:p14="http://schemas.microsoft.com/office/powerpoint/2010/main" val="79564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44EC7-EA62-D9F5-0EB3-956EBC7FE75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770EAFD-45E5-ACEB-8BBC-5A1F2AAB754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3B462E0-27C6-8CFA-D112-E1D04CFAD7D1}"/>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EE783F65-F1E8-9427-D465-87782D0C0F04}"/>
              </a:ext>
            </a:extLst>
          </p:cNvPr>
          <p:cNvSpPr>
            <a:spLocks noGrp="1"/>
          </p:cNvSpPr>
          <p:nvPr>
            <p:ph type="sldNum" sz="quarter" idx="5"/>
          </p:nvPr>
        </p:nvSpPr>
        <p:spPr/>
        <p:txBody>
          <a:bodyPr/>
          <a:lstStyle/>
          <a:p>
            <a:fld id="{B8A9491E-F6FC-5440-97C3-85A4033236AA}" type="slidenum">
              <a:rPr lang="pl-PL" smtClean="0"/>
              <a:t>7</a:t>
            </a:fld>
            <a:endParaRPr lang="pl-PL"/>
          </a:p>
        </p:txBody>
      </p:sp>
    </p:spTree>
    <p:extLst>
      <p:ext uri="{BB962C8B-B14F-4D97-AF65-F5344CB8AC3E}">
        <p14:creationId xmlns:p14="http://schemas.microsoft.com/office/powerpoint/2010/main" val="166177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B8173-FAA0-876C-20CF-F83981B62B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3930585-275F-C97C-B04B-60536507A88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782889C-9D27-32BC-8140-2FDD9C10491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2F175F74-95F7-E05A-7B9B-7E711F2DF490}"/>
              </a:ext>
            </a:extLst>
          </p:cNvPr>
          <p:cNvSpPr>
            <a:spLocks noGrp="1"/>
          </p:cNvSpPr>
          <p:nvPr>
            <p:ph type="sldNum" sz="quarter" idx="5"/>
          </p:nvPr>
        </p:nvSpPr>
        <p:spPr/>
        <p:txBody>
          <a:bodyPr/>
          <a:lstStyle/>
          <a:p>
            <a:fld id="{B8A9491E-F6FC-5440-97C3-85A4033236AA}" type="slidenum">
              <a:rPr lang="pl-PL" smtClean="0"/>
              <a:t>8</a:t>
            </a:fld>
            <a:endParaRPr lang="pl-PL"/>
          </a:p>
        </p:txBody>
      </p:sp>
    </p:spTree>
    <p:extLst>
      <p:ext uri="{BB962C8B-B14F-4D97-AF65-F5344CB8AC3E}">
        <p14:creationId xmlns:p14="http://schemas.microsoft.com/office/powerpoint/2010/main" val="30495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E459-BC95-FFCC-06F7-F7D8627FC4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C3D1BAA-CAAE-CC65-C9DC-E8AEAFDCAD5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5538621-AE36-19AC-C584-ABA614BAB35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5471CCC-1C58-D8AF-FE48-93A537E73480}"/>
              </a:ext>
            </a:extLst>
          </p:cNvPr>
          <p:cNvSpPr>
            <a:spLocks noGrp="1"/>
          </p:cNvSpPr>
          <p:nvPr>
            <p:ph type="sldNum" sz="quarter" idx="5"/>
          </p:nvPr>
        </p:nvSpPr>
        <p:spPr/>
        <p:txBody>
          <a:bodyPr/>
          <a:lstStyle/>
          <a:p>
            <a:fld id="{B8A9491E-F6FC-5440-97C3-85A4033236AA}" type="slidenum">
              <a:rPr lang="pl-PL" smtClean="0"/>
              <a:t>9</a:t>
            </a:fld>
            <a:endParaRPr lang="pl-PL"/>
          </a:p>
        </p:txBody>
      </p:sp>
    </p:spTree>
    <p:extLst>
      <p:ext uri="{BB962C8B-B14F-4D97-AF65-F5344CB8AC3E}">
        <p14:creationId xmlns:p14="http://schemas.microsoft.com/office/powerpoint/2010/main" val="358022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9763F-CB7A-7DE3-2A0A-6254AFC7C27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C095F6A-139C-C848-4378-D2A511CE3B2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05C43C8-D7EE-5843-31D5-C7157FCD896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58CB8FF-89BE-7224-7BFA-4C09BB7517D9}"/>
              </a:ext>
            </a:extLst>
          </p:cNvPr>
          <p:cNvSpPr>
            <a:spLocks noGrp="1"/>
          </p:cNvSpPr>
          <p:nvPr>
            <p:ph type="sldNum" sz="quarter" idx="5"/>
          </p:nvPr>
        </p:nvSpPr>
        <p:spPr/>
        <p:txBody>
          <a:bodyPr/>
          <a:lstStyle/>
          <a:p>
            <a:fld id="{B8A9491E-F6FC-5440-97C3-85A4033236AA}" type="slidenum">
              <a:rPr lang="pl-PL" smtClean="0"/>
              <a:t>10</a:t>
            </a:fld>
            <a:endParaRPr lang="pl-PL"/>
          </a:p>
        </p:txBody>
      </p:sp>
    </p:spTree>
    <p:extLst>
      <p:ext uri="{BB962C8B-B14F-4D97-AF65-F5344CB8AC3E}">
        <p14:creationId xmlns:p14="http://schemas.microsoft.com/office/powerpoint/2010/main" val="403167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7/5/26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9389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7/5/26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4243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7/5/26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8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7/5/26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355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7/5/26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76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7/5/26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19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7/5/26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8779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7/5/26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0169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7/5/26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8930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7/5/26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8720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7/5/26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9123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7/5/26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854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0.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2.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3.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8376"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rostokąt 4">
            <a:extLst>
              <a:ext uri="{FF2B5EF4-FFF2-40B4-BE49-F238E27FC236}">
                <a16:creationId xmlns:a16="http://schemas.microsoft.com/office/drawing/2014/main" id="{5090607A-1F34-3160-A717-96F28B083B05}"/>
              </a:ext>
            </a:extLst>
          </p:cNvPr>
          <p:cNvSpPr/>
          <p:nvPr/>
        </p:nvSpPr>
        <p:spPr>
          <a:xfrm>
            <a:off x="0" y="6330462"/>
            <a:ext cx="12192000" cy="5275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6" name="Obraz 5" descr="LOGO_PL">
            <a:extLst>
              <a:ext uri="{FF2B5EF4-FFF2-40B4-BE49-F238E27FC236}">
                <a16:creationId xmlns:a16="http://schemas.microsoft.com/office/drawing/2014/main" id="{7726A75D-A05B-C3BB-634C-90EB5D5918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D48B0499-0DDC-D423-2E9E-650E06C8B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89A5AF89-8B2B-DFA8-15FF-63E0898C99F4}"/>
              </a:ext>
            </a:extLst>
          </p:cNvPr>
          <p:cNvPicPr>
            <a:picLocks noChangeAspect="1"/>
          </p:cNvPicPr>
          <p:nvPr/>
        </p:nvPicPr>
        <p:blipFill>
          <a:blip r:embed="rId5"/>
          <a:stretch>
            <a:fillRect/>
          </a:stretch>
        </p:blipFill>
        <p:spPr>
          <a:xfrm>
            <a:off x="10723232" y="6365533"/>
            <a:ext cx="1388012" cy="505821"/>
          </a:xfrm>
          <a:prstGeom prst="rect">
            <a:avLst/>
          </a:prstGeom>
        </p:spPr>
      </p:pic>
      <p:sp>
        <p:nvSpPr>
          <p:cNvPr id="3" name="Prostokąt 2">
            <a:extLst>
              <a:ext uri="{FF2B5EF4-FFF2-40B4-BE49-F238E27FC236}">
                <a16:creationId xmlns:a16="http://schemas.microsoft.com/office/drawing/2014/main" id="{90248483-E62A-B19D-26FF-0235D53B23E4}"/>
              </a:ext>
            </a:extLst>
          </p:cNvPr>
          <p:cNvSpPr/>
          <p:nvPr/>
        </p:nvSpPr>
        <p:spPr>
          <a:xfrm>
            <a:off x="-20644" y="-7036"/>
            <a:ext cx="12212644" cy="6379601"/>
          </a:xfrm>
          <a:prstGeom prst="rect">
            <a:avLst/>
          </a:prstGeom>
          <a:solidFill>
            <a:srgbClr val="1C6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descr="File:Logo EUBA SK cmyk.jpg - Wikimedia Commons">
            <a:extLst>
              <a:ext uri="{FF2B5EF4-FFF2-40B4-BE49-F238E27FC236}">
                <a16:creationId xmlns:a16="http://schemas.microsoft.com/office/drawing/2014/main" id="{59D09E17-D309-3FAA-3B20-031AB63D89A6}"/>
              </a:ext>
            </a:extLst>
          </p:cNvPr>
          <p:cNvPicPr>
            <a:picLocks noChangeAspect="1"/>
          </p:cNvPicPr>
          <p:nvPr/>
        </p:nvPicPr>
        <p:blipFill>
          <a:blip r:embed="rId6"/>
          <a:stretch>
            <a:fillRect/>
          </a:stretch>
        </p:blipFill>
        <p:spPr>
          <a:xfrm>
            <a:off x="9706076" y="6403004"/>
            <a:ext cx="453081" cy="453081"/>
          </a:xfrm>
          <a:prstGeom prst="rect">
            <a:avLst/>
          </a:prstGeom>
        </p:spPr>
      </p:pic>
      <p:pic>
        <p:nvPicPr>
          <p:cNvPr id="10" name="Obraz 9" descr="Cartoon CEO boardroom decision scene">
            <a:extLst>
              <a:ext uri="{FF2B5EF4-FFF2-40B4-BE49-F238E27FC236}">
                <a16:creationId xmlns:a16="http://schemas.microsoft.com/office/drawing/2014/main" id="{2630CC77-181A-651D-4765-32D7CE90087F}"/>
              </a:ext>
            </a:extLst>
          </p:cNvPr>
          <p:cNvPicPr>
            <a:picLocks noChangeAspect="1"/>
          </p:cNvPicPr>
          <p:nvPr/>
        </p:nvPicPr>
        <p:blipFill>
          <a:blip r:embed="rId7"/>
          <a:stretch>
            <a:fillRect/>
          </a:stretch>
        </p:blipFill>
        <p:spPr>
          <a:xfrm>
            <a:off x="1485816" y="10385"/>
            <a:ext cx="9493098" cy="6328732"/>
          </a:xfrm>
          <a:prstGeom prst="rect">
            <a:avLst/>
          </a:prstGeom>
        </p:spPr>
      </p:pic>
    </p:spTree>
    <p:extLst>
      <p:ext uri="{BB962C8B-B14F-4D97-AF65-F5344CB8AC3E}">
        <p14:creationId xmlns:p14="http://schemas.microsoft.com/office/powerpoint/2010/main" val="2823927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414"/>
    </mc:Choice>
    <mc:Fallback>
      <p:transition spd="slow" advTm="24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D3DA-D24A-67F2-D17F-4ACFEE1DA03E}"/>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EA610D52-2A8C-9643-E316-B6C244C1B503}"/>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21DCBE8B-7D3D-8BCD-CCA1-F6F97C9B4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B9FA4910-0450-FBB0-0A6E-9C25211C2E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E8938074-4755-87F8-0DB9-6235D8940812}"/>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8A1D37FB-4F7F-8FB5-20D9-41E7BAFE5936}"/>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6567278A-72AB-0B04-18DB-1088FCFBCFCF}"/>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Which</a:t>
            </a:r>
            <a:r>
              <a:rPr lang="pl-PL" sz="2800" b="1" kern="0" dirty="0">
                <a:solidFill>
                  <a:srgbClr val="000000"/>
                </a:solidFill>
                <a:ea typeface="Times New Roman" panose="02020603050405020304" pitchFamily="18" charset="0"/>
              </a:rPr>
              <a:t> of the </a:t>
            </a:r>
            <a:r>
              <a:rPr lang="pl-PL" sz="2800" b="1" kern="0" dirty="0" err="1">
                <a:solidFill>
                  <a:srgbClr val="000000"/>
                </a:solidFill>
                <a:ea typeface="Times New Roman" panose="02020603050405020304" pitchFamily="18" charset="0"/>
              </a:rPr>
              <a:t>methods</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is</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specifically</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useful</a:t>
            </a:r>
            <a:r>
              <a:rPr lang="pl-PL" sz="2800" b="1" kern="0" dirty="0">
                <a:solidFill>
                  <a:srgbClr val="000000"/>
                </a:solidFill>
                <a:ea typeface="Times New Roman" panose="02020603050405020304" pitchFamily="18" charset="0"/>
              </a:rPr>
              <a:t>? </a:t>
            </a:r>
            <a:endParaRPr lang="pl-PL" sz="2800" b="1" dirty="0"/>
          </a:p>
        </p:txBody>
      </p:sp>
      <p:sp>
        <p:nvSpPr>
          <p:cNvPr id="13" name="pole tekstowe 12">
            <a:extLst>
              <a:ext uri="{FF2B5EF4-FFF2-40B4-BE49-F238E27FC236}">
                <a16:creationId xmlns:a16="http://schemas.microsoft.com/office/drawing/2014/main" id="{E032CFFC-4F70-A526-05FC-80ED33E70EA2}"/>
              </a:ext>
            </a:extLst>
          </p:cNvPr>
          <p:cNvSpPr txBox="1"/>
          <p:nvPr/>
        </p:nvSpPr>
        <p:spPr>
          <a:xfrm>
            <a:off x="590843" y="2655108"/>
            <a:ext cx="11054344" cy="3576685"/>
          </a:xfrm>
          <a:prstGeom prst="rect">
            <a:avLst/>
          </a:prstGeom>
          <a:noFill/>
        </p:spPr>
        <p:txBody>
          <a:bodyPr wrap="square">
            <a:spAutoFit/>
          </a:bodyPr>
          <a:lstStyle/>
          <a:p>
            <a:pPr algn="just">
              <a:lnSpc>
                <a:spcPct val="114000"/>
              </a:lnSpc>
              <a:spcBef>
                <a:spcPct val="0"/>
              </a:spcBef>
              <a:buFontTx/>
              <a:buNone/>
            </a:pPr>
            <a:r>
              <a:rPr lang="en-US" altLang="pl-PL" sz="2000" b="1" dirty="0">
                <a:cs typeface="Arial" panose="020B0604020202020204" pitchFamily="34" charset="0"/>
              </a:rPr>
              <a:t>DEMATEL (Decision-Making Trial and Evaluation Laboratory) </a:t>
            </a:r>
            <a:r>
              <a:rPr lang="en-US" altLang="pl-PL" sz="2000" dirty="0">
                <a:cs typeface="Arial" panose="020B0604020202020204" pitchFamily="34" charset="0"/>
              </a:rPr>
              <a:t>is considered an MCDM (Multiple Criteria Decision-Making) method, though it is often categorized more specifically as a technique for analyzing and modeling complex decision-making problems with interrelated criteria or factors.</a:t>
            </a:r>
          </a:p>
          <a:p>
            <a:pPr algn="just">
              <a:lnSpc>
                <a:spcPct val="114000"/>
              </a:lnSpc>
              <a:spcBef>
                <a:spcPct val="0"/>
              </a:spcBef>
              <a:buFontTx/>
              <a:buNone/>
            </a:pPr>
            <a:endParaRPr lang="en-US" altLang="pl-PL" sz="2000" dirty="0">
              <a:cs typeface="Arial" panose="020B0604020202020204" pitchFamily="34" charset="0"/>
            </a:endParaRPr>
          </a:p>
          <a:p>
            <a:pPr algn="just">
              <a:lnSpc>
                <a:spcPct val="114000"/>
              </a:lnSpc>
              <a:spcBef>
                <a:spcPct val="0"/>
              </a:spcBef>
              <a:buFontTx/>
              <a:buNone/>
            </a:pPr>
            <a:r>
              <a:rPr lang="en-US" altLang="pl-PL" sz="2000" dirty="0">
                <a:cs typeface="Arial" panose="020B0604020202020204" pitchFamily="34" charset="0"/>
              </a:rPr>
              <a:t>DEMATEL is particularly </a:t>
            </a:r>
            <a:r>
              <a:rPr lang="en-US" altLang="pl-PL" sz="2000" u="sng" dirty="0">
                <a:cs typeface="Arial" panose="020B0604020202020204" pitchFamily="34" charset="0"/>
              </a:rPr>
              <a:t>useful for understanding the cause-and-effect relationships </a:t>
            </a:r>
            <a:r>
              <a:rPr lang="en-US" altLang="pl-PL" sz="2000" dirty="0">
                <a:cs typeface="Arial" panose="020B0604020202020204" pitchFamily="34" charset="0"/>
              </a:rPr>
              <a:t>between different criteria or factors involved in a decision-making process. It helps to visually </a:t>
            </a:r>
            <a:r>
              <a:rPr lang="en-US" altLang="pl-PL" sz="2000" u="sng" dirty="0">
                <a:cs typeface="Arial" panose="020B0604020202020204" pitchFamily="34" charset="0"/>
              </a:rPr>
              <a:t>represent and quantify these relationships</a:t>
            </a:r>
            <a:r>
              <a:rPr lang="en-US" altLang="pl-PL" sz="2000" dirty="0">
                <a:cs typeface="Arial" panose="020B0604020202020204" pitchFamily="34" charset="0"/>
              </a:rPr>
              <a:t>, often using a matrix to show how various elements influence each other. This method is valuable in situations where </a:t>
            </a:r>
            <a:r>
              <a:rPr lang="en-US" altLang="pl-PL" sz="2000" u="sng" dirty="0">
                <a:cs typeface="Arial" panose="020B0604020202020204" pitchFamily="34" charset="0"/>
              </a:rPr>
              <a:t>criteria are interconnected</a:t>
            </a:r>
            <a:r>
              <a:rPr lang="en-US" altLang="pl-PL" sz="2000" dirty="0">
                <a:cs typeface="Arial" panose="020B0604020202020204" pitchFamily="34" charset="0"/>
              </a:rPr>
              <a:t>, and decision-makers need to understand the dependencies between them.</a:t>
            </a:r>
          </a:p>
        </p:txBody>
      </p:sp>
      <p:pic>
        <p:nvPicPr>
          <p:cNvPr id="2" name="Obraz 1">
            <a:extLst>
              <a:ext uri="{FF2B5EF4-FFF2-40B4-BE49-F238E27FC236}">
                <a16:creationId xmlns:a16="http://schemas.microsoft.com/office/drawing/2014/main" id="{CFE49EA5-1378-31F2-C8FD-73BFAB3A2F03}"/>
              </a:ext>
            </a:extLst>
          </p:cNvPr>
          <p:cNvPicPr>
            <a:picLocks noChangeAspect="1"/>
          </p:cNvPicPr>
          <p:nvPr/>
        </p:nvPicPr>
        <p:blipFill>
          <a:blip r:embed="rId7"/>
          <a:stretch>
            <a:fillRect/>
          </a:stretch>
        </p:blipFill>
        <p:spPr>
          <a:xfrm>
            <a:off x="310642" y="982936"/>
            <a:ext cx="2010356" cy="1340237"/>
          </a:xfrm>
          <a:prstGeom prst="rect">
            <a:avLst/>
          </a:prstGeom>
        </p:spPr>
      </p:pic>
      <p:sp>
        <p:nvSpPr>
          <p:cNvPr id="3" name="pole tekstowe 2">
            <a:extLst>
              <a:ext uri="{FF2B5EF4-FFF2-40B4-BE49-F238E27FC236}">
                <a16:creationId xmlns:a16="http://schemas.microsoft.com/office/drawing/2014/main" id="{881DC41E-9BCB-593B-DC04-498D7F804045}"/>
              </a:ext>
            </a:extLst>
          </p:cNvPr>
          <p:cNvSpPr txBox="1"/>
          <p:nvPr/>
        </p:nvSpPr>
        <p:spPr>
          <a:xfrm>
            <a:off x="538591" y="1352567"/>
            <a:ext cx="1597075" cy="584775"/>
          </a:xfrm>
          <a:prstGeom prst="rect">
            <a:avLst/>
          </a:prstGeom>
          <a:noFill/>
        </p:spPr>
        <p:txBody>
          <a:bodyPr wrap="square" rtlCol="0">
            <a:spAutoFit/>
          </a:bodyPr>
          <a:lstStyle/>
          <a:p>
            <a:pPr algn="ctr"/>
            <a:r>
              <a:rPr lang="pl-PL" sz="1600" dirty="0" err="1"/>
              <a:t>Conflicting</a:t>
            </a:r>
            <a:r>
              <a:rPr lang="pl-PL" sz="1600" dirty="0"/>
              <a:t> </a:t>
            </a:r>
            <a:r>
              <a:rPr lang="pl-PL" sz="1600" dirty="0" err="1"/>
              <a:t>objectives</a:t>
            </a:r>
            <a:endParaRPr lang="pl-PL" sz="1600" dirty="0"/>
          </a:p>
        </p:txBody>
      </p:sp>
      <p:pic>
        <p:nvPicPr>
          <p:cNvPr id="9" name="Obraz 8">
            <a:extLst>
              <a:ext uri="{FF2B5EF4-FFF2-40B4-BE49-F238E27FC236}">
                <a16:creationId xmlns:a16="http://schemas.microsoft.com/office/drawing/2014/main" id="{75494FBA-8781-9C24-C9DB-6E47EE80D47A}"/>
              </a:ext>
            </a:extLst>
          </p:cNvPr>
          <p:cNvPicPr>
            <a:picLocks noChangeAspect="1"/>
          </p:cNvPicPr>
          <p:nvPr/>
        </p:nvPicPr>
        <p:blipFill>
          <a:blip r:embed="rId7"/>
          <a:stretch>
            <a:fillRect/>
          </a:stretch>
        </p:blipFill>
        <p:spPr>
          <a:xfrm>
            <a:off x="2762166" y="977986"/>
            <a:ext cx="2010356" cy="1340237"/>
          </a:xfrm>
          <a:prstGeom prst="rect">
            <a:avLst/>
          </a:prstGeom>
        </p:spPr>
      </p:pic>
      <p:sp>
        <p:nvSpPr>
          <p:cNvPr id="11" name="pole tekstowe 10">
            <a:extLst>
              <a:ext uri="{FF2B5EF4-FFF2-40B4-BE49-F238E27FC236}">
                <a16:creationId xmlns:a16="http://schemas.microsoft.com/office/drawing/2014/main" id="{78604B64-EA55-28E8-04B1-BFF8067899C2}"/>
              </a:ext>
            </a:extLst>
          </p:cNvPr>
          <p:cNvSpPr txBox="1"/>
          <p:nvPr/>
        </p:nvSpPr>
        <p:spPr>
          <a:xfrm>
            <a:off x="2990115" y="1347617"/>
            <a:ext cx="1597075" cy="584775"/>
          </a:xfrm>
          <a:prstGeom prst="rect">
            <a:avLst/>
          </a:prstGeom>
          <a:noFill/>
        </p:spPr>
        <p:txBody>
          <a:bodyPr wrap="square" rtlCol="0">
            <a:spAutoFit/>
          </a:bodyPr>
          <a:lstStyle/>
          <a:p>
            <a:pPr algn="ctr"/>
            <a:r>
              <a:rPr lang="pl-PL" sz="1600" dirty="0"/>
              <a:t>High </a:t>
            </a:r>
            <a:r>
              <a:rPr lang="pl-PL" sz="1600" dirty="0" err="1"/>
              <a:t>uncertainty</a:t>
            </a:r>
            <a:endParaRPr lang="pl-PL" sz="1600" dirty="0"/>
          </a:p>
        </p:txBody>
      </p:sp>
      <p:pic>
        <p:nvPicPr>
          <p:cNvPr id="12" name="Obraz 11">
            <a:extLst>
              <a:ext uri="{FF2B5EF4-FFF2-40B4-BE49-F238E27FC236}">
                <a16:creationId xmlns:a16="http://schemas.microsoft.com/office/drawing/2014/main" id="{5865179D-0604-50DB-9D71-A2E6B285DE59}"/>
              </a:ext>
            </a:extLst>
          </p:cNvPr>
          <p:cNvPicPr>
            <a:picLocks noChangeAspect="1"/>
          </p:cNvPicPr>
          <p:nvPr/>
        </p:nvPicPr>
        <p:blipFill>
          <a:blip r:embed="rId7"/>
          <a:stretch>
            <a:fillRect/>
          </a:stretch>
        </p:blipFill>
        <p:spPr>
          <a:xfrm>
            <a:off x="5248689" y="982936"/>
            <a:ext cx="2010356" cy="1340237"/>
          </a:xfrm>
          <a:prstGeom prst="rect">
            <a:avLst/>
          </a:prstGeom>
        </p:spPr>
      </p:pic>
      <p:sp>
        <p:nvSpPr>
          <p:cNvPr id="14" name="pole tekstowe 13">
            <a:extLst>
              <a:ext uri="{FF2B5EF4-FFF2-40B4-BE49-F238E27FC236}">
                <a16:creationId xmlns:a16="http://schemas.microsoft.com/office/drawing/2014/main" id="{3108EC03-9143-5125-3E48-438F28F15A26}"/>
              </a:ext>
            </a:extLst>
          </p:cNvPr>
          <p:cNvSpPr txBox="1"/>
          <p:nvPr/>
        </p:nvSpPr>
        <p:spPr>
          <a:xfrm>
            <a:off x="5476638" y="1352567"/>
            <a:ext cx="1597075" cy="584775"/>
          </a:xfrm>
          <a:prstGeom prst="rect">
            <a:avLst/>
          </a:prstGeom>
          <a:noFill/>
        </p:spPr>
        <p:txBody>
          <a:bodyPr wrap="square" rtlCol="0">
            <a:spAutoFit/>
          </a:bodyPr>
          <a:lstStyle/>
          <a:p>
            <a:pPr algn="ctr"/>
            <a:r>
              <a:rPr lang="pl-PL" sz="1600" dirty="0"/>
              <a:t>Inter-</a:t>
            </a:r>
            <a:r>
              <a:rPr lang="pl-PL" sz="1600" dirty="0" err="1"/>
              <a:t>disciplinary</a:t>
            </a:r>
            <a:endParaRPr lang="pl-PL" sz="1600" dirty="0"/>
          </a:p>
        </p:txBody>
      </p:sp>
      <p:pic>
        <p:nvPicPr>
          <p:cNvPr id="15" name="Obraz 14">
            <a:extLst>
              <a:ext uri="{FF2B5EF4-FFF2-40B4-BE49-F238E27FC236}">
                <a16:creationId xmlns:a16="http://schemas.microsoft.com/office/drawing/2014/main" id="{D5E46E1F-6BE7-AC9D-616B-FF4D0DA5C7AD}"/>
              </a:ext>
            </a:extLst>
          </p:cNvPr>
          <p:cNvPicPr>
            <a:picLocks noChangeAspect="1"/>
          </p:cNvPicPr>
          <p:nvPr/>
        </p:nvPicPr>
        <p:blipFill>
          <a:blip r:embed="rId7"/>
          <a:stretch>
            <a:fillRect/>
          </a:stretch>
        </p:blipFill>
        <p:spPr>
          <a:xfrm>
            <a:off x="7780821" y="982936"/>
            <a:ext cx="2010356" cy="1340237"/>
          </a:xfrm>
          <a:prstGeom prst="rect">
            <a:avLst/>
          </a:prstGeom>
        </p:spPr>
      </p:pic>
      <p:sp>
        <p:nvSpPr>
          <p:cNvPr id="16" name="pole tekstowe 15">
            <a:extLst>
              <a:ext uri="{FF2B5EF4-FFF2-40B4-BE49-F238E27FC236}">
                <a16:creationId xmlns:a16="http://schemas.microsoft.com/office/drawing/2014/main" id="{432930AC-5656-1D0A-67E8-1AE6A5F84A63}"/>
              </a:ext>
            </a:extLst>
          </p:cNvPr>
          <p:cNvSpPr txBox="1"/>
          <p:nvPr/>
        </p:nvSpPr>
        <p:spPr>
          <a:xfrm>
            <a:off x="8008770" y="1352567"/>
            <a:ext cx="1597075" cy="584775"/>
          </a:xfrm>
          <a:prstGeom prst="rect">
            <a:avLst/>
          </a:prstGeom>
          <a:noFill/>
        </p:spPr>
        <p:txBody>
          <a:bodyPr wrap="square" rtlCol="0">
            <a:spAutoFit/>
          </a:bodyPr>
          <a:lstStyle/>
          <a:p>
            <a:pPr algn="ctr"/>
            <a:r>
              <a:rPr lang="pl-PL" sz="1600" dirty="0" err="1"/>
              <a:t>Multiple</a:t>
            </a:r>
            <a:r>
              <a:rPr lang="pl-PL" sz="1600" dirty="0"/>
              <a:t> </a:t>
            </a:r>
          </a:p>
          <a:p>
            <a:pPr algn="ctr"/>
            <a:r>
              <a:rPr lang="pl-PL" sz="1600" dirty="0" err="1"/>
              <a:t>citeria</a:t>
            </a:r>
            <a:endParaRPr lang="pl-PL" sz="1600" dirty="0"/>
          </a:p>
        </p:txBody>
      </p:sp>
      <p:pic>
        <p:nvPicPr>
          <p:cNvPr id="17" name="Obraz 16">
            <a:extLst>
              <a:ext uri="{FF2B5EF4-FFF2-40B4-BE49-F238E27FC236}">
                <a16:creationId xmlns:a16="http://schemas.microsoft.com/office/drawing/2014/main" id="{3C963115-3B71-5A85-29A2-1F1B982AA6A3}"/>
              </a:ext>
            </a:extLst>
          </p:cNvPr>
          <p:cNvPicPr>
            <a:picLocks noChangeAspect="1"/>
          </p:cNvPicPr>
          <p:nvPr/>
        </p:nvPicPr>
        <p:blipFill>
          <a:blip r:embed="rId7"/>
          <a:stretch>
            <a:fillRect/>
          </a:stretch>
        </p:blipFill>
        <p:spPr>
          <a:xfrm>
            <a:off x="10181644" y="982936"/>
            <a:ext cx="2010356" cy="1340237"/>
          </a:xfrm>
          <a:prstGeom prst="rect">
            <a:avLst/>
          </a:prstGeom>
        </p:spPr>
      </p:pic>
      <p:sp>
        <p:nvSpPr>
          <p:cNvPr id="18" name="pole tekstowe 17">
            <a:extLst>
              <a:ext uri="{FF2B5EF4-FFF2-40B4-BE49-F238E27FC236}">
                <a16:creationId xmlns:a16="http://schemas.microsoft.com/office/drawing/2014/main" id="{AEBE0B70-AC4C-6FF0-DCB6-448311F5ABEF}"/>
              </a:ext>
            </a:extLst>
          </p:cNvPr>
          <p:cNvSpPr txBox="1"/>
          <p:nvPr/>
        </p:nvSpPr>
        <p:spPr>
          <a:xfrm>
            <a:off x="10357341" y="1352567"/>
            <a:ext cx="1597075" cy="584775"/>
          </a:xfrm>
          <a:prstGeom prst="rect">
            <a:avLst/>
          </a:prstGeom>
          <a:noFill/>
        </p:spPr>
        <p:txBody>
          <a:bodyPr wrap="square" rtlCol="0">
            <a:spAutoFit/>
          </a:bodyPr>
          <a:lstStyle/>
          <a:p>
            <a:pPr algn="ctr"/>
            <a:r>
              <a:rPr lang="pl-PL" sz="1600" dirty="0"/>
              <a:t>Data </a:t>
            </a:r>
          </a:p>
          <a:p>
            <a:pPr algn="ctr"/>
            <a:r>
              <a:rPr lang="pl-PL" sz="1600" dirty="0" err="1"/>
              <a:t>intensive</a:t>
            </a:r>
            <a:endParaRPr lang="pl-PL" sz="1600" dirty="0"/>
          </a:p>
        </p:txBody>
      </p:sp>
      <p:pic>
        <p:nvPicPr>
          <p:cNvPr id="19" name="Obraz 18" descr="File:Logo EUBA SK cmyk.jpg - Wikimedia Commons">
            <a:extLst>
              <a:ext uri="{FF2B5EF4-FFF2-40B4-BE49-F238E27FC236}">
                <a16:creationId xmlns:a16="http://schemas.microsoft.com/office/drawing/2014/main" id="{38B166CE-7042-DB74-D4F1-5283F160AAA2}"/>
              </a:ext>
            </a:extLst>
          </p:cNvPr>
          <p:cNvPicPr>
            <a:picLocks noChangeAspect="1"/>
          </p:cNvPicPr>
          <p:nvPr/>
        </p:nvPicPr>
        <p:blipFill>
          <a:blip r:embed="rId8"/>
          <a:stretch>
            <a:fillRect/>
          </a:stretch>
        </p:blipFill>
        <p:spPr>
          <a:xfrm>
            <a:off x="9706076" y="6403004"/>
            <a:ext cx="453081" cy="453081"/>
          </a:xfrm>
          <a:prstGeom prst="rect">
            <a:avLst/>
          </a:prstGeom>
        </p:spPr>
      </p:pic>
    </p:spTree>
    <p:custDataLst>
      <p:tags r:id="rId1"/>
    </p:custDataLst>
    <p:extLst>
      <p:ext uri="{BB962C8B-B14F-4D97-AF65-F5344CB8AC3E}">
        <p14:creationId xmlns:p14="http://schemas.microsoft.com/office/powerpoint/2010/main" val="130113079"/>
      </p:ext>
    </p:extLst>
  </p:cSld>
  <p:clrMapOvr>
    <a:masterClrMapping/>
  </p:clrMapOvr>
  <mc:AlternateContent xmlns:mc="http://schemas.openxmlformats.org/markup-compatibility/2006">
    <mc:Choice xmlns:p14="http://schemas.microsoft.com/office/powerpoint/2010/main" Requires="p14">
      <p:transition spd="slow" p14:dur="2000" advTm="462"/>
    </mc:Choice>
    <mc:Fallback>
      <p:transition spd="slow" advTm="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par>
                                <p:cTn id="23" presetID="21" presetClass="entr" presetSubtype="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96F8-DBCB-DDB6-0EE6-A629ACD158FF}"/>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D0A1383B-22D8-8504-EE85-E769098C992D}"/>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C3B99E33-43D5-B9FA-952D-210BFF33B5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36660DCB-77A4-D5D5-3D4F-FA58DD1FF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2A101B41-60E7-75B6-6205-8C64853C48D6}"/>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3194176F-6BDB-7B5B-F308-02EF8DC7EBE4}"/>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2DE9B82F-1E01-8C8E-912D-39230F53AD89}"/>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What</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is</a:t>
            </a:r>
            <a:r>
              <a:rPr lang="pl-PL" sz="2800" b="1" kern="0" dirty="0">
                <a:solidFill>
                  <a:srgbClr val="000000"/>
                </a:solidFill>
                <a:ea typeface="Times New Roman" panose="02020603050405020304" pitchFamily="18" charset="0"/>
              </a:rPr>
              <a:t> the </a:t>
            </a:r>
            <a:r>
              <a:rPr lang="pl-PL" sz="2800" b="1" kern="0" dirty="0" err="1">
                <a:solidFill>
                  <a:srgbClr val="000000"/>
                </a:solidFill>
                <a:ea typeface="Times New Roman" panose="02020603050405020304" pitchFamily="18" charset="0"/>
              </a:rPr>
              <a:t>analytical</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framework</a:t>
            </a:r>
            <a:r>
              <a:rPr lang="pl-PL" sz="2800" b="1" kern="0" dirty="0">
                <a:solidFill>
                  <a:srgbClr val="000000"/>
                </a:solidFill>
                <a:ea typeface="Times New Roman" panose="02020603050405020304" pitchFamily="18" charset="0"/>
              </a:rPr>
              <a:t>?</a:t>
            </a:r>
          </a:p>
        </p:txBody>
      </p:sp>
      <p:pic>
        <p:nvPicPr>
          <p:cNvPr id="19" name="Obraz 18" descr="File:Logo EUBA SK cmyk.jpg - Wikimedia Commons">
            <a:extLst>
              <a:ext uri="{FF2B5EF4-FFF2-40B4-BE49-F238E27FC236}">
                <a16:creationId xmlns:a16="http://schemas.microsoft.com/office/drawing/2014/main" id="{ADFA6DA2-EBDE-412C-E4B1-EB7DFBB8A51D}"/>
              </a:ext>
            </a:extLst>
          </p:cNvPr>
          <p:cNvPicPr>
            <a:picLocks noChangeAspect="1"/>
          </p:cNvPicPr>
          <p:nvPr/>
        </p:nvPicPr>
        <p:blipFill>
          <a:blip r:embed="rId7"/>
          <a:stretch>
            <a:fillRect/>
          </a:stretch>
        </p:blipFill>
        <p:spPr>
          <a:xfrm>
            <a:off x="9706076" y="6403004"/>
            <a:ext cx="453081" cy="453081"/>
          </a:xfrm>
          <a:prstGeom prst="rect">
            <a:avLst/>
          </a:prstGeom>
        </p:spPr>
      </p:pic>
      <p:pic>
        <p:nvPicPr>
          <p:cNvPr id="4" name="Obraz 4">
            <a:extLst>
              <a:ext uri="{FF2B5EF4-FFF2-40B4-BE49-F238E27FC236}">
                <a16:creationId xmlns:a16="http://schemas.microsoft.com/office/drawing/2014/main" id="{14F876F8-C477-14FC-31AC-27A4903853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38" y="1268413"/>
            <a:ext cx="55594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aśnienie: strzałka w prawo 12">
            <a:extLst>
              <a:ext uri="{FF2B5EF4-FFF2-40B4-BE49-F238E27FC236}">
                <a16:creationId xmlns:a16="http://schemas.microsoft.com/office/drawing/2014/main" id="{F4F8BCEE-3A9E-6705-4C5E-567B52AF0DC0}"/>
              </a:ext>
            </a:extLst>
          </p:cNvPr>
          <p:cNvSpPr/>
          <p:nvPr/>
        </p:nvSpPr>
        <p:spPr>
          <a:xfrm>
            <a:off x="977900" y="1452563"/>
            <a:ext cx="4321175" cy="1152525"/>
          </a:xfrm>
          <a:prstGeom prst="rightArrowCallout">
            <a:avLst>
              <a:gd name="adj1" fmla="val 22648"/>
              <a:gd name="adj2" fmla="val 19709"/>
              <a:gd name="adj3" fmla="val 12653"/>
              <a:gd name="adj4" fmla="val 96626"/>
            </a:avLst>
          </a:prstGeom>
          <a:ln w="38100">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pl-PL" dirty="0"/>
              <a:t>Part 1: </a:t>
            </a:r>
            <a:r>
              <a:rPr lang="pl-PL" dirty="0" err="1"/>
              <a:t>Factors</a:t>
            </a:r>
            <a:r>
              <a:rPr lang="pl-PL" dirty="0"/>
              <a:t>’ </a:t>
            </a:r>
            <a:r>
              <a:rPr lang="pl-PL" dirty="0" err="1"/>
              <a:t>identification</a:t>
            </a:r>
            <a:r>
              <a:rPr lang="pl-PL" dirty="0"/>
              <a:t> &amp; data </a:t>
            </a:r>
            <a:r>
              <a:rPr lang="pl-PL" dirty="0" err="1"/>
              <a:t>collection</a:t>
            </a:r>
            <a:endParaRPr lang="pl-PL" dirty="0"/>
          </a:p>
        </p:txBody>
      </p:sp>
      <p:sp>
        <p:nvSpPr>
          <p:cNvPr id="21" name="Objaśnienie: strzałka w prawo 13">
            <a:extLst>
              <a:ext uri="{FF2B5EF4-FFF2-40B4-BE49-F238E27FC236}">
                <a16:creationId xmlns:a16="http://schemas.microsoft.com/office/drawing/2014/main" id="{013C6CDB-C310-44C6-1F1A-196E219F7ABD}"/>
              </a:ext>
            </a:extLst>
          </p:cNvPr>
          <p:cNvSpPr/>
          <p:nvPr/>
        </p:nvSpPr>
        <p:spPr>
          <a:xfrm>
            <a:off x="1704976" y="3841445"/>
            <a:ext cx="2592387" cy="626329"/>
          </a:xfrm>
          <a:prstGeom prst="rightArrowCallout">
            <a:avLst>
              <a:gd name="adj1" fmla="val 22648"/>
              <a:gd name="adj2" fmla="val 19709"/>
              <a:gd name="adj3" fmla="val 12653"/>
              <a:gd name="adj4" fmla="val 96626"/>
            </a:avLst>
          </a:prstGeom>
          <a:ln w="38100">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pl-PL" dirty="0"/>
              <a:t>Part 2: Analysis</a:t>
            </a:r>
          </a:p>
        </p:txBody>
      </p:sp>
      <p:sp>
        <p:nvSpPr>
          <p:cNvPr id="22" name="Objaśnienie: strzałka w prawo 14">
            <a:extLst>
              <a:ext uri="{FF2B5EF4-FFF2-40B4-BE49-F238E27FC236}">
                <a16:creationId xmlns:a16="http://schemas.microsoft.com/office/drawing/2014/main" id="{2398CDF4-7688-23BC-1BBF-477E8F1AADE0}"/>
              </a:ext>
            </a:extLst>
          </p:cNvPr>
          <p:cNvSpPr/>
          <p:nvPr/>
        </p:nvSpPr>
        <p:spPr>
          <a:xfrm>
            <a:off x="3290888" y="5588000"/>
            <a:ext cx="2592387" cy="477838"/>
          </a:xfrm>
          <a:prstGeom prst="rightArrowCallout">
            <a:avLst>
              <a:gd name="adj1" fmla="val 22648"/>
              <a:gd name="adj2" fmla="val 19709"/>
              <a:gd name="adj3" fmla="val 12653"/>
              <a:gd name="adj4" fmla="val 96626"/>
            </a:avLst>
          </a:prstGeom>
          <a:ln w="38100">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pl-PL" dirty="0"/>
              <a:t>Part 3: </a:t>
            </a:r>
            <a:r>
              <a:rPr lang="pl-PL" dirty="0" err="1"/>
              <a:t>Modelling</a:t>
            </a:r>
            <a:endParaRPr lang="pl-PL" dirty="0"/>
          </a:p>
        </p:txBody>
      </p:sp>
    </p:spTree>
    <p:custDataLst>
      <p:tags r:id="rId1"/>
    </p:custDataLst>
    <p:extLst>
      <p:ext uri="{BB962C8B-B14F-4D97-AF65-F5344CB8AC3E}">
        <p14:creationId xmlns:p14="http://schemas.microsoft.com/office/powerpoint/2010/main" val="3664081727"/>
      </p:ext>
    </p:extLst>
  </p:cSld>
  <p:clrMapOvr>
    <a:masterClrMapping/>
  </p:clrMapOvr>
  <mc:AlternateContent xmlns:mc="http://schemas.openxmlformats.org/markup-compatibility/2006">
    <mc:Choice xmlns:p14="http://schemas.microsoft.com/office/powerpoint/2010/main" Requires="p14">
      <p:transition spd="slow" p14:dur="2000" advTm="145"/>
    </mc:Choice>
    <mc:Fallback>
      <p:transition spd="slow" advTm="1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97258-7ABF-FF1F-6290-44BA75137555}"/>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AA649097-7242-F6E7-27D3-DDBEF407FE57}"/>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050771B1-F3DD-94C8-6EB4-D348634558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CCBD6B84-56B8-BC90-FEEE-AC8C07958D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C88C1315-BEC4-993E-1153-2F7CE75DF70C}"/>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93FC288F-E30D-6C39-2F62-20B77D31F30B}"/>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80390C5B-F76F-6855-CC74-381A1EC76F80}"/>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a:solidFill>
                  <a:srgbClr val="000000"/>
                </a:solidFill>
                <a:ea typeface="Times New Roman" panose="02020603050405020304" pitchFamily="18" charset="0"/>
              </a:rPr>
              <a:t>Part 1 </a:t>
            </a:r>
            <a:r>
              <a:rPr lang="pl-PL" sz="2800" b="1" kern="0" dirty="0" err="1">
                <a:solidFill>
                  <a:srgbClr val="000000"/>
                </a:solidFill>
                <a:ea typeface="Times New Roman" panose="02020603050405020304" pitchFamily="18" charset="0"/>
              </a:rPr>
              <a:t>Factors</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identification</a:t>
            </a:r>
            <a:r>
              <a:rPr lang="pl-PL" sz="2800" b="1" kern="0" dirty="0">
                <a:solidFill>
                  <a:srgbClr val="000000"/>
                </a:solidFill>
                <a:ea typeface="Times New Roman" panose="02020603050405020304" pitchFamily="18" charset="0"/>
              </a:rPr>
              <a:t> &amp; data </a:t>
            </a:r>
            <a:r>
              <a:rPr lang="pl-PL" sz="2800" b="1" kern="0" dirty="0" err="1">
                <a:solidFill>
                  <a:srgbClr val="000000"/>
                </a:solidFill>
                <a:ea typeface="Times New Roman" panose="02020603050405020304" pitchFamily="18" charset="0"/>
              </a:rPr>
              <a:t>collection</a:t>
            </a:r>
            <a:endParaRPr lang="pl-PL" sz="2800" b="1" kern="0" dirty="0">
              <a:solidFill>
                <a:srgbClr val="000000"/>
              </a:solidFill>
              <a:ea typeface="Times New Roman" panose="02020603050405020304" pitchFamily="18" charset="0"/>
            </a:endParaRPr>
          </a:p>
        </p:txBody>
      </p:sp>
      <p:pic>
        <p:nvPicPr>
          <p:cNvPr id="19" name="Obraz 18" descr="File:Logo EUBA SK cmyk.jpg - Wikimedia Commons">
            <a:extLst>
              <a:ext uri="{FF2B5EF4-FFF2-40B4-BE49-F238E27FC236}">
                <a16:creationId xmlns:a16="http://schemas.microsoft.com/office/drawing/2014/main" id="{4C4DA530-1481-6DC1-394A-ABCA78B537A9}"/>
              </a:ext>
            </a:extLst>
          </p:cNvPr>
          <p:cNvPicPr>
            <a:picLocks noChangeAspect="1"/>
          </p:cNvPicPr>
          <p:nvPr/>
        </p:nvPicPr>
        <p:blipFill>
          <a:blip r:embed="rId7"/>
          <a:stretch>
            <a:fillRect/>
          </a:stretch>
        </p:blipFill>
        <p:spPr>
          <a:xfrm>
            <a:off x="9706076" y="6403004"/>
            <a:ext cx="453081" cy="453081"/>
          </a:xfrm>
          <a:prstGeom prst="rect">
            <a:avLst/>
          </a:prstGeom>
        </p:spPr>
      </p:pic>
      <p:sp>
        <p:nvSpPr>
          <p:cNvPr id="2" name="pole tekstowe 4">
            <a:extLst>
              <a:ext uri="{FF2B5EF4-FFF2-40B4-BE49-F238E27FC236}">
                <a16:creationId xmlns:a16="http://schemas.microsoft.com/office/drawing/2014/main" id="{D57AA374-2A90-B3C4-3CC7-1F58C87151DF}"/>
              </a:ext>
            </a:extLst>
          </p:cNvPr>
          <p:cNvSpPr txBox="1">
            <a:spLocks noChangeArrowheads="1"/>
          </p:cNvSpPr>
          <p:nvPr/>
        </p:nvSpPr>
        <p:spPr bwMode="auto">
          <a:xfrm>
            <a:off x="363207" y="1338634"/>
            <a:ext cx="103600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4000"/>
              </a:lnSpc>
              <a:spcBef>
                <a:spcPct val="0"/>
              </a:spcBef>
              <a:buFont typeface="Wingdings" pitchFamily="2" charset="2"/>
              <a:buChar char="v"/>
            </a:pPr>
            <a:r>
              <a:rPr lang="pl-PL" altLang="pl-PL" sz="2000" dirty="0" err="1">
                <a:latin typeface="+mn-lt"/>
                <a:cs typeface="Arial" panose="020B0604020202020204" pitchFamily="34" charset="0"/>
              </a:rPr>
              <a:t>Questionnaire</a:t>
            </a:r>
            <a:r>
              <a:rPr lang="pl-PL" altLang="pl-PL" sz="2000" dirty="0">
                <a:latin typeface="+mn-lt"/>
                <a:cs typeface="Arial" panose="020B0604020202020204" pitchFamily="34" charset="0"/>
              </a:rPr>
              <a:t> design</a:t>
            </a:r>
          </a:p>
          <a:p>
            <a:pPr lvl="1">
              <a:lnSpc>
                <a:spcPct val="114000"/>
              </a:lnSpc>
              <a:spcBef>
                <a:spcPct val="0"/>
              </a:spcBef>
              <a:buFont typeface="Wingdings" pitchFamily="2" charset="2"/>
              <a:buChar char="§"/>
            </a:pPr>
            <a:r>
              <a:rPr lang="pl-PL" altLang="pl-PL" sz="2000" dirty="0" err="1">
                <a:latin typeface="+mn-lt"/>
                <a:cs typeface="Arial" panose="020B0604020202020204" pitchFamily="34" charset="0"/>
              </a:rPr>
              <a:t>Section</a:t>
            </a:r>
            <a:r>
              <a:rPr lang="pl-PL" altLang="pl-PL" sz="2000" dirty="0">
                <a:latin typeface="+mn-lt"/>
                <a:cs typeface="Arial" panose="020B0604020202020204" pitchFamily="34" charset="0"/>
              </a:rPr>
              <a:t> 1: </a:t>
            </a:r>
            <a:r>
              <a:rPr lang="pl-PL" altLang="pl-PL" sz="2000" dirty="0" err="1">
                <a:latin typeface="+mn-lt"/>
                <a:cs typeface="Arial" panose="020B0604020202020204" pitchFamily="34" charset="0"/>
              </a:rPr>
              <a:t>Rate</a:t>
            </a:r>
            <a:r>
              <a:rPr lang="pl-PL" altLang="pl-PL" sz="2000" dirty="0">
                <a:latin typeface="+mn-lt"/>
                <a:cs typeface="Arial" panose="020B0604020202020204" pitchFamily="34" charset="0"/>
              </a:rPr>
              <a:t> the </a:t>
            </a:r>
            <a:r>
              <a:rPr lang="pl-PL" altLang="pl-PL" sz="2000" dirty="0" err="1">
                <a:latin typeface="+mn-lt"/>
                <a:cs typeface="Arial" panose="020B0604020202020204" pitchFamily="34" charset="0"/>
              </a:rPr>
              <a:t>factors</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Likert</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scale</a:t>
            </a:r>
            <a:r>
              <a:rPr lang="pl-PL" altLang="pl-PL" sz="2000" dirty="0">
                <a:latin typeface="+mn-lt"/>
                <a:cs typeface="Arial" panose="020B0604020202020204" pitchFamily="34" charset="0"/>
              </a:rPr>
              <a:t> 1-5) to </a:t>
            </a:r>
            <a:r>
              <a:rPr lang="pl-PL" altLang="pl-PL" sz="2000" dirty="0" err="1">
                <a:latin typeface="+mn-lt"/>
                <a:cs typeface="Arial" panose="020B0604020202020204" pitchFamily="34" charset="0"/>
              </a:rPr>
              <a:t>assess</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whether</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they</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are</a:t>
            </a:r>
            <a:r>
              <a:rPr lang="pl-PL" altLang="pl-PL" sz="2000" dirty="0">
                <a:latin typeface="+mn-lt"/>
                <a:cs typeface="Arial" panose="020B0604020202020204" pitchFamily="34" charset="0"/>
              </a:rPr>
              <a:t> </a:t>
            </a:r>
            <a:r>
              <a:rPr lang="pl-PL" altLang="pl-PL" sz="2000" b="1" dirty="0" err="1">
                <a:latin typeface="+mn-lt"/>
                <a:cs typeface="Arial" panose="020B0604020202020204" pitchFamily="34" charset="0"/>
              </a:rPr>
              <a:t>significantly</a:t>
            </a:r>
            <a:r>
              <a:rPr lang="pl-PL" altLang="pl-PL" sz="2000" dirty="0">
                <a:latin typeface="+mn-lt"/>
                <a:cs typeface="Arial" panose="020B0604020202020204" pitchFamily="34" charset="0"/>
              </a:rPr>
              <a:t> </a:t>
            </a:r>
            <a:r>
              <a:rPr lang="en-US" altLang="pl-PL" sz="2000" dirty="0">
                <a:latin typeface="+mn-lt"/>
                <a:cs typeface="Arial" panose="020B0604020202020204" pitchFamily="34" charset="0"/>
              </a:rPr>
              <a:t>impact</a:t>
            </a:r>
            <a:r>
              <a:rPr lang="pl-PL" altLang="pl-PL" sz="2000" dirty="0" err="1">
                <a:latin typeface="+mn-lt"/>
                <a:cs typeface="Arial" panose="020B0604020202020204" pitchFamily="34" charset="0"/>
              </a:rPr>
              <a:t>ing</a:t>
            </a:r>
            <a:r>
              <a:rPr lang="en-US" altLang="pl-PL" sz="2000" dirty="0">
                <a:latin typeface="+mn-lt"/>
                <a:cs typeface="Arial" panose="020B0604020202020204" pitchFamily="34" charset="0"/>
              </a:rPr>
              <a:t> the perception of FDI-location attractiveness</a:t>
            </a:r>
            <a:endParaRPr lang="pl-PL" altLang="pl-PL" sz="2000" dirty="0">
              <a:latin typeface="+mn-lt"/>
              <a:cs typeface="Arial" panose="020B0604020202020204" pitchFamily="34" charset="0"/>
            </a:endParaRPr>
          </a:p>
          <a:p>
            <a:pPr lvl="1">
              <a:lnSpc>
                <a:spcPct val="114000"/>
              </a:lnSpc>
              <a:spcBef>
                <a:spcPct val="0"/>
              </a:spcBef>
              <a:buFont typeface="Wingdings" pitchFamily="2" charset="2"/>
              <a:buChar char="§"/>
            </a:pPr>
            <a:r>
              <a:rPr lang="pl-PL" altLang="pl-PL" sz="2000" dirty="0" err="1">
                <a:latin typeface="+mn-lt"/>
                <a:cs typeface="Arial" panose="020B0604020202020204" pitchFamily="34" charset="0"/>
              </a:rPr>
              <a:t>Section</a:t>
            </a:r>
            <a:r>
              <a:rPr lang="pl-PL" altLang="pl-PL" sz="2000" dirty="0">
                <a:latin typeface="+mn-lt"/>
                <a:cs typeface="Arial" panose="020B0604020202020204" pitchFamily="34" charset="0"/>
              </a:rPr>
              <a:t> 2: </a:t>
            </a:r>
            <a:r>
              <a:rPr lang="pl-PL" altLang="pl-PL" sz="2000" dirty="0" err="1">
                <a:latin typeface="+mn-lt"/>
                <a:cs typeface="Arial" panose="020B0604020202020204" pitchFamily="34" charset="0"/>
              </a:rPr>
              <a:t>Rate</a:t>
            </a:r>
            <a:r>
              <a:rPr lang="pl-PL" altLang="pl-PL" sz="2000" dirty="0">
                <a:latin typeface="+mn-lt"/>
                <a:cs typeface="Arial" panose="020B0604020202020204" pitchFamily="34" charset="0"/>
              </a:rPr>
              <a:t> the </a:t>
            </a:r>
            <a:r>
              <a:rPr lang="pl-PL" altLang="pl-PL" sz="2000" b="1" dirty="0" err="1">
                <a:latin typeface="+mn-lt"/>
                <a:cs typeface="Arial" panose="020B0604020202020204" pitchFamily="34" charset="0"/>
              </a:rPr>
              <a:t>interdependencies</a:t>
            </a:r>
            <a:r>
              <a:rPr lang="pl-PL" altLang="pl-PL" sz="2000" b="1" dirty="0">
                <a:latin typeface="+mn-lt"/>
                <a:cs typeface="Arial" panose="020B0604020202020204" pitchFamily="34" charset="0"/>
              </a:rPr>
              <a:t> </a:t>
            </a:r>
            <a:r>
              <a:rPr lang="pl-PL" altLang="pl-PL" sz="2000" dirty="0" err="1">
                <a:latin typeface="+mn-lt"/>
                <a:cs typeface="Arial" panose="020B0604020202020204" pitchFamily="34" charset="0"/>
              </a:rPr>
              <a:t>among</a:t>
            </a:r>
            <a:r>
              <a:rPr lang="pl-PL" altLang="pl-PL" sz="2000" dirty="0">
                <a:latin typeface="+mn-lt"/>
                <a:cs typeface="Arial" panose="020B0604020202020204" pitchFamily="34" charset="0"/>
              </a:rPr>
              <a:t> the </a:t>
            </a:r>
            <a:r>
              <a:rPr lang="pl-PL" altLang="pl-PL" sz="2000" dirty="0" err="1">
                <a:latin typeface="+mn-lt"/>
                <a:cs typeface="Arial" panose="020B0604020202020204" pitchFamily="34" charset="0"/>
              </a:rPr>
              <a:t>significant</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factors</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Likert</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scale</a:t>
            </a:r>
            <a:r>
              <a:rPr lang="pl-PL" altLang="pl-PL" sz="2000" dirty="0">
                <a:latin typeface="+mn-lt"/>
                <a:cs typeface="Arial" panose="020B0604020202020204" pitchFamily="34" charset="0"/>
              </a:rPr>
              <a:t> 1-5)</a:t>
            </a:r>
          </a:p>
          <a:p>
            <a:pPr lvl="1">
              <a:lnSpc>
                <a:spcPct val="114000"/>
              </a:lnSpc>
              <a:spcBef>
                <a:spcPct val="0"/>
              </a:spcBef>
              <a:buFont typeface="Wingdings" pitchFamily="2" charset="2"/>
              <a:buChar char="§"/>
            </a:pPr>
            <a:endParaRPr lang="pl-PL" altLang="pl-PL" sz="2000" dirty="0">
              <a:latin typeface="+mn-lt"/>
              <a:cs typeface="Arial" panose="020B0604020202020204" pitchFamily="34" charset="0"/>
            </a:endParaRPr>
          </a:p>
          <a:p>
            <a:pPr>
              <a:lnSpc>
                <a:spcPct val="114000"/>
              </a:lnSpc>
              <a:spcBef>
                <a:spcPct val="0"/>
              </a:spcBef>
              <a:buFont typeface="Wingdings" pitchFamily="2" charset="2"/>
              <a:buChar char="v"/>
            </a:pPr>
            <a:r>
              <a:rPr lang="pl-PL" altLang="pl-PL" sz="2000" dirty="0">
                <a:latin typeface="+mn-lt"/>
                <a:cs typeface="Arial" panose="020B0604020202020204" pitchFamily="34" charset="0"/>
              </a:rPr>
              <a:t>Data </a:t>
            </a:r>
            <a:r>
              <a:rPr lang="pl-PL" altLang="pl-PL" sz="2000" dirty="0" err="1">
                <a:latin typeface="+mn-lt"/>
                <a:cs typeface="Arial" panose="020B0604020202020204" pitchFamily="34" charset="0"/>
              </a:rPr>
              <a:t>collection</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approach</a:t>
            </a:r>
            <a:endParaRPr lang="pl-PL" altLang="pl-PL" sz="2000" dirty="0">
              <a:latin typeface="+mn-lt"/>
              <a:cs typeface="Arial" panose="020B0604020202020204" pitchFamily="34" charset="0"/>
            </a:endParaRPr>
          </a:p>
          <a:p>
            <a:pPr lvl="1">
              <a:lnSpc>
                <a:spcPct val="114000"/>
              </a:lnSpc>
              <a:spcBef>
                <a:spcPct val="0"/>
              </a:spcBef>
              <a:buFont typeface="Wingdings" pitchFamily="2" charset="2"/>
              <a:buChar char="§"/>
            </a:pPr>
            <a:r>
              <a:rPr lang="pl-PL" altLang="pl-PL" sz="2000" dirty="0" err="1">
                <a:latin typeface="+mn-lt"/>
                <a:cs typeface="Arial" panose="020B0604020202020204" pitchFamily="34" charset="0"/>
              </a:rPr>
              <a:t>Typical</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questionnaire</a:t>
            </a:r>
            <a:r>
              <a:rPr lang="pl-PL" altLang="pl-PL" sz="2000" dirty="0">
                <a:latin typeface="+mn-lt"/>
                <a:cs typeface="Arial" panose="020B0604020202020204" pitchFamily="34" charset="0"/>
              </a:rPr>
              <a:t> vs matrix</a:t>
            </a:r>
          </a:p>
          <a:p>
            <a:pPr lvl="1">
              <a:lnSpc>
                <a:spcPct val="114000"/>
              </a:lnSpc>
              <a:spcBef>
                <a:spcPct val="0"/>
              </a:spcBef>
              <a:buFont typeface="Wingdings" pitchFamily="2" charset="2"/>
              <a:buChar char="§"/>
            </a:pPr>
            <a:r>
              <a:rPr lang="pl-PL" altLang="pl-PL" sz="2000" dirty="0">
                <a:latin typeface="+mn-lt"/>
                <a:cs typeface="Arial" panose="020B0604020202020204" pitchFamily="34" charset="0"/>
              </a:rPr>
              <a:t>One-</a:t>
            </a:r>
            <a:r>
              <a:rPr lang="pl-PL" altLang="pl-PL" sz="2000" dirty="0" err="1">
                <a:latin typeface="+mn-lt"/>
                <a:cs typeface="Arial" panose="020B0604020202020204" pitchFamily="34" charset="0"/>
              </a:rPr>
              <a:t>stage</a:t>
            </a:r>
            <a:r>
              <a:rPr lang="pl-PL" altLang="pl-PL" sz="2000" dirty="0">
                <a:latin typeface="+mn-lt"/>
                <a:cs typeface="Arial" panose="020B0604020202020204" pitchFamily="34" charset="0"/>
              </a:rPr>
              <a:t> vs </a:t>
            </a:r>
            <a:r>
              <a:rPr lang="pl-PL" altLang="pl-PL" sz="2000" dirty="0" err="1">
                <a:latin typeface="+mn-lt"/>
                <a:cs typeface="Arial" panose="020B0604020202020204" pitchFamily="34" charset="0"/>
              </a:rPr>
              <a:t>multiple-stage</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approach</a:t>
            </a:r>
            <a:endParaRPr lang="pl-PL" altLang="pl-PL" sz="2000" dirty="0">
              <a:latin typeface="+mn-lt"/>
              <a:cs typeface="Arial" panose="020B0604020202020204" pitchFamily="34" charset="0"/>
            </a:endParaRPr>
          </a:p>
          <a:p>
            <a:pPr lvl="1">
              <a:lnSpc>
                <a:spcPct val="114000"/>
              </a:lnSpc>
              <a:spcBef>
                <a:spcPct val="0"/>
              </a:spcBef>
              <a:buFont typeface="Wingdings" pitchFamily="2" charset="2"/>
              <a:buChar char="§"/>
            </a:pPr>
            <a:r>
              <a:rPr lang="pl-PL" altLang="pl-PL" sz="2000" dirty="0" err="1">
                <a:latin typeface="+mn-lt"/>
                <a:cs typeface="Arial" panose="020B0604020202020204" pitchFamily="34" charset="0"/>
              </a:rPr>
              <a:t>Individualized</a:t>
            </a:r>
            <a:r>
              <a:rPr lang="pl-PL" altLang="pl-PL" sz="2000" dirty="0">
                <a:latin typeface="+mn-lt"/>
                <a:cs typeface="Arial" panose="020B0604020202020204" pitchFamily="34" charset="0"/>
              </a:rPr>
              <a:t> vs </a:t>
            </a:r>
            <a:r>
              <a:rPr lang="pl-PL" altLang="pl-PL" sz="2000" dirty="0" err="1">
                <a:latin typeface="+mn-lt"/>
                <a:cs typeface="Arial" panose="020B0604020202020204" pitchFamily="34" charset="0"/>
              </a:rPr>
              <a:t>focus</a:t>
            </a:r>
            <a:r>
              <a:rPr lang="pl-PL" altLang="pl-PL" sz="2000" dirty="0">
                <a:latin typeface="+mn-lt"/>
                <a:cs typeface="Arial" panose="020B0604020202020204" pitchFamily="34" charset="0"/>
              </a:rPr>
              <a:t> </a:t>
            </a:r>
            <a:r>
              <a:rPr lang="pl-PL" altLang="pl-PL" sz="2000" dirty="0" err="1">
                <a:latin typeface="+mn-lt"/>
                <a:cs typeface="Arial" panose="020B0604020202020204" pitchFamily="34" charset="0"/>
              </a:rPr>
              <a:t>groups</a:t>
            </a:r>
            <a:endParaRPr lang="pl-PL" altLang="pl-PL" sz="2000" dirty="0">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40812718"/>
      </p:ext>
    </p:extLst>
  </p:cSld>
  <p:clrMapOvr>
    <a:masterClrMapping/>
  </p:clrMapOvr>
  <mc:AlternateContent xmlns:mc="http://schemas.openxmlformats.org/markup-compatibility/2006">
    <mc:Choice xmlns:p14="http://schemas.microsoft.com/office/powerpoint/2010/main" Requires="p14">
      <p:transition spd="slow" p14:dur="2000" advTm="130"/>
    </mc:Choice>
    <mc:Fallback>
      <p:transition spd="slow" advTm="1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72A62-C1F3-148E-65CF-24E2F460468A}"/>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9E9ED61D-9A11-7E87-78E3-A9D31BC53663}"/>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92B44F9A-69A1-4CDD-62DB-5271C4204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EE47570A-529E-9177-4205-983DF7E69B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34BA3021-ECB9-EBC6-FD19-3B11FD91B809}"/>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1F90DCBD-4534-676A-4679-6F6A4BD700B0}"/>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B8BF4BF2-1044-0F5C-B5A1-0EBCA8BA3756}"/>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a:solidFill>
                  <a:srgbClr val="000000"/>
                </a:solidFill>
                <a:ea typeface="Times New Roman" panose="02020603050405020304" pitchFamily="18" charset="0"/>
              </a:rPr>
              <a:t>Part 2 Analysis</a:t>
            </a:r>
          </a:p>
        </p:txBody>
      </p:sp>
      <p:pic>
        <p:nvPicPr>
          <p:cNvPr id="19" name="Obraz 18" descr="File:Logo EUBA SK cmyk.jpg - Wikimedia Commons">
            <a:extLst>
              <a:ext uri="{FF2B5EF4-FFF2-40B4-BE49-F238E27FC236}">
                <a16:creationId xmlns:a16="http://schemas.microsoft.com/office/drawing/2014/main" id="{D4E6C444-B243-5CDA-89BF-754F5F183A64}"/>
              </a:ext>
            </a:extLst>
          </p:cNvPr>
          <p:cNvPicPr>
            <a:picLocks noChangeAspect="1"/>
          </p:cNvPicPr>
          <p:nvPr/>
        </p:nvPicPr>
        <p:blipFill>
          <a:blip r:embed="rId7"/>
          <a:stretch>
            <a:fillRect/>
          </a:stretch>
        </p:blipFill>
        <p:spPr>
          <a:xfrm>
            <a:off x="9706076" y="6403004"/>
            <a:ext cx="453081" cy="453081"/>
          </a:xfrm>
          <a:prstGeom prst="rect">
            <a:avLst/>
          </a:prstGeom>
        </p:spPr>
      </p:pic>
      <p:sp>
        <p:nvSpPr>
          <p:cNvPr id="3" name="Prostokąt 8">
            <a:extLst>
              <a:ext uri="{FF2B5EF4-FFF2-40B4-BE49-F238E27FC236}">
                <a16:creationId xmlns:a16="http://schemas.microsoft.com/office/drawing/2014/main" id="{36BE038D-66D9-4321-F8D4-7523DABE46BF}"/>
              </a:ext>
            </a:extLst>
          </p:cNvPr>
          <p:cNvSpPr>
            <a:spLocks noChangeArrowheads="1"/>
          </p:cNvSpPr>
          <p:nvPr/>
        </p:nvSpPr>
        <p:spPr bwMode="auto">
          <a:xfrm>
            <a:off x="361620" y="939976"/>
            <a:ext cx="10361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dirty="0">
                <a:latin typeface="+mn-lt"/>
                <a:cs typeface="Arial" panose="020B0604020202020204" pitchFamily="34" charset="0"/>
              </a:rPr>
              <a:t>Software?</a:t>
            </a:r>
            <a:endParaRPr lang="en-AU" altLang="pl-PL" sz="2400" dirty="0">
              <a:latin typeface="+mn-lt"/>
              <a:cs typeface="Arial" panose="020B0604020202020204" pitchFamily="34" charset="0"/>
            </a:endParaRPr>
          </a:p>
        </p:txBody>
      </p:sp>
      <p:pic>
        <p:nvPicPr>
          <p:cNvPr id="4" name="Obraz 4">
            <a:extLst>
              <a:ext uri="{FF2B5EF4-FFF2-40B4-BE49-F238E27FC236}">
                <a16:creationId xmlns:a16="http://schemas.microsoft.com/office/drawing/2014/main" id="{0EA541D7-2C9B-B72A-FD9F-9D715D1D08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3" y="1881188"/>
            <a:ext cx="1752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7">
            <a:extLst>
              <a:ext uri="{FF2B5EF4-FFF2-40B4-BE49-F238E27FC236}">
                <a16:creationId xmlns:a16="http://schemas.microsoft.com/office/drawing/2014/main" id="{838F6917-D51A-884C-3F9E-3CE18D0944FF}"/>
              </a:ext>
            </a:extLst>
          </p:cNvPr>
          <p:cNvSpPr>
            <a:spLocks noChangeArrowheads="1"/>
          </p:cNvSpPr>
          <p:nvPr/>
        </p:nvSpPr>
        <p:spPr bwMode="auto">
          <a:xfrm>
            <a:off x="733425" y="3432175"/>
            <a:ext cx="24622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pl-PL" sz="1600" dirty="0">
                <a:latin typeface="+mn-lt"/>
                <a:cs typeface="Arial" panose="020B0604020202020204" pitchFamily="34" charset="0"/>
              </a:rPr>
              <a:t>Strong visualization capabilities for representing relationships</a:t>
            </a:r>
            <a:endParaRPr lang="pl-PL" altLang="pl-PL" sz="1600" dirty="0">
              <a:latin typeface="+mn-lt"/>
              <a:cs typeface="Arial" panose="020B0604020202020204" pitchFamily="34" charset="0"/>
            </a:endParaRPr>
          </a:p>
        </p:txBody>
      </p:sp>
      <p:cxnSp>
        <p:nvCxnSpPr>
          <p:cNvPr id="11" name="Łącznik prosty 10">
            <a:extLst>
              <a:ext uri="{FF2B5EF4-FFF2-40B4-BE49-F238E27FC236}">
                <a16:creationId xmlns:a16="http://schemas.microsoft.com/office/drawing/2014/main" id="{6448DC6C-2D91-AC29-8250-DBBF9D8EDC4C}"/>
              </a:ext>
            </a:extLst>
          </p:cNvPr>
          <p:cNvCxnSpPr/>
          <p:nvPr/>
        </p:nvCxnSpPr>
        <p:spPr>
          <a:xfrm>
            <a:off x="3287713" y="908050"/>
            <a:ext cx="0" cy="4057650"/>
          </a:xfrm>
          <a:prstGeom prst="line">
            <a:avLst/>
          </a:prstGeom>
          <a:ln w="285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pic>
        <p:nvPicPr>
          <p:cNvPr id="12" name="Obraz 13">
            <a:extLst>
              <a:ext uri="{FF2B5EF4-FFF2-40B4-BE49-F238E27FC236}">
                <a16:creationId xmlns:a16="http://schemas.microsoft.com/office/drawing/2014/main" id="{C3DCE4DB-020B-DB40-5D01-8C214C5341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3113" y="1849438"/>
            <a:ext cx="15843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14">
            <a:extLst>
              <a:ext uri="{FF2B5EF4-FFF2-40B4-BE49-F238E27FC236}">
                <a16:creationId xmlns:a16="http://schemas.microsoft.com/office/drawing/2014/main" id="{992B1C1B-2762-1966-F73B-0E40BCEB87EB}"/>
              </a:ext>
            </a:extLst>
          </p:cNvPr>
          <p:cNvSpPr>
            <a:spLocks noChangeArrowheads="1"/>
          </p:cNvSpPr>
          <p:nvPr/>
        </p:nvSpPr>
        <p:spPr bwMode="auto">
          <a:xfrm>
            <a:off x="4700588" y="3486150"/>
            <a:ext cx="143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dirty="0" err="1">
                <a:latin typeface="+mn-lt"/>
                <a:cs typeface="Arial" panose="020B0604020202020204" pitchFamily="34" charset="0"/>
              </a:rPr>
              <a:t>Free</a:t>
            </a:r>
            <a:r>
              <a:rPr lang="pl-PL" altLang="pl-PL" sz="1600" dirty="0">
                <a:latin typeface="+mn-lt"/>
                <a:cs typeface="Arial" panose="020B0604020202020204" pitchFamily="34" charset="0"/>
              </a:rPr>
              <a:t> and open-</a:t>
            </a:r>
            <a:r>
              <a:rPr lang="pl-PL" altLang="pl-PL" sz="1600" dirty="0" err="1">
                <a:latin typeface="+mn-lt"/>
                <a:cs typeface="Arial" panose="020B0604020202020204" pitchFamily="34" charset="0"/>
              </a:rPr>
              <a:t>source</a:t>
            </a:r>
            <a:endParaRPr lang="pl-PL" altLang="pl-PL" sz="1600" dirty="0">
              <a:latin typeface="+mn-lt"/>
              <a:cs typeface="Arial" panose="020B0604020202020204" pitchFamily="34" charset="0"/>
            </a:endParaRPr>
          </a:p>
        </p:txBody>
      </p:sp>
      <p:cxnSp>
        <p:nvCxnSpPr>
          <p:cNvPr id="14" name="Łącznik prosty 13">
            <a:extLst>
              <a:ext uri="{FF2B5EF4-FFF2-40B4-BE49-F238E27FC236}">
                <a16:creationId xmlns:a16="http://schemas.microsoft.com/office/drawing/2014/main" id="{A21CD95F-8B00-8DA1-DFFB-FF82CA5ADCB7}"/>
              </a:ext>
            </a:extLst>
          </p:cNvPr>
          <p:cNvCxnSpPr/>
          <p:nvPr/>
        </p:nvCxnSpPr>
        <p:spPr>
          <a:xfrm>
            <a:off x="7391400" y="955675"/>
            <a:ext cx="0" cy="4057650"/>
          </a:xfrm>
          <a:prstGeom prst="line">
            <a:avLst/>
          </a:prstGeom>
          <a:ln w="28575">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pic>
        <p:nvPicPr>
          <p:cNvPr id="15" name="Obraz 16">
            <a:extLst>
              <a:ext uri="{FF2B5EF4-FFF2-40B4-BE49-F238E27FC236}">
                <a16:creationId xmlns:a16="http://schemas.microsoft.com/office/drawing/2014/main" id="{45CCE3BC-2099-DF0B-81AA-017263C922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4475" y="1741488"/>
            <a:ext cx="4064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rostokąt 17">
            <a:extLst>
              <a:ext uri="{FF2B5EF4-FFF2-40B4-BE49-F238E27FC236}">
                <a16:creationId xmlns:a16="http://schemas.microsoft.com/office/drawing/2014/main" id="{99FF63A1-E701-F793-F15C-9493A8F027FC}"/>
              </a:ext>
            </a:extLst>
          </p:cNvPr>
          <p:cNvSpPr>
            <a:spLocks noChangeArrowheads="1"/>
          </p:cNvSpPr>
          <p:nvPr/>
        </p:nvSpPr>
        <p:spPr bwMode="auto">
          <a:xfrm>
            <a:off x="8050213" y="3357563"/>
            <a:ext cx="2520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pl-PL" sz="1600">
                <a:latin typeface="+mn-lt"/>
                <a:cs typeface="Arial" panose="020B0604020202020204" pitchFamily="34" charset="0"/>
              </a:rPr>
              <a:t>Specifically designed for decision-making methods</a:t>
            </a:r>
            <a:endParaRPr lang="pl-PL" altLang="pl-PL" sz="1600">
              <a:latin typeface="+mn-lt"/>
              <a:cs typeface="Arial" panose="020B0604020202020204" pitchFamily="34" charset="0"/>
            </a:endParaRPr>
          </a:p>
        </p:txBody>
      </p:sp>
      <p:sp>
        <p:nvSpPr>
          <p:cNvPr id="17" name="Prostokąt 16">
            <a:extLst>
              <a:ext uri="{FF2B5EF4-FFF2-40B4-BE49-F238E27FC236}">
                <a16:creationId xmlns:a16="http://schemas.microsoft.com/office/drawing/2014/main" id="{30EEAFCB-587F-004B-DEA1-B6797BA80D8D}"/>
              </a:ext>
            </a:extLst>
          </p:cNvPr>
          <p:cNvSpPr/>
          <p:nvPr/>
        </p:nvSpPr>
        <p:spPr>
          <a:xfrm>
            <a:off x="6566195" y="5365263"/>
            <a:ext cx="1728788" cy="342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Prostokąt 22">
            <a:extLst>
              <a:ext uri="{FF2B5EF4-FFF2-40B4-BE49-F238E27FC236}">
                <a16:creationId xmlns:a16="http://schemas.microsoft.com/office/drawing/2014/main" id="{71553B6B-680D-CB3C-AD6E-42A2D7D2AD6A}"/>
              </a:ext>
            </a:extLst>
          </p:cNvPr>
          <p:cNvSpPr>
            <a:spLocks noChangeArrowheads="1"/>
          </p:cNvSpPr>
          <p:nvPr/>
        </p:nvSpPr>
        <p:spPr bwMode="auto">
          <a:xfrm>
            <a:off x="3195638" y="5360500"/>
            <a:ext cx="7077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Wingdings" pitchFamily="2" charset="2"/>
              <a:buChar char="§"/>
            </a:pPr>
            <a:r>
              <a:rPr lang="en-US" altLang="pl-PL" sz="1600" b="1" dirty="0">
                <a:latin typeface="+mn-lt"/>
                <a:cs typeface="Arial" panose="020B0604020202020204" pitchFamily="34" charset="0"/>
              </a:rPr>
              <a:t>For ease of use</a:t>
            </a:r>
            <a:r>
              <a:rPr lang="en-US" altLang="pl-PL" sz="1600" dirty="0">
                <a:latin typeface="+mn-lt"/>
                <a:cs typeface="Arial" panose="020B0604020202020204" pitchFamily="34" charset="0"/>
              </a:rPr>
              <a:t>: Super Decisions, Excel with add-ons, or ANP Software.</a:t>
            </a:r>
          </a:p>
          <a:p>
            <a:pPr>
              <a:lnSpc>
                <a:spcPct val="100000"/>
              </a:lnSpc>
              <a:spcBef>
                <a:spcPct val="0"/>
              </a:spcBef>
              <a:buFont typeface="Wingdings" pitchFamily="2" charset="2"/>
              <a:buChar char="§"/>
            </a:pPr>
            <a:r>
              <a:rPr lang="en-US" altLang="pl-PL" sz="1600" b="1" dirty="0">
                <a:latin typeface="+mn-lt"/>
                <a:cs typeface="Arial" panose="020B0604020202020204" pitchFamily="34" charset="0"/>
              </a:rPr>
              <a:t>For advanced analysis and customization</a:t>
            </a:r>
            <a:r>
              <a:rPr lang="en-US" altLang="pl-PL" sz="1600" dirty="0">
                <a:latin typeface="+mn-lt"/>
                <a:cs typeface="Arial" panose="020B0604020202020204" pitchFamily="34" charset="0"/>
              </a:rPr>
              <a:t>: MATLAB, R, or Python.</a:t>
            </a:r>
          </a:p>
          <a:p>
            <a:pPr>
              <a:lnSpc>
                <a:spcPct val="100000"/>
              </a:lnSpc>
              <a:spcBef>
                <a:spcPct val="0"/>
              </a:spcBef>
              <a:buFont typeface="Wingdings" pitchFamily="2" charset="2"/>
              <a:buChar char="§"/>
            </a:pPr>
            <a:r>
              <a:rPr lang="en-US" altLang="pl-PL" sz="1600" b="1" dirty="0">
                <a:latin typeface="+mn-lt"/>
                <a:cs typeface="Arial" panose="020B0604020202020204" pitchFamily="34" charset="0"/>
              </a:rPr>
              <a:t>For visualization</a:t>
            </a:r>
            <a:r>
              <a:rPr lang="en-US" altLang="pl-PL" sz="1600" dirty="0">
                <a:latin typeface="+mn-lt"/>
                <a:cs typeface="Arial" panose="020B0604020202020204" pitchFamily="34" charset="0"/>
              </a:rPr>
              <a:t>: Gephi, </a:t>
            </a:r>
            <a:r>
              <a:rPr lang="en-US" altLang="pl-PL" sz="1600" dirty="0" err="1">
                <a:latin typeface="+mn-lt"/>
                <a:cs typeface="Arial" panose="020B0604020202020204" pitchFamily="34" charset="0"/>
              </a:rPr>
              <a:t>Vensim</a:t>
            </a:r>
            <a:r>
              <a:rPr lang="en-US" altLang="pl-PL" sz="1600" dirty="0">
                <a:latin typeface="+mn-lt"/>
                <a:cs typeface="Arial" panose="020B0604020202020204" pitchFamily="34" charset="0"/>
              </a:rPr>
              <a:t>, or </a:t>
            </a:r>
            <a:r>
              <a:rPr lang="en-US" altLang="pl-PL" sz="1600" dirty="0" err="1">
                <a:latin typeface="+mn-lt"/>
                <a:cs typeface="Arial" panose="020B0604020202020204" pitchFamily="34" charset="0"/>
              </a:rPr>
              <a:t>NetworkX</a:t>
            </a:r>
            <a:r>
              <a:rPr lang="en-US" altLang="pl-PL" sz="1600" dirty="0">
                <a:latin typeface="+mn-lt"/>
                <a:cs typeface="Arial" panose="020B0604020202020204" pitchFamily="34" charset="0"/>
              </a:rPr>
              <a:t>. </a:t>
            </a:r>
          </a:p>
        </p:txBody>
      </p:sp>
    </p:spTree>
    <p:custDataLst>
      <p:tags r:id="rId1"/>
    </p:custDataLst>
    <p:extLst>
      <p:ext uri="{BB962C8B-B14F-4D97-AF65-F5344CB8AC3E}">
        <p14:creationId xmlns:p14="http://schemas.microsoft.com/office/powerpoint/2010/main" val="912315131"/>
      </p:ext>
    </p:extLst>
  </p:cSld>
  <p:clrMapOvr>
    <a:masterClrMapping/>
  </p:clrMapOvr>
  <mc:AlternateContent xmlns:mc="http://schemas.openxmlformats.org/markup-compatibility/2006">
    <mc:Choice xmlns:p14="http://schemas.microsoft.com/office/powerpoint/2010/main" Requires="p14">
      <p:transition spd="slow" p14:dur="2000" advTm="123"/>
    </mc:Choice>
    <mc:Fallback>
      <p:transition spd="slow" advTm="1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52A2-57C6-67DF-FFA9-558B68623408}"/>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7A93FE58-ACB7-E6A8-B3CC-75009567B051}"/>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64B3A7A7-7C5A-5460-0F2B-7751757171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3F55136B-32A3-2C41-206A-E0B539D8BB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D3F164A4-938C-3FDB-0130-7FC84DC8101A}"/>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C98F9A48-0FE5-D0DB-CBB1-6F3931BA6489}"/>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F15EF711-5AF2-350D-85A8-4C398D5698E5}"/>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a:solidFill>
                  <a:srgbClr val="000000"/>
                </a:solidFill>
                <a:ea typeface="Times New Roman" panose="02020603050405020304" pitchFamily="18" charset="0"/>
              </a:rPr>
              <a:t>Part 3 </a:t>
            </a:r>
            <a:r>
              <a:rPr lang="pl-PL" sz="2800" b="1" kern="0" dirty="0" err="1">
                <a:solidFill>
                  <a:srgbClr val="000000"/>
                </a:solidFill>
                <a:ea typeface="Times New Roman" panose="02020603050405020304" pitchFamily="18" charset="0"/>
              </a:rPr>
              <a:t>Modelling</a:t>
            </a:r>
            <a:endParaRPr lang="pl-PL" sz="2800" b="1" kern="0" dirty="0">
              <a:solidFill>
                <a:srgbClr val="000000"/>
              </a:solidFill>
              <a:ea typeface="Times New Roman" panose="02020603050405020304" pitchFamily="18" charset="0"/>
            </a:endParaRPr>
          </a:p>
        </p:txBody>
      </p:sp>
      <p:pic>
        <p:nvPicPr>
          <p:cNvPr id="19" name="Obraz 18" descr="File:Logo EUBA SK cmyk.jpg - Wikimedia Commons">
            <a:extLst>
              <a:ext uri="{FF2B5EF4-FFF2-40B4-BE49-F238E27FC236}">
                <a16:creationId xmlns:a16="http://schemas.microsoft.com/office/drawing/2014/main" id="{BA9DF4C7-1B7E-B422-01E4-12C736EB6ECA}"/>
              </a:ext>
            </a:extLst>
          </p:cNvPr>
          <p:cNvPicPr>
            <a:picLocks noChangeAspect="1"/>
          </p:cNvPicPr>
          <p:nvPr/>
        </p:nvPicPr>
        <p:blipFill>
          <a:blip r:embed="rId7"/>
          <a:stretch>
            <a:fillRect/>
          </a:stretch>
        </p:blipFill>
        <p:spPr>
          <a:xfrm>
            <a:off x="9706076" y="6403004"/>
            <a:ext cx="453081" cy="453081"/>
          </a:xfrm>
          <a:prstGeom prst="rect">
            <a:avLst/>
          </a:prstGeom>
        </p:spPr>
      </p:pic>
      <p:pic>
        <p:nvPicPr>
          <p:cNvPr id="2" name="Obraz 1">
            <a:extLst>
              <a:ext uri="{FF2B5EF4-FFF2-40B4-BE49-F238E27FC236}">
                <a16:creationId xmlns:a16="http://schemas.microsoft.com/office/drawing/2014/main" id="{FCDE0361-4466-844B-DE94-6DB4A6776163}"/>
              </a:ext>
            </a:extLst>
          </p:cNvPr>
          <p:cNvPicPr>
            <a:picLocks noChangeAspect="1"/>
          </p:cNvPicPr>
          <p:nvPr/>
        </p:nvPicPr>
        <p:blipFill>
          <a:blip r:embed="rId8"/>
          <a:stretch>
            <a:fillRect/>
          </a:stretch>
        </p:blipFill>
        <p:spPr>
          <a:xfrm>
            <a:off x="431047" y="699490"/>
            <a:ext cx="5459019" cy="5459019"/>
          </a:xfrm>
          <a:prstGeom prst="rect">
            <a:avLst/>
          </a:prstGeom>
        </p:spPr>
      </p:pic>
      <p:sp>
        <p:nvSpPr>
          <p:cNvPr id="20" name="Prostokąt 22">
            <a:extLst>
              <a:ext uri="{FF2B5EF4-FFF2-40B4-BE49-F238E27FC236}">
                <a16:creationId xmlns:a16="http://schemas.microsoft.com/office/drawing/2014/main" id="{5D78B8D8-6AB6-9E34-4091-F1EE827E26BB}"/>
              </a:ext>
            </a:extLst>
          </p:cNvPr>
          <p:cNvSpPr>
            <a:spLocks noChangeArrowheads="1"/>
          </p:cNvSpPr>
          <p:nvPr/>
        </p:nvSpPr>
        <p:spPr bwMode="auto">
          <a:xfrm>
            <a:off x="6096000" y="759655"/>
            <a:ext cx="525603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Wingdings" pitchFamily="2" charset="2"/>
              <a:buChar char="§"/>
            </a:pPr>
            <a:r>
              <a:rPr lang="en-US" altLang="pl-PL" sz="2000" b="1" dirty="0">
                <a:latin typeface="+mn-lt"/>
                <a:cs typeface="Arial" panose="020B0604020202020204" pitchFamily="34" charset="0"/>
              </a:rPr>
              <a:t>Cause-and-effect relationships between factors</a:t>
            </a:r>
          </a:p>
          <a:p>
            <a:pPr algn="just">
              <a:lnSpc>
                <a:spcPct val="100000"/>
              </a:lnSpc>
              <a:spcBef>
                <a:spcPct val="0"/>
              </a:spcBef>
              <a:buFont typeface="Wingdings" pitchFamily="2" charset="2"/>
              <a:buChar char="§"/>
            </a:pPr>
            <a:r>
              <a:rPr lang="en-US" altLang="pl-PL" sz="2000" b="1" dirty="0">
                <a:latin typeface="+mn-lt"/>
                <a:cs typeface="Arial" panose="020B0604020202020204" pitchFamily="34" charset="0"/>
              </a:rPr>
              <a:t>Key driving factors (causes) that influence other factors in the system</a:t>
            </a:r>
          </a:p>
          <a:p>
            <a:pPr algn="just">
              <a:lnSpc>
                <a:spcPct val="100000"/>
              </a:lnSpc>
              <a:spcBef>
                <a:spcPct val="0"/>
              </a:spcBef>
              <a:buFont typeface="Wingdings" pitchFamily="2" charset="2"/>
              <a:buChar char="§"/>
            </a:pPr>
            <a:r>
              <a:rPr lang="en-US" altLang="pl-PL" sz="2000" b="1" dirty="0">
                <a:latin typeface="+mn-lt"/>
                <a:cs typeface="Arial" panose="020B0604020202020204" pitchFamily="34" charset="0"/>
              </a:rPr>
              <a:t>Result factors (effects) that are mainly influenced by other factors</a:t>
            </a:r>
          </a:p>
          <a:p>
            <a:pPr algn="just">
              <a:lnSpc>
                <a:spcPct val="100000"/>
              </a:lnSpc>
              <a:spcBef>
                <a:spcPct val="0"/>
              </a:spcBef>
              <a:buFont typeface="Wingdings" pitchFamily="2" charset="2"/>
              <a:buChar char="§"/>
            </a:pPr>
            <a:r>
              <a:rPr lang="en-US" altLang="pl-PL" sz="2000" b="1" dirty="0">
                <a:latin typeface="+mn-lt"/>
                <a:cs typeface="Arial" panose="020B0604020202020204" pitchFamily="34" charset="0"/>
              </a:rPr>
              <a:t>Strength of influence among factors</a:t>
            </a:r>
          </a:p>
          <a:p>
            <a:pPr algn="just">
              <a:lnSpc>
                <a:spcPct val="100000"/>
              </a:lnSpc>
              <a:spcBef>
                <a:spcPct val="0"/>
              </a:spcBef>
              <a:buFont typeface="Wingdings" pitchFamily="2" charset="2"/>
              <a:buChar char="§"/>
            </a:pPr>
            <a:r>
              <a:rPr lang="en-US" altLang="pl-PL" sz="2000" b="1" dirty="0">
                <a:latin typeface="+mn-lt"/>
                <a:cs typeface="Arial" panose="020B0604020202020204" pitchFamily="34" charset="0"/>
              </a:rPr>
              <a:t>Direct and indirect interactions within the system</a:t>
            </a:r>
          </a:p>
          <a:p>
            <a:pPr algn="just">
              <a:lnSpc>
                <a:spcPct val="100000"/>
              </a:lnSpc>
              <a:spcBef>
                <a:spcPct val="0"/>
              </a:spcBef>
              <a:buFont typeface="Wingdings" pitchFamily="2" charset="2"/>
              <a:buChar char="§"/>
            </a:pPr>
            <a:r>
              <a:rPr lang="en-US" altLang="pl-PL" sz="2000" b="1" dirty="0">
                <a:latin typeface="+mn-lt"/>
                <a:cs typeface="Arial" panose="020B0604020202020204" pitchFamily="34" charset="0"/>
              </a:rPr>
              <a:t>Feedback loops</a:t>
            </a:r>
            <a:endParaRPr lang="en-US" altLang="pl-PL" sz="2000" dirty="0">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16772164"/>
      </p:ext>
    </p:extLst>
  </p:cSld>
  <p:clrMapOvr>
    <a:masterClrMapping/>
  </p:clrMapOvr>
  <mc:AlternateContent xmlns:mc="http://schemas.openxmlformats.org/markup-compatibility/2006">
    <mc:Choice xmlns:p14="http://schemas.microsoft.com/office/powerpoint/2010/main" Requires="p14">
      <p:transition spd="slow" p14:dur="2000" advTm="101"/>
    </mc:Choice>
    <mc:Fallback>
      <p:transition spd="slow" advTm="1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18E34-5119-7A3E-C4E2-696B749DE930}"/>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193CC6D8-C018-4FC9-18EB-257ADAFD87BF}"/>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4EF7187E-2F58-B615-3D1A-EBFD837434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5DDBB876-D65F-CD10-7AB2-8CC04AFE87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38AA12BD-496E-66DC-67BC-B95713A44B60}"/>
              </a:ext>
            </a:extLst>
          </p:cNvPr>
          <p:cNvPicPr>
            <a:picLocks noChangeAspect="1"/>
          </p:cNvPicPr>
          <p:nvPr/>
        </p:nvPicPr>
        <p:blipFill>
          <a:blip r:embed="rId5"/>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EAB57305-7BBD-90F8-DB1D-B8DAFD7C27A4}"/>
              </a:ext>
            </a:extLst>
          </p:cNvPr>
          <p:cNvSpPr/>
          <p:nvPr/>
        </p:nvSpPr>
        <p:spPr>
          <a:xfrm>
            <a:off x="410589" y="925644"/>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4" name="pole tekstowe 3">
            <a:extLst>
              <a:ext uri="{FF2B5EF4-FFF2-40B4-BE49-F238E27FC236}">
                <a16:creationId xmlns:a16="http://schemas.microsoft.com/office/drawing/2014/main" id="{C4B6B4CA-3937-72D7-6DE1-4E715299E5B0}"/>
              </a:ext>
            </a:extLst>
          </p:cNvPr>
          <p:cNvSpPr txBox="1"/>
          <p:nvPr/>
        </p:nvSpPr>
        <p:spPr>
          <a:xfrm>
            <a:off x="5331207" y="659517"/>
            <a:ext cx="1529586" cy="523220"/>
          </a:xfrm>
          <a:prstGeom prst="rect">
            <a:avLst/>
          </a:prstGeom>
          <a:noFill/>
        </p:spPr>
        <p:txBody>
          <a:bodyPr wrap="none" rtlCol="0">
            <a:spAutoFit/>
          </a:bodyPr>
          <a:lstStyle/>
          <a:p>
            <a:r>
              <a:rPr lang="pl-PL" sz="2800" dirty="0">
                <a:solidFill>
                  <a:schemeClr val="tx1">
                    <a:lumMod val="65000"/>
                    <a:lumOff val="35000"/>
                  </a:schemeClr>
                </a:solidFill>
                <a:latin typeface="Segoe UI Symbol" panose="020B0502040204020203" pitchFamily="34" charset="0"/>
                <a:ea typeface="Segoe UI Symbol" panose="020B0502040204020203" pitchFamily="34" charset="0"/>
              </a:rPr>
              <a:t>CREDITS</a:t>
            </a:r>
          </a:p>
        </p:txBody>
      </p:sp>
      <p:sp>
        <p:nvSpPr>
          <p:cNvPr id="11" name="pole tekstowe 10">
            <a:extLst>
              <a:ext uri="{FF2B5EF4-FFF2-40B4-BE49-F238E27FC236}">
                <a16:creationId xmlns:a16="http://schemas.microsoft.com/office/drawing/2014/main" id="{A9D94EEC-75FA-9BF3-F71C-C46738C7FAE7}"/>
              </a:ext>
            </a:extLst>
          </p:cNvPr>
          <p:cNvSpPr txBox="1"/>
          <p:nvPr/>
        </p:nvSpPr>
        <p:spPr>
          <a:xfrm>
            <a:off x="3429483" y="1531909"/>
            <a:ext cx="958917" cy="369332"/>
          </a:xfrm>
          <a:prstGeom prst="rect">
            <a:avLst/>
          </a:prstGeom>
          <a:noFill/>
        </p:spPr>
        <p:txBody>
          <a:bodyPr wrap="none" rtlCol="0">
            <a:spAutoFit/>
          </a:bodyPr>
          <a:lstStyle/>
          <a:p>
            <a:pPr algn="r"/>
            <a:r>
              <a:rPr lang="pl-PL" dirty="0"/>
              <a:t>Content</a:t>
            </a:r>
          </a:p>
        </p:txBody>
      </p:sp>
      <p:sp>
        <p:nvSpPr>
          <p:cNvPr id="13" name="pole tekstowe 12">
            <a:extLst>
              <a:ext uri="{FF2B5EF4-FFF2-40B4-BE49-F238E27FC236}">
                <a16:creationId xmlns:a16="http://schemas.microsoft.com/office/drawing/2014/main" id="{69329590-40FA-BE35-93D7-63C872D552BF}"/>
              </a:ext>
            </a:extLst>
          </p:cNvPr>
          <p:cNvSpPr txBox="1"/>
          <p:nvPr/>
        </p:nvSpPr>
        <p:spPr>
          <a:xfrm>
            <a:off x="5442367" y="1421033"/>
            <a:ext cx="5355953" cy="646331"/>
          </a:xfrm>
          <a:prstGeom prst="rect">
            <a:avLst/>
          </a:prstGeom>
          <a:noFill/>
        </p:spPr>
        <p:txBody>
          <a:bodyPr wrap="none" rtlCol="0">
            <a:spAutoFit/>
          </a:bodyPr>
          <a:lstStyle/>
          <a:p>
            <a:r>
              <a:rPr lang="pl-PL" dirty="0"/>
              <a:t>University of </a:t>
            </a:r>
            <a:r>
              <a:rPr lang="pl-PL" dirty="0" err="1"/>
              <a:t>Economics</a:t>
            </a:r>
            <a:r>
              <a:rPr lang="pl-PL" dirty="0"/>
              <a:t> and Business in </a:t>
            </a:r>
            <a:r>
              <a:rPr lang="pl-PL" dirty="0" err="1"/>
              <a:t>Bratislava</a:t>
            </a:r>
            <a:endParaRPr lang="pl-PL" dirty="0"/>
          </a:p>
          <a:p>
            <a:r>
              <a:rPr lang="pl-PL" dirty="0"/>
              <a:t>Poznań University of </a:t>
            </a:r>
            <a:r>
              <a:rPr lang="pl-PL" dirty="0" err="1"/>
              <a:t>Economics</a:t>
            </a:r>
            <a:r>
              <a:rPr lang="pl-PL" dirty="0"/>
              <a:t> and Business</a:t>
            </a:r>
          </a:p>
        </p:txBody>
      </p:sp>
      <p:sp>
        <p:nvSpPr>
          <p:cNvPr id="14" name="pole tekstowe 13">
            <a:extLst>
              <a:ext uri="{FF2B5EF4-FFF2-40B4-BE49-F238E27FC236}">
                <a16:creationId xmlns:a16="http://schemas.microsoft.com/office/drawing/2014/main" id="{1B84DD60-8548-40C7-D1F2-16277B2ADA28}"/>
              </a:ext>
            </a:extLst>
          </p:cNvPr>
          <p:cNvSpPr txBox="1"/>
          <p:nvPr/>
        </p:nvSpPr>
        <p:spPr>
          <a:xfrm>
            <a:off x="3206666" y="2278037"/>
            <a:ext cx="1181734" cy="369332"/>
          </a:xfrm>
          <a:prstGeom prst="rect">
            <a:avLst/>
          </a:prstGeom>
          <a:noFill/>
        </p:spPr>
        <p:txBody>
          <a:bodyPr wrap="none" rtlCol="0">
            <a:spAutoFit/>
          </a:bodyPr>
          <a:lstStyle/>
          <a:p>
            <a:pPr algn="r"/>
            <a:r>
              <a:rPr lang="pl-PL" dirty="0" err="1"/>
              <a:t>Voiceover</a:t>
            </a:r>
            <a:endParaRPr lang="pl-PL" dirty="0"/>
          </a:p>
        </p:txBody>
      </p:sp>
      <p:sp>
        <p:nvSpPr>
          <p:cNvPr id="15" name="pole tekstowe 14">
            <a:extLst>
              <a:ext uri="{FF2B5EF4-FFF2-40B4-BE49-F238E27FC236}">
                <a16:creationId xmlns:a16="http://schemas.microsoft.com/office/drawing/2014/main" id="{205C1CD6-8406-8CD7-1ED5-73CFBA12F1B7}"/>
              </a:ext>
            </a:extLst>
          </p:cNvPr>
          <p:cNvSpPr txBox="1"/>
          <p:nvPr/>
        </p:nvSpPr>
        <p:spPr>
          <a:xfrm>
            <a:off x="3610623" y="3024165"/>
            <a:ext cx="777777" cy="369332"/>
          </a:xfrm>
          <a:prstGeom prst="rect">
            <a:avLst/>
          </a:prstGeom>
          <a:noFill/>
        </p:spPr>
        <p:txBody>
          <a:bodyPr wrap="none" rtlCol="0">
            <a:spAutoFit/>
          </a:bodyPr>
          <a:lstStyle/>
          <a:p>
            <a:pPr algn="r"/>
            <a:r>
              <a:rPr lang="pl-PL" dirty="0"/>
              <a:t>Music</a:t>
            </a:r>
          </a:p>
        </p:txBody>
      </p:sp>
      <p:sp>
        <p:nvSpPr>
          <p:cNvPr id="16" name="pole tekstowe 15">
            <a:extLst>
              <a:ext uri="{FF2B5EF4-FFF2-40B4-BE49-F238E27FC236}">
                <a16:creationId xmlns:a16="http://schemas.microsoft.com/office/drawing/2014/main" id="{2FC15351-7D84-2516-6E3F-485D06F3D4F4}"/>
              </a:ext>
            </a:extLst>
          </p:cNvPr>
          <p:cNvSpPr txBox="1"/>
          <p:nvPr/>
        </p:nvSpPr>
        <p:spPr>
          <a:xfrm>
            <a:off x="5442367" y="4130111"/>
            <a:ext cx="4834975" cy="646331"/>
          </a:xfrm>
          <a:prstGeom prst="rect">
            <a:avLst/>
          </a:prstGeom>
          <a:noFill/>
        </p:spPr>
        <p:txBody>
          <a:bodyPr wrap="square" rtlCol="0">
            <a:spAutoFit/>
          </a:bodyPr>
          <a:lstStyle/>
          <a:p>
            <a:r>
              <a:rPr lang="pl-PL" dirty="0"/>
              <a:t>The video </a:t>
            </a:r>
            <a:r>
              <a:rPr lang="pl-PL" dirty="0" err="1"/>
              <a:t>has</a:t>
            </a:r>
            <a:r>
              <a:rPr lang="pl-PL" dirty="0"/>
              <a:t> </a:t>
            </a:r>
            <a:r>
              <a:rPr lang="pl-PL" dirty="0" err="1"/>
              <a:t>been</a:t>
            </a:r>
            <a:r>
              <a:rPr lang="pl-PL" dirty="0"/>
              <a:t> </a:t>
            </a:r>
            <a:r>
              <a:rPr lang="pl-PL" dirty="0" err="1"/>
              <a:t>prepared</a:t>
            </a:r>
            <a:r>
              <a:rPr lang="pl-PL" dirty="0"/>
              <a:t> with </a:t>
            </a:r>
            <a:r>
              <a:rPr lang="pl-PL" dirty="0" err="1"/>
              <a:t>use</a:t>
            </a:r>
            <a:r>
              <a:rPr lang="pl-PL" dirty="0"/>
              <a:t> of </a:t>
            </a:r>
            <a:r>
              <a:rPr lang="pl-PL" dirty="0" err="1"/>
              <a:t>Azure</a:t>
            </a:r>
            <a:r>
              <a:rPr lang="pl-PL" dirty="0"/>
              <a:t> </a:t>
            </a:r>
            <a:r>
              <a:rPr lang="pl-PL" dirty="0" err="1"/>
              <a:t>OpenAI</a:t>
            </a:r>
            <a:r>
              <a:rPr lang="pl-PL" dirty="0"/>
              <a:t> </a:t>
            </a:r>
            <a:r>
              <a:rPr lang="pl-PL" dirty="0" err="1"/>
              <a:t>ImageGen</a:t>
            </a:r>
            <a:r>
              <a:rPr lang="pl-PL" dirty="0"/>
              <a:t> </a:t>
            </a:r>
          </a:p>
        </p:txBody>
      </p:sp>
      <p:sp>
        <p:nvSpPr>
          <p:cNvPr id="2" name="pole tekstowe 1">
            <a:extLst>
              <a:ext uri="{FF2B5EF4-FFF2-40B4-BE49-F238E27FC236}">
                <a16:creationId xmlns:a16="http://schemas.microsoft.com/office/drawing/2014/main" id="{A3AED294-7D62-D9AC-1B6C-40FF1240C322}"/>
              </a:ext>
            </a:extLst>
          </p:cNvPr>
          <p:cNvSpPr txBox="1"/>
          <p:nvPr/>
        </p:nvSpPr>
        <p:spPr>
          <a:xfrm>
            <a:off x="5442367" y="2254861"/>
            <a:ext cx="3429144" cy="369332"/>
          </a:xfrm>
          <a:prstGeom prst="rect">
            <a:avLst/>
          </a:prstGeom>
          <a:noFill/>
        </p:spPr>
        <p:txBody>
          <a:bodyPr wrap="none" rtlCol="0">
            <a:spAutoFit/>
          </a:bodyPr>
          <a:lstStyle/>
          <a:p>
            <a:r>
              <a:rPr lang="pl-PL" dirty="0" err="1"/>
              <a:t>Generated</a:t>
            </a:r>
            <a:r>
              <a:rPr lang="pl-PL" dirty="0"/>
              <a:t> with </a:t>
            </a:r>
            <a:r>
              <a:rPr lang="pl-PL" dirty="0" err="1"/>
              <a:t>use</a:t>
            </a:r>
            <a:r>
              <a:rPr lang="pl-PL" dirty="0"/>
              <a:t> of </a:t>
            </a:r>
            <a:r>
              <a:rPr lang="pl-PL" dirty="0" err="1"/>
              <a:t>notegpt.io</a:t>
            </a:r>
            <a:endParaRPr lang="pl-PL" dirty="0"/>
          </a:p>
        </p:txBody>
      </p:sp>
      <p:sp>
        <p:nvSpPr>
          <p:cNvPr id="9" name="pole tekstowe 8">
            <a:extLst>
              <a:ext uri="{FF2B5EF4-FFF2-40B4-BE49-F238E27FC236}">
                <a16:creationId xmlns:a16="http://schemas.microsoft.com/office/drawing/2014/main" id="{EBA812E0-3BDA-5C41-695B-7DCD43D855BC}"/>
              </a:ext>
            </a:extLst>
          </p:cNvPr>
          <p:cNvSpPr txBox="1"/>
          <p:nvPr/>
        </p:nvSpPr>
        <p:spPr>
          <a:xfrm>
            <a:off x="5469103" y="3024165"/>
            <a:ext cx="2161617" cy="369332"/>
          </a:xfrm>
          <a:prstGeom prst="rect">
            <a:avLst/>
          </a:prstGeom>
          <a:noFill/>
        </p:spPr>
        <p:txBody>
          <a:bodyPr wrap="none" rtlCol="0">
            <a:spAutoFit/>
          </a:bodyPr>
          <a:lstStyle/>
          <a:p>
            <a:r>
              <a:rPr lang="pl-PL" dirty="0"/>
              <a:t>Technology </a:t>
            </a:r>
            <a:r>
              <a:rPr lang="pl-PL" dirty="0" err="1"/>
              <a:t>Minimal</a:t>
            </a:r>
            <a:endParaRPr lang="pl-PL" dirty="0"/>
          </a:p>
        </p:txBody>
      </p:sp>
      <p:sp>
        <p:nvSpPr>
          <p:cNvPr id="12" name="pole tekstowe 11">
            <a:extLst>
              <a:ext uri="{FF2B5EF4-FFF2-40B4-BE49-F238E27FC236}">
                <a16:creationId xmlns:a16="http://schemas.microsoft.com/office/drawing/2014/main" id="{213008E9-176B-E1E6-60FF-9572A5E2C43C}"/>
              </a:ext>
            </a:extLst>
          </p:cNvPr>
          <p:cNvSpPr txBox="1"/>
          <p:nvPr/>
        </p:nvSpPr>
        <p:spPr>
          <a:xfrm>
            <a:off x="3502767" y="4147156"/>
            <a:ext cx="915635" cy="369332"/>
          </a:xfrm>
          <a:prstGeom prst="rect">
            <a:avLst/>
          </a:prstGeom>
          <a:noFill/>
        </p:spPr>
        <p:txBody>
          <a:bodyPr wrap="none" rtlCol="0">
            <a:spAutoFit/>
          </a:bodyPr>
          <a:lstStyle/>
          <a:p>
            <a:pPr algn="r"/>
            <a:r>
              <a:rPr lang="pl-PL" dirty="0" err="1"/>
              <a:t>Images</a:t>
            </a:r>
            <a:endParaRPr lang="pl-PL" dirty="0"/>
          </a:p>
        </p:txBody>
      </p:sp>
      <p:sp>
        <p:nvSpPr>
          <p:cNvPr id="17" name="pole tekstowe 16">
            <a:extLst>
              <a:ext uri="{FF2B5EF4-FFF2-40B4-BE49-F238E27FC236}">
                <a16:creationId xmlns:a16="http://schemas.microsoft.com/office/drawing/2014/main" id="{6B7A6453-413D-CC3D-2DCE-75C362391EA3}"/>
              </a:ext>
            </a:extLst>
          </p:cNvPr>
          <p:cNvSpPr txBox="1"/>
          <p:nvPr/>
        </p:nvSpPr>
        <p:spPr>
          <a:xfrm>
            <a:off x="5962797" y="5667067"/>
            <a:ext cx="6098344" cy="600164"/>
          </a:xfrm>
          <a:prstGeom prst="rect">
            <a:avLst/>
          </a:prstGeom>
          <a:noFill/>
        </p:spPr>
        <p:txBody>
          <a:bodyPr wrap="square">
            <a:spAutoFit/>
          </a:bodyPr>
          <a:lstStyle/>
          <a:p>
            <a:pPr algn="r"/>
            <a:r>
              <a:rPr lang="en-US" sz="1100" b="1" i="1" u="none" strike="noStrike" dirty="0">
                <a:solidFill>
                  <a:srgbClr val="000000"/>
                </a:solidFill>
                <a:effectLst/>
                <a:latin typeface="+mj-lt"/>
              </a:rPr>
              <a:t>This work was supported by the Polish National Agency for Academic Exchange, Strategic Partnerships, “Higher Education for Resilient Economy”, grant number (BNI/PST/2023/1/00016)</a:t>
            </a:r>
            <a:endParaRPr lang="pl-PL" sz="1100" dirty="0">
              <a:latin typeface="+mj-lt"/>
            </a:endParaRPr>
          </a:p>
        </p:txBody>
      </p:sp>
      <p:pic>
        <p:nvPicPr>
          <p:cNvPr id="18" name="Obraz 17" descr="File:Logo EUBA SK cmyk.jpg - Wikimedia Commons">
            <a:extLst>
              <a:ext uri="{FF2B5EF4-FFF2-40B4-BE49-F238E27FC236}">
                <a16:creationId xmlns:a16="http://schemas.microsoft.com/office/drawing/2014/main" id="{79154BD0-8CA4-4D99-D122-F8BD0608CE6D}"/>
              </a:ext>
            </a:extLst>
          </p:cNvPr>
          <p:cNvPicPr>
            <a:picLocks noChangeAspect="1"/>
          </p:cNvPicPr>
          <p:nvPr/>
        </p:nvPicPr>
        <p:blipFill>
          <a:blip r:embed="rId6"/>
          <a:stretch>
            <a:fillRect/>
          </a:stretch>
        </p:blipFill>
        <p:spPr>
          <a:xfrm>
            <a:off x="9706076" y="6403004"/>
            <a:ext cx="453081" cy="453081"/>
          </a:xfrm>
          <a:prstGeom prst="rect">
            <a:avLst/>
          </a:prstGeom>
        </p:spPr>
      </p:pic>
    </p:spTree>
    <p:extLst>
      <p:ext uri="{BB962C8B-B14F-4D97-AF65-F5344CB8AC3E}">
        <p14:creationId xmlns:p14="http://schemas.microsoft.com/office/powerpoint/2010/main" val="1966022727"/>
      </p:ext>
    </p:extLst>
  </p:cSld>
  <p:clrMapOvr>
    <a:masterClrMapping/>
  </p:clrMapOvr>
  <mc:AlternateContent xmlns:mc="http://schemas.openxmlformats.org/markup-compatibility/2006">
    <mc:Choice xmlns:p14="http://schemas.microsoft.com/office/powerpoint/2010/main" Requires="p14">
      <p:transition spd="slow" p14:dur="2000" advTm="152"/>
    </mc:Choice>
    <mc:Fallback>
      <p:transition spd="slow" advTm="1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FF46-7D91-252C-8297-1A0F32B585B1}"/>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BE91D15F-7973-500D-2D95-C1BE84482569}"/>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LOGO_PL">
            <a:extLst>
              <a:ext uri="{FF2B5EF4-FFF2-40B4-BE49-F238E27FC236}">
                <a16:creationId xmlns:a16="http://schemas.microsoft.com/office/drawing/2014/main" id="{103AE4B2-D26E-8EC2-B9CC-7A90A8935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F5E45636-E50E-ECB0-3960-B4583563E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C8891628-7B7C-865F-BC75-0A1D94511504}"/>
              </a:ext>
            </a:extLst>
          </p:cNvPr>
          <p:cNvPicPr>
            <a:picLocks noChangeAspect="1"/>
          </p:cNvPicPr>
          <p:nvPr/>
        </p:nvPicPr>
        <p:blipFill>
          <a:blip r:embed="rId4"/>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D69BD532-FFC1-313A-50B4-CB8390B86095}"/>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B5E57FA6-D2E4-C743-A7C8-3FC043F9C522}"/>
              </a:ext>
            </a:extLst>
          </p:cNvPr>
          <p:cNvSpPr txBox="1"/>
          <p:nvPr/>
        </p:nvSpPr>
        <p:spPr>
          <a:xfrm>
            <a:off x="5962797" y="5667067"/>
            <a:ext cx="6098344" cy="600164"/>
          </a:xfrm>
          <a:prstGeom prst="rect">
            <a:avLst/>
          </a:prstGeom>
          <a:noFill/>
        </p:spPr>
        <p:txBody>
          <a:bodyPr wrap="square">
            <a:spAutoFit/>
          </a:bodyPr>
          <a:lstStyle/>
          <a:p>
            <a:pPr algn="r"/>
            <a:r>
              <a:rPr lang="en-US" sz="1100" b="1" i="1" u="none" strike="noStrike" dirty="0">
                <a:solidFill>
                  <a:srgbClr val="000000"/>
                </a:solidFill>
                <a:effectLst/>
                <a:latin typeface="+mj-lt"/>
              </a:rPr>
              <a:t>This work was supported by the Polish National Agency for Academic Exchange, Strategic Partnerships, “Higher Education for Resilient Economy”, grant number (BNI/PST/2023/1/00016)</a:t>
            </a:r>
            <a:endParaRPr lang="pl-PL" sz="1100" dirty="0">
              <a:latin typeface="+mj-lt"/>
            </a:endParaRPr>
          </a:p>
        </p:txBody>
      </p:sp>
      <p:sp>
        <p:nvSpPr>
          <p:cNvPr id="2" name="Rectangle 2">
            <a:extLst>
              <a:ext uri="{FF2B5EF4-FFF2-40B4-BE49-F238E27FC236}">
                <a16:creationId xmlns:a16="http://schemas.microsoft.com/office/drawing/2014/main" id="{79AFDB09-225C-F7E8-5AAE-52D05B7E3658}"/>
              </a:ext>
            </a:extLst>
          </p:cNvPr>
          <p:cNvSpPr>
            <a:spLocks noChangeArrowheads="1"/>
          </p:cNvSpPr>
          <p:nvPr/>
        </p:nvSpPr>
        <p:spPr bwMode="auto">
          <a:xfrm>
            <a:off x="688954" y="4137899"/>
            <a:ext cx="47557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pl-PL" altLang="pl-PL" sz="1400" b="0" i="0"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based</a:t>
            </a:r>
            <a:r>
              <a:rPr kumimoji="0" lang="pl-PL" altLang="pl-PL" sz="1400" b="0" i="0"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on the </a:t>
            </a:r>
            <a:r>
              <a:rPr kumimoji="0" lang="pl-PL" altLang="pl-PL" sz="1400" b="0" i="0"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paper</a:t>
            </a:r>
            <a:r>
              <a:rPr kumimoji="0" lang="pl-PL" altLang="pl-PL" sz="1400" b="0" i="0"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by </a:t>
            </a:r>
            <a:r>
              <a:rPr lang="pl-PL" altLang="pl-PL" sz="1400" dirty="0">
                <a:latin typeface="Segoe UI Symbol" panose="020B0502040204020203" pitchFamily="34" charset="0"/>
                <a:ea typeface="Segoe UI Symbol" panose="020B0502040204020203" pitchFamily="34" charset="0"/>
              </a:rPr>
              <a:t>Mroczek-Dąbrowska K., Kania, A., Cherubin, D., </a:t>
            </a:r>
            <a:r>
              <a:rPr lang="pl-PL" altLang="pl-PL" sz="1400" dirty="0" err="1">
                <a:latin typeface="Segoe UI Symbol" panose="020B0502040204020203" pitchFamily="34" charset="0"/>
                <a:ea typeface="Segoe UI Symbol" panose="020B0502040204020203" pitchFamily="34" charset="0"/>
              </a:rPr>
              <a:t>Romanova</a:t>
            </a:r>
            <a:r>
              <a:rPr lang="pl-PL" altLang="pl-PL" sz="1400" dirty="0">
                <a:latin typeface="Segoe UI Symbol" panose="020B0502040204020203" pitchFamily="34" charset="0"/>
                <a:ea typeface="Segoe UI Symbol" panose="020B0502040204020203" pitchFamily="34" charset="0"/>
              </a:rPr>
              <a:t>, A. </a:t>
            </a:r>
            <a:r>
              <a:rPr kumimoji="0" lang="pl-PL" altLang="pl-PL" sz="1400" b="0" i="0"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titled</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FDI in the </a:t>
            </a:r>
            <a:r>
              <a:rPr kumimoji="0" lang="pl-PL" altLang="pl-PL" sz="1400" b="0" i="1"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age</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of </a:t>
            </a:r>
            <a:r>
              <a:rPr kumimoji="0" lang="pl-PL" altLang="pl-PL" sz="1400" b="0" i="1"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misinformation</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A </a:t>
            </a:r>
            <a:r>
              <a:rPr kumimoji="0" lang="pl-PL" altLang="pl-PL" sz="1400" b="0" i="1"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multi-criteria</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a:t>
            </a:r>
            <a:r>
              <a:rPr kumimoji="0" lang="pl-PL" altLang="pl-PL" sz="1400" b="0" i="1"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approach</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amid </a:t>
            </a:r>
            <a:r>
              <a:rPr kumimoji="0" lang="pl-PL" altLang="pl-PL" sz="1400" b="0" i="1"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geopolitical</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a:t>
            </a:r>
            <a:r>
              <a:rPr kumimoji="0" lang="pl-PL" altLang="pl-PL" sz="1400" b="0" i="1" u="none" strike="noStrike" cap="none" normalizeH="0" baseline="0" dirty="0" err="1">
                <a:ln>
                  <a:noFill/>
                </a:ln>
                <a:solidFill>
                  <a:schemeClr val="tx1"/>
                </a:solidFill>
                <a:effectLst/>
                <a:latin typeface="Segoe UI Symbol" panose="020B0502040204020203" pitchFamily="34" charset="0"/>
                <a:ea typeface="Segoe UI Symbol" panose="020B0502040204020203" pitchFamily="34" charset="0"/>
              </a:rPr>
              <a:t>uncertainty</a:t>
            </a:r>
            <a:r>
              <a:rPr kumimoji="0" lang="pl-PL" altLang="pl-PL" sz="1400" b="0" i="1"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rPr>
              <a:t> ”</a:t>
            </a:r>
            <a:endParaRPr kumimoji="0" lang="pl-PL" altLang="pl-PL" sz="1400" b="0" i="0" u="none" strike="noStrike" cap="none" normalizeH="0" baseline="0" dirty="0">
              <a:ln>
                <a:noFill/>
              </a:ln>
              <a:solidFill>
                <a:schemeClr val="tx1"/>
              </a:solidFill>
              <a:effectLst/>
              <a:latin typeface="Segoe UI Symbol" panose="020B0502040204020203" pitchFamily="34" charset="0"/>
              <a:ea typeface="Segoe UI Symbol" panose="020B0502040204020203" pitchFamily="34" charset="0"/>
            </a:endParaRPr>
          </a:p>
        </p:txBody>
      </p:sp>
      <p:sp>
        <p:nvSpPr>
          <p:cNvPr id="4" name="pole tekstowe 3">
            <a:extLst>
              <a:ext uri="{FF2B5EF4-FFF2-40B4-BE49-F238E27FC236}">
                <a16:creationId xmlns:a16="http://schemas.microsoft.com/office/drawing/2014/main" id="{511806CC-23B8-DDD3-323E-1F23A551C870}"/>
              </a:ext>
            </a:extLst>
          </p:cNvPr>
          <p:cNvSpPr txBox="1"/>
          <p:nvPr/>
        </p:nvSpPr>
        <p:spPr>
          <a:xfrm>
            <a:off x="546813" y="654148"/>
            <a:ext cx="4578979" cy="3897542"/>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Research</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Decisions</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Unlocked</a:t>
            </a:r>
            <a:r>
              <a:rPr lang="pl-PL" sz="2800" b="1" kern="0" dirty="0">
                <a:solidFill>
                  <a:srgbClr val="000000"/>
                </a:solidFill>
                <a:ea typeface="Times New Roman" panose="02020603050405020304" pitchFamily="18" charset="0"/>
              </a:rPr>
              <a:t> — A </a:t>
            </a:r>
            <a:r>
              <a:rPr lang="pl-PL" sz="2800" b="1" kern="0" dirty="0" err="1">
                <a:solidFill>
                  <a:srgbClr val="000000"/>
                </a:solidFill>
                <a:ea typeface="Times New Roman" panose="02020603050405020304" pitchFamily="18" charset="0"/>
              </a:rPr>
              <a:t>Practical</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Introduction</a:t>
            </a:r>
            <a:r>
              <a:rPr lang="pl-PL" sz="2800" b="1" kern="0" dirty="0">
                <a:solidFill>
                  <a:srgbClr val="000000"/>
                </a:solidFill>
                <a:ea typeface="Times New Roman" panose="02020603050405020304" pitchFamily="18" charset="0"/>
              </a:rPr>
              <a:t> to Multi‑</a:t>
            </a:r>
            <a:r>
              <a:rPr lang="pl-PL" sz="2800" b="1" kern="0" dirty="0" err="1">
                <a:solidFill>
                  <a:srgbClr val="000000"/>
                </a:solidFill>
                <a:ea typeface="Times New Roman" panose="02020603050405020304" pitchFamily="18" charset="0"/>
              </a:rPr>
              <a:t>Criteria</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Decision</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Models</a:t>
            </a:r>
            <a:endParaRPr lang="pl-PL" sz="2800" b="1" kern="0" dirty="0">
              <a:solidFill>
                <a:srgbClr val="000000"/>
              </a:solidFill>
              <a:ea typeface="Times New Roman" panose="02020603050405020304" pitchFamily="18" charset="0"/>
            </a:endParaRPr>
          </a:p>
          <a:p>
            <a:pPr>
              <a:lnSpc>
                <a:spcPct val="150000"/>
              </a:lnSpc>
            </a:pPr>
            <a:endParaRPr lang="pl-PL" sz="2800" b="1" kern="0" dirty="0" err="1">
              <a:solidFill>
                <a:srgbClr val="000000"/>
              </a:solidFill>
              <a:ea typeface="Times New Roman" panose="02020603050405020304" pitchFamily="18" charset="0"/>
            </a:endParaRPr>
          </a:p>
        </p:txBody>
      </p:sp>
      <p:pic>
        <p:nvPicPr>
          <p:cNvPr id="9" name="Obraz 8" descr="File:Logo EUBA SK cmyk.jpg - Wikimedia Commons">
            <a:extLst>
              <a:ext uri="{FF2B5EF4-FFF2-40B4-BE49-F238E27FC236}">
                <a16:creationId xmlns:a16="http://schemas.microsoft.com/office/drawing/2014/main" id="{59C9FCEC-A753-E4F4-825B-C006D36F10FE}"/>
              </a:ext>
            </a:extLst>
          </p:cNvPr>
          <p:cNvPicPr>
            <a:picLocks noChangeAspect="1"/>
          </p:cNvPicPr>
          <p:nvPr/>
        </p:nvPicPr>
        <p:blipFill>
          <a:blip r:embed="rId5"/>
          <a:stretch>
            <a:fillRect/>
          </a:stretch>
        </p:blipFill>
        <p:spPr>
          <a:xfrm>
            <a:off x="9706076" y="6403004"/>
            <a:ext cx="453081" cy="453081"/>
          </a:xfrm>
          <a:prstGeom prst="rect">
            <a:avLst/>
          </a:prstGeom>
        </p:spPr>
      </p:pic>
      <p:pic>
        <p:nvPicPr>
          <p:cNvPr id="11" name="Obraz 10" descr="Academic decision-making illustration">
            <a:extLst>
              <a:ext uri="{FF2B5EF4-FFF2-40B4-BE49-F238E27FC236}">
                <a16:creationId xmlns:a16="http://schemas.microsoft.com/office/drawing/2014/main" id="{49F2701A-9CA1-D9BF-B801-1261C668BDEF}"/>
              </a:ext>
            </a:extLst>
          </p:cNvPr>
          <p:cNvPicPr>
            <a:picLocks noChangeAspect="1"/>
          </p:cNvPicPr>
          <p:nvPr/>
        </p:nvPicPr>
        <p:blipFill>
          <a:blip r:embed="rId6"/>
          <a:stretch>
            <a:fillRect/>
          </a:stretch>
        </p:blipFill>
        <p:spPr>
          <a:xfrm>
            <a:off x="5586853" y="355474"/>
            <a:ext cx="6294324" cy="4196216"/>
          </a:xfrm>
          <a:prstGeom prst="rect">
            <a:avLst/>
          </a:prstGeom>
        </p:spPr>
      </p:pic>
    </p:spTree>
    <p:extLst>
      <p:ext uri="{BB962C8B-B14F-4D97-AF65-F5344CB8AC3E}">
        <p14:creationId xmlns:p14="http://schemas.microsoft.com/office/powerpoint/2010/main" val="3758831589"/>
      </p:ext>
    </p:extLst>
  </p:cSld>
  <p:clrMapOvr>
    <a:masterClrMapping/>
  </p:clrMapOvr>
  <mc:AlternateContent xmlns:mc="http://schemas.openxmlformats.org/markup-compatibility/2006">
    <mc:Choice xmlns:p14="http://schemas.microsoft.com/office/powerpoint/2010/main" Requires="p14">
      <p:transition spd="slow" p14:dur="2000" advTm="180"/>
    </mc:Choice>
    <mc:Fallback>
      <p:transition spd="slow" advTm="1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53A7-E1B2-522D-2A45-3175D2705640}"/>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2934D0F4-4C91-C509-0444-D5D0014F1BF0}"/>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LOGO_PL">
            <a:extLst>
              <a:ext uri="{FF2B5EF4-FFF2-40B4-BE49-F238E27FC236}">
                <a16:creationId xmlns:a16="http://schemas.microsoft.com/office/drawing/2014/main" id="{7BDBFF56-4A36-64A6-3774-B02E1CB4DE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BBB62D6A-835F-A93E-17EC-941D2A0CF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6E3C5A97-CDAF-72AF-FF1E-853DFD5C1336}"/>
              </a:ext>
            </a:extLst>
          </p:cNvPr>
          <p:cNvPicPr>
            <a:picLocks noChangeAspect="1"/>
          </p:cNvPicPr>
          <p:nvPr/>
        </p:nvPicPr>
        <p:blipFill>
          <a:blip r:embed="rId4"/>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BAC6DED0-D7A5-90E3-1C3E-06C46CC2CB85}"/>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A559C16D-546D-5170-7231-7D5A7FE43CC0}"/>
              </a:ext>
            </a:extLst>
          </p:cNvPr>
          <p:cNvSpPr txBox="1"/>
          <p:nvPr/>
        </p:nvSpPr>
        <p:spPr>
          <a:xfrm>
            <a:off x="5962797" y="5667067"/>
            <a:ext cx="6098344" cy="600164"/>
          </a:xfrm>
          <a:prstGeom prst="rect">
            <a:avLst/>
          </a:prstGeom>
          <a:noFill/>
        </p:spPr>
        <p:txBody>
          <a:bodyPr wrap="square">
            <a:spAutoFit/>
          </a:bodyPr>
          <a:lstStyle/>
          <a:p>
            <a:pPr algn="r"/>
            <a:r>
              <a:rPr lang="en-US" sz="1100" b="1" i="1" u="none" strike="noStrike" dirty="0">
                <a:solidFill>
                  <a:srgbClr val="000000"/>
                </a:solidFill>
                <a:effectLst/>
                <a:latin typeface="+mj-lt"/>
              </a:rPr>
              <a:t>This work was supported by the Polish National Agency for Academic Exchange, Strategic Partnerships, “Higher Education for Resilient Economy”, grant number (BNI/PST/2023/1/00016)</a:t>
            </a:r>
            <a:endParaRPr lang="pl-PL" sz="1100" dirty="0">
              <a:latin typeface="+mj-lt"/>
            </a:endParaRPr>
          </a:p>
        </p:txBody>
      </p:sp>
      <p:sp>
        <p:nvSpPr>
          <p:cNvPr id="9" name="pole tekstowe 8">
            <a:extLst>
              <a:ext uri="{FF2B5EF4-FFF2-40B4-BE49-F238E27FC236}">
                <a16:creationId xmlns:a16="http://schemas.microsoft.com/office/drawing/2014/main" id="{C7AF6087-CFEA-B082-8D43-C3401B7218CA}"/>
              </a:ext>
            </a:extLst>
          </p:cNvPr>
          <p:cNvSpPr txBox="1"/>
          <p:nvPr/>
        </p:nvSpPr>
        <p:spPr>
          <a:xfrm>
            <a:off x="546814" y="654148"/>
            <a:ext cx="3341370" cy="3897542"/>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Research</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Decisions</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Unlocked</a:t>
            </a:r>
            <a:r>
              <a:rPr lang="pl-PL" sz="2800" b="1" kern="0" dirty="0">
                <a:solidFill>
                  <a:srgbClr val="000000"/>
                </a:solidFill>
                <a:ea typeface="Times New Roman" panose="02020603050405020304" pitchFamily="18" charset="0"/>
              </a:rPr>
              <a:t> — A </a:t>
            </a:r>
            <a:r>
              <a:rPr lang="pl-PL" sz="2800" b="1" kern="0" dirty="0" err="1">
                <a:solidFill>
                  <a:srgbClr val="000000"/>
                </a:solidFill>
                <a:ea typeface="Times New Roman" panose="02020603050405020304" pitchFamily="18" charset="0"/>
              </a:rPr>
              <a:t>Practical</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Introduction</a:t>
            </a:r>
            <a:r>
              <a:rPr lang="pl-PL" sz="2800" b="1" kern="0" dirty="0">
                <a:solidFill>
                  <a:srgbClr val="000000"/>
                </a:solidFill>
                <a:ea typeface="Times New Roman" panose="02020603050405020304" pitchFamily="18" charset="0"/>
              </a:rPr>
              <a:t> to Multi‑</a:t>
            </a:r>
            <a:r>
              <a:rPr lang="pl-PL" sz="2800" b="1" kern="0" dirty="0" err="1">
                <a:solidFill>
                  <a:srgbClr val="000000"/>
                </a:solidFill>
                <a:ea typeface="Times New Roman" panose="02020603050405020304" pitchFamily="18" charset="0"/>
              </a:rPr>
              <a:t>Criteria</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Decision</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Models</a:t>
            </a:r>
            <a:endParaRPr lang="pl-PL" sz="2800" b="1" dirty="0"/>
          </a:p>
        </p:txBody>
      </p:sp>
      <p:pic>
        <p:nvPicPr>
          <p:cNvPr id="4" name="Obraz 3" descr="File:Logo EUBA SK cmyk.jpg - Wikimedia Commons">
            <a:extLst>
              <a:ext uri="{FF2B5EF4-FFF2-40B4-BE49-F238E27FC236}">
                <a16:creationId xmlns:a16="http://schemas.microsoft.com/office/drawing/2014/main" id="{22060E5D-3B85-6B06-0021-359FD7EFB8DD}"/>
              </a:ext>
            </a:extLst>
          </p:cNvPr>
          <p:cNvPicPr>
            <a:picLocks noChangeAspect="1"/>
          </p:cNvPicPr>
          <p:nvPr/>
        </p:nvPicPr>
        <p:blipFill>
          <a:blip r:embed="rId5"/>
          <a:stretch>
            <a:fillRect/>
          </a:stretch>
        </p:blipFill>
        <p:spPr>
          <a:xfrm>
            <a:off x="9706076" y="6403004"/>
            <a:ext cx="453081" cy="453081"/>
          </a:xfrm>
          <a:prstGeom prst="rect">
            <a:avLst/>
          </a:prstGeom>
        </p:spPr>
      </p:pic>
      <p:pic>
        <p:nvPicPr>
          <p:cNvPr id="11" name="Obraz 10" descr="Academic decision-making illustration">
            <a:extLst>
              <a:ext uri="{FF2B5EF4-FFF2-40B4-BE49-F238E27FC236}">
                <a16:creationId xmlns:a16="http://schemas.microsoft.com/office/drawing/2014/main" id="{2A59A2A2-36E6-171F-CCF3-E54BBCDC870D}"/>
              </a:ext>
            </a:extLst>
          </p:cNvPr>
          <p:cNvPicPr>
            <a:picLocks noChangeAspect="1"/>
          </p:cNvPicPr>
          <p:nvPr/>
        </p:nvPicPr>
        <p:blipFill>
          <a:blip r:embed="rId6"/>
          <a:stretch>
            <a:fillRect/>
          </a:stretch>
        </p:blipFill>
        <p:spPr>
          <a:xfrm>
            <a:off x="4103886" y="303223"/>
            <a:ext cx="7541300" cy="5027533"/>
          </a:xfrm>
          <a:prstGeom prst="rect">
            <a:avLst/>
          </a:prstGeom>
        </p:spPr>
      </p:pic>
    </p:spTree>
    <p:extLst>
      <p:ext uri="{BB962C8B-B14F-4D97-AF65-F5344CB8AC3E}">
        <p14:creationId xmlns:p14="http://schemas.microsoft.com/office/powerpoint/2010/main" val="957449563"/>
      </p:ext>
    </p:extLst>
  </p:cSld>
  <p:clrMapOvr>
    <a:masterClrMapping/>
  </p:clrMapOvr>
  <mc:AlternateContent xmlns:mc="http://schemas.openxmlformats.org/markup-compatibility/2006">
    <mc:Choice xmlns:p14="http://schemas.microsoft.com/office/powerpoint/2010/main" Requires="p14">
      <p:transition spd="slow" p14:dur="2000" advTm="409"/>
    </mc:Choice>
    <mc:Fallback>
      <p:transition spd="slow" advTm="4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1FE2-5BE5-3C37-6FA9-B160B1B1CEA6}"/>
            </a:ext>
          </a:extLst>
        </p:cNvPr>
        <p:cNvGrpSpPr/>
        <p:nvPr/>
      </p:nvGrpSpPr>
      <p:grpSpPr>
        <a:xfrm>
          <a:off x="0" y="0"/>
          <a:ext cx="0" cy="0"/>
          <a:chOff x="0" y="0"/>
          <a:chExt cx="0" cy="0"/>
        </a:xfrm>
      </p:grpSpPr>
      <p:pic>
        <p:nvPicPr>
          <p:cNvPr id="2" name="Obraz 1" descr="Light blue goodie bag">
            <a:extLst>
              <a:ext uri="{FF2B5EF4-FFF2-40B4-BE49-F238E27FC236}">
                <a16:creationId xmlns:a16="http://schemas.microsoft.com/office/drawing/2014/main" id="{C626AA98-345C-D989-92BD-ADBD9C442C75}"/>
              </a:ext>
            </a:extLst>
          </p:cNvPr>
          <p:cNvPicPr>
            <a:picLocks noChangeAspect="1"/>
          </p:cNvPicPr>
          <p:nvPr/>
        </p:nvPicPr>
        <p:blipFill>
          <a:blip r:embed="rId4"/>
          <a:srcRect l="16355" t="9841" r="17329" b="17040"/>
          <a:stretch>
            <a:fillRect/>
          </a:stretch>
        </p:blipFill>
        <p:spPr>
          <a:xfrm>
            <a:off x="757646" y="2063932"/>
            <a:ext cx="4619897" cy="3422470"/>
          </a:xfrm>
          <a:prstGeom prst="rect">
            <a:avLst/>
          </a:prstGeom>
        </p:spPr>
      </p:pic>
      <p:pic>
        <p:nvPicPr>
          <p:cNvPr id="18" name="Obraz 17">
            <a:extLst>
              <a:ext uri="{FF2B5EF4-FFF2-40B4-BE49-F238E27FC236}">
                <a16:creationId xmlns:a16="http://schemas.microsoft.com/office/drawing/2014/main" id="{47717071-8E3C-5D27-0DC4-C37EAFFD70FF}"/>
              </a:ext>
            </a:extLst>
          </p:cNvPr>
          <p:cNvPicPr>
            <a:picLocks noChangeAspect="1"/>
          </p:cNvPicPr>
          <p:nvPr/>
        </p:nvPicPr>
        <p:blipFill>
          <a:blip r:embed="rId5"/>
          <a:stretch>
            <a:fillRect/>
          </a:stretch>
        </p:blipFill>
        <p:spPr>
          <a:xfrm>
            <a:off x="947501" y="1760215"/>
            <a:ext cx="1220930" cy="813953"/>
          </a:xfrm>
          <a:prstGeom prst="rect">
            <a:avLst/>
          </a:prstGeom>
        </p:spPr>
      </p:pic>
      <p:sp>
        <p:nvSpPr>
          <p:cNvPr id="5" name="Prostokąt 4">
            <a:extLst>
              <a:ext uri="{FF2B5EF4-FFF2-40B4-BE49-F238E27FC236}">
                <a16:creationId xmlns:a16="http://schemas.microsoft.com/office/drawing/2014/main" id="{FFCDC54A-65AF-6A50-3CEB-CE0EFEE8628C}"/>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90D211EC-2250-8735-0EA5-1EEE7FFB0B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73518250-A4AF-5DA2-DDEB-E44C65A27E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4CCA1068-7378-69B0-8E9C-D46FF42BF7EE}"/>
              </a:ext>
            </a:extLst>
          </p:cNvPr>
          <p:cNvPicPr>
            <a:picLocks noChangeAspect="1"/>
          </p:cNvPicPr>
          <p:nvPr/>
        </p:nvPicPr>
        <p:blipFill>
          <a:blip r:embed="rId8"/>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58994D84-87A2-9604-8280-48F9FBB80C8A}"/>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3" name="Obraz 2" descr="File:Logo EUBA SK cmyk.jpg - Wikimedia Commons">
            <a:extLst>
              <a:ext uri="{FF2B5EF4-FFF2-40B4-BE49-F238E27FC236}">
                <a16:creationId xmlns:a16="http://schemas.microsoft.com/office/drawing/2014/main" id="{5FF3D383-49A7-5FBC-E188-BB5D9CC55BB1}"/>
              </a:ext>
            </a:extLst>
          </p:cNvPr>
          <p:cNvPicPr>
            <a:picLocks noChangeAspect="1"/>
          </p:cNvPicPr>
          <p:nvPr/>
        </p:nvPicPr>
        <p:blipFill>
          <a:blip r:embed="rId9"/>
          <a:stretch>
            <a:fillRect/>
          </a:stretch>
        </p:blipFill>
        <p:spPr>
          <a:xfrm>
            <a:off x="9706076" y="6403004"/>
            <a:ext cx="453081" cy="453081"/>
          </a:xfrm>
          <a:prstGeom prst="rect">
            <a:avLst/>
          </a:prstGeom>
        </p:spPr>
      </p:pic>
      <p:sp>
        <p:nvSpPr>
          <p:cNvPr id="9" name="pole tekstowe 8">
            <a:extLst>
              <a:ext uri="{FF2B5EF4-FFF2-40B4-BE49-F238E27FC236}">
                <a16:creationId xmlns:a16="http://schemas.microsoft.com/office/drawing/2014/main" id="{02B2696F-BC22-0759-7F63-591A3864D381}"/>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Decision</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making</a:t>
            </a:r>
            <a:r>
              <a:rPr lang="pl-PL" sz="2800" b="1" kern="0" dirty="0">
                <a:solidFill>
                  <a:srgbClr val="000000"/>
                </a:solidFill>
                <a:ea typeface="Times New Roman" panose="02020603050405020304" pitchFamily="18" charset="0"/>
              </a:rPr>
              <a:t> – </a:t>
            </a:r>
            <a:r>
              <a:rPr lang="pl-PL" sz="2800" b="1" kern="0" dirty="0" err="1">
                <a:solidFill>
                  <a:srgbClr val="000000"/>
                </a:solidFill>
                <a:ea typeface="Times New Roman" panose="02020603050405020304" pitchFamily="18" charset="0"/>
              </a:rPr>
              <a:t>quantitative</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or</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qualitative</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approach</a:t>
            </a:r>
            <a:r>
              <a:rPr lang="pl-PL" sz="2800" b="1" kern="0" dirty="0">
                <a:solidFill>
                  <a:srgbClr val="000000"/>
                </a:solidFill>
                <a:ea typeface="Times New Roman" panose="02020603050405020304" pitchFamily="18" charset="0"/>
              </a:rPr>
              <a:t>?</a:t>
            </a:r>
            <a:endParaRPr lang="pl-PL" sz="2800" b="1" dirty="0"/>
          </a:p>
        </p:txBody>
      </p:sp>
      <p:pic>
        <p:nvPicPr>
          <p:cNvPr id="11" name="Obraz 10">
            <a:extLst>
              <a:ext uri="{FF2B5EF4-FFF2-40B4-BE49-F238E27FC236}">
                <a16:creationId xmlns:a16="http://schemas.microsoft.com/office/drawing/2014/main" id="{83004EDD-713E-41E9-1015-D8D2F5107C20}"/>
              </a:ext>
            </a:extLst>
          </p:cNvPr>
          <p:cNvPicPr>
            <a:picLocks noChangeAspect="1"/>
          </p:cNvPicPr>
          <p:nvPr/>
        </p:nvPicPr>
        <p:blipFill>
          <a:blip r:embed="rId10"/>
          <a:stretch>
            <a:fillRect/>
          </a:stretch>
        </p:blipFill>
        <p:spPr>
          <a:xfrm>
            <a:off x="6814459" y="1820252"/>
            <a:ext cx="4166000" cy="4166000"/>
          </a:xfrm>
          <a:prstGeom prst="rect">
            <a:avLst/>
          </a:prstGeom>
        </p:spPr>
      </p:pic>
      <p:pic>
        <p:nvPicPr>
          <p:cNvPr id="12" name="Obraz 11">
            <a:extLst>
              <a:ext uri="{FF2B5EF4-FFF2-40B4-BE49-F238E27FC236}">
                <a16:creationId xmlns:a16="http://schemas.microsoft.com/office/drawing/2014/main" id="{BA168CE7-7ADE-585D-9930-32A67F19AD4F}"/>
              </a:ext>
            </a:extLst>
          </p:cNvPr>
          <p:cNvPicPr>
            <a:picLocks noChangeAspect="1"/>
          </p:cNvPicPr>
          <p:nvPr/>
        </p:nvPicPr>
        <p:blipFill>
          <a:blip r:embed="rId5"/>
          <a:stretch>
            <a:fillRect/>
          </a:stretch>
        </p:blipFill>
        <p:spPr>
          <a:xfrm>
            <a:off x="418013" y="3256926"/>
            <a:ext cx="1106883" cy="737922"/>
          </a:xfrm>
          <a:prstGeom prst="rect">
            <a:avLst/>
          </a:prstGeom>
        </p:spPr>
      </p:pic>
      <p:sp>
        <p:nvSpPr>
          <p:cNvPr id="14" name="pole tekstowe 13">
            <a:extLst>
              <a:ext uri="{FF2B5EF4-FFF2-40B4-BE49-F238E27FC236}">
                <a16:creationId xmlns:a16="http://schemas.microsoft.com/office/drawing/2014/main" id="{B76E70EC-1D25-1014-8A0D-B1E3A81C6237}"/>
              </a:ext>
            </a:extLst>
          </p:cNvPr>
          <p:cNvSpPr txBox="1"/>
          <p:nvPr/>
        </p:nvSpPr>
        <p:spPr>
          <a:xfrm>
            <a:off x="514646" y="3256926"/>
            <a:ext cx="913616" cy="646331"/>
          </a:xfrm>
          <a:prstGeom prst="rect">
            <a:avLst/>
          </a:prstGeom>
          <a:noFill/>
        </p:spPr>
        <p:txBody>
          <a:bodyPr wrap="square" rtlCol="0">
            <a:spAutoFit/>
          </a:bodyPr>
          <a:lstStyle/>
          <a:p>
            <a:pPr algn="ctr"/>
            <a:r>
              <a:rPr lang="pl-PL" sz="1200" dirty="0" err="1"/>
              <a:t>Cost</a:t>
            </a:r>
            <a:r>
              <a:rPr lang="pl-PL" sz="1200" dirty="0"/>
              <a:t>-Benefit </a:t>
            </a:r>
            <a:r>
              <a:rPr lang="pl-PL" sz="1200" dirty="0" err="1"/>
              <a:t>analysis</a:t>
            </a:r>
            <a:endParaRPr lang="pl-PL" sz="1200" dirty="0"/>
          </a:p>
        </p:txBody>
      </p:sp>
      <p:sp>
        <p:nvSpPr>
          <p:cNvPr id="16" name="pole tekstowe 15">
            <a:extLst>
              <a:ext uri="{FF2B5EF4-FFF2-40B4-BE49-F238E27FC236}">
                <a16:creationId xmlns:a16="http://schemas.microsoft.com/office/drawing/2014/main" id="{CBE65EB2-5A3B-56A5-3D5F-B875B3CC7BEE}"/>
              </a:ext>
            </a:extLst>
          </p:cNvPr>
          <p:cNvSpPr txBox="1"/>
          <p:nvPr/>
        </p:nvSpPr>
        <p:spPr>
          <a:xfrm>
            <a:off x="997395" y="2026632"/>
            <a:ext cx="1103923" cy="276999"/>
          </a:xfrm>
          <a:prstGeom prst="rect">
            <a:avLst/>
          </a:prstGeom>
          <a:noFill/>
        </p:spPr>
        <p:txBody>
          <a:bodyPr wrap="square" rtlCol="0">
            <a:spAutoFit/>
          </a:bodyPr>
          <a:lstStyle/>
          <a:p>
            <a:pPr algn="ctr"/>
            <a:r>
              <a:rPr lang="pl-PL" sz="1200" dirty="0" err="1"/>
              <a:t>Forecasting</a:t>
            </a:r>
            <a:endParaRPr lang="pl-PL" sz="1200" dirty="0"/>
          </a:p>
        </p:txBody>
      </p:sp>
      <p:pic>
        <p:nvPicPr>
          <p:cNvPr id="19" name="Obraz 18">
            <a:extLst>
              <a:ext uri="{FF2B5EF4-FFF2-40B4-BE49-F238E27FC236}">
                <a16:creationId xmlns:a16="http://schemas.microsoft.com/office/drawing/2014/main" id="{F01C3EA5-E243-9439-BE4A-22855F18780F}"/>
              </a:ext>
            </a:extLst>
          </p:cNvPr>
          <p:cNvPicPr>
            <a:picLocks noChangeAspect="1"/>
          </p:cNvPicPr>
          <p:nvPr/>
        </p:nvPicPr>
        <p:blipFill>
          <a:blip r:embed="rId5"/>
          <a:stretch>
            <a:fillRect/>
          </a:stretch>
        </p:blipFill>
        <p:spPr>
          <a:xfrm>
            <a:off x="3162522" y="1562397"/>
            <a:ext cx="1220930" cy="813953"/>
          </a:xfrm>
          <a:prstGeom prst="rect">
            <a:avLst/>
          </a:prstGeom>
        </p:spPr>
      </p:pic>
      <p:sp>
        <p:nvSpPr>
          <p:cNvPr id="20" name="pole tekstowe 19">
            <a:extLst>
              <a:ext uri="{FF2B5EF4-FFF2-40B4-BE49-F238E27FC236}">
                <a16:creationId xmlns:a16="http://schemas.microsoft.com/office/drawing/2014/main" id="{550725D6-6F8A-43D4-4147-211BCFB12AF8}"/>
              </a:ext>
            </a:extLst>
          </p:cNvPr>
          <p:cNvSpPr txBox="1"/>
          <p:nvPr/>
        </p:nvSpPr>
        <p:spPr>
          <a:xfrm>
            <a:off x="3212416" y="1711247"/>
            <a:ext cx="1103923" cy="461665"/>
          </a:xfrm>
          <a:prstGeom prst="rect">
            <a:avLst/>
          </a:prstGeom>
          <a:noFill/>
        </p:spPr>
        <p:txBody>
          <a:bodyPr wrap="square" rtlCol="0">
            <a:spAutoFit/>
          </a:bodyPr>
          <a:lstStyle/>
          <a:p>
            <a:pPr algn="ctr"/>
            <a:r>
              <a:rPr lang="pl-PL" sz="1200" dirty="0" err="1"/>
              <a:t>Simulation</a:t>
            </a:r>
            <a:r>
              <a:rPr lang="pl-PL" sz="1200" dirty="0"/>
              <a:t> </a:t>
            </a:r>
            <a:r>
              <a:rPr lang="pl-PL" sz="1200" dirty="0" err="1"/>
              <a:t>modelling</a:t>
            </a:r>
            <a:endParaRPr lang="pl-PL" sz="1200" dirty="0"/>
          </a:p>
        </p:txBody>
      </p:sp>
      <p:pic>
        <p:nvPicPr>
          <p:cNvPr id="21" name="Obraz 20">
            <a:extLst>
              <a:ext uri="{FF2B5EF4-FFF2-40B4-BE49-F238E27FC236}">
                <a16:creationId xmlns:a16="http://schemas.microsoft.com/office/drawing/2014/main" id="{EAE3D3AE-7557-DB2C-2D87-14420FD6ECD7}"/>
              </a:ext>
            </a:extLst>
          </p:cNvPr>
          <p:cNvPicPr>
            <a:picLocks noChangeAspect="1"/>
          </p:cNvPicPr>
          <p:nvPr/>
        </p:nvPicPr>
        <p:blipFill>
          <a:blip r:embed="rId5"/>
          <a:stretch>
            <a:fillRect/>
          </a:stretch>
        </p:blipFill>
        <p:spPr>
          <a:xfrm>
            <a:off x="4624251" y="2926807"/>
            <a:ext cx="1363756" cy="909170"/>
          </a:xfrm>
          <a:prstGeom prst="rect">
            <a:avLst/>
          </a:prstGeom>
        </p:spPr>
      </p:pic>
      <p:sp>
        <p:nvSpPr>
          <p:cNvPr id="22" name="pole tekstowe 21">
            <a:extLst>
              <a:ext uri="{FF2B5EF4-FFF2-40B4-BE49-F238E27FC236}">
                <a16:creationId xmlns:a16="http://schemas.microsoft.com/office/drawing/2014/main" id="{2599DB0A-92B3-15E9-24AD-7027963032F8}"/>
              </a:ext>
            </a:extLst>
          </p:cNvPr>
          <p:cNvSpPr txBox="1"/>
          <p:nvPr/>
        </p:nvSpPr>
        <p:spPr>
          <a:xfrm>
            <a:off x="4751656" y="3131684"/>
            <a:ext cx="1103923" cy="461665"/>
          </a:xfrm>
          <a:prstGeom prst="rect">
            <a:avLst/>
          </a:prstGeom>
          <a:noFill/>
        </p:spPr>
        <p:txBody>
          <a:bodyPr wrap="square" rtlCol="0">
            <a:spAutoFit/>
          </a:bodyPr>
          <a:lstStyle/>
          <a:p>
            <a:pPr algn="ctr"/>
            <a:r>
              <a:rPr lang="pl-PL" sz="1200" dirty="0" err="1"/>
              <a:t>Linear</a:t>
            </a:r>
            <a:r>
              <a:rPr lang="pl-PL" sz="1200" dirty="0"/>
              <a:t> </a:t>
            </a:r>
            <a:r>
              <a:rPr lang="pl-PL" sz="1200" dirty="0" err="1"/>
              <a:t>programming</a:t>
            </a:r>
            <a:endParaRPr lang="pl-PL" sz="1200" dirty="0"/>
          </a:p>
        </p:txBody>
      </p:sp>
      <p:pic>
        <p:nvPicPr>
          <p:cNvPr id="23" name="Obraz 22">
            <a:extLst>
              <a:ext uri="{FF2B5EF4-FFF2-40B4-BE49-F238E27FC236}">
                <a16:creationId xmlns:a16="http://schemas.microsoft.com/office/drawing/2014/main" id="{46B956CA-0CA0-20B3-F0AE-B25737208C37}"/>
              </a:ext>
            </a:extLst>
          </p:cNvPr>
          <p:cNvPicPr>
            <a:picLocks noChangeAspect="1"/>
          </p:cNvPicPr>
          <p:nvPr/>
        </p:nvPicPr>
        <p:blipFill>
          <a:blip r:embed="rId5"/>
          <a:stretch>
            <a:fillRect/>
          </a:stretch>
        </p:blipFill>
        <p:spPr>
          <a:xfrm>
            <a:off x="6489196" y="1833328"/>
            <a:ext cx="1220930" cy="813953"/>
          </a:xfrm>
          <a:prstGeom prst="rect">
            <a:avLst/>
          </a:prstGeom>
        </p:spPr>
      </p:pic>
      <p:sp>
        <p:nvSpPr>
          <p:cNvPr id="24" name="pole tekstowe 23">
            <a:extLst>
              <a:ext uri="{FF2B5EF4-FFF2-40B4-BE49-F238E27FC236}">
                <a16:creationId xmlns:a16="http://schemas.microsoft.com/office/drawing/2014/main" id="{36F0D5B0-6B3C-B0B3-CBE1-87BAB99B207F}"/>
              </a:ext>
            </a:extLst>
          </p:cNvPr>
          <p:cNvSpPr txBox="1"/>
          <p:nvPr/>
        </p:nvSpPr>
        <p:spPr>
          <a:xfrm>
            <a:off x="6539090" y="1982178"/>
            <a:ext cx="1103923" cy="461665"/>
          </a:xfrm>
          <a:prstGeom prst="rect">
            <a:avLst/>
          </a:prstGeom>
          <a:noFill/>
        </p:spPr>
        <p:txBody>
          <a:bodyPr wrap="square" rtlCol="0">
            <a:spAutoFit/>
          </a:bodyPr>
          <a:lstStyle/>
          <a:p>
            <a:pPr algn="ctr"/>
            <a:r>
              <a:rPr lang="pl-PL" sz="1200" dirty="0"/>
              <a:t>Delphi </a:t>
            </a:r>
            <a:r>
              <a:rPr lang="pl-PL" sz="1200" dirty="0" err="1"/>
              <a:t>method</a:t>
            </a:r>
            <a:endParaRPr lang="pl-PL" sz="1200" dirty="0"/>
          </a:p>
        </p:txBody>
      </p:sp>
      <p:pic>
        <p:nvPicPr>
          <p:cNvPr id="25" name="Obraz 24">
            <a:extLst>
              <a:ext uri="{FF2B5EF4-FFF2-40B4-BE49-F238E27FC236}">
                <a16:creationId xmlns:a16="http://schemas.microsoft.com/office/drawing/2014/main" id="{5F50C105-84C7-BE29-9CF5-63F1F8DED663}"/>
              </a:ext>
            </a:extLst>
          </p:cNvPr>
          <p:cNvPicPr>
            <a:picLocks noChangeAspect="1"/>
          </p:cNvPicPr>
          <p:nvPr/>
        </p:nvPicPr>
        <p:blipFill>
          <a:blip r:embed="rId5"/>
          <a:stretch>
            <a:fillRect/>
          </a:stretch>
        </p:blipFill>
        <p:spPr>
          <a:xfrm>
            <a:off x="7985495" y="1288947"/>
            <a:ext cx="1220930" cy="813953"/>
          </a:xfrm>
          <a:prstGeom prst="rect">
            <a:avLst/>
          </a:prstGeom>
        </p:spPr>
      </p:pic>
      <p:sp>
        <p:nvSpPr>
          <p:cNvPr id="26" name="pole tekstowe 25">
            <a:extLst>
              <a:ext uri="{FF2B5EF4-FFF2-40B4-BE49-F238E27FC236}">
                <a16:creationId xmlns:a16="http://schemas.microsoft.com/office/drawing/2014/main" id="{D15878D7-286F-B1BF-24E3-779E496440FC}"/>
              </a:ext>
            </a:extLst>
          </p:cNvPr>
          <p:cNvSpPr txBox="1"/>
          <p:nvPr/>
        </p:nvSpPr>
        <p:spPr>
          <a:xfrm>
            <a:off x="8035389" y="1437797"/>
            <a:ext cx="1103923" cy="461665"/>
          </a:xfrm>
          <a:prstGeom prst="rect">
            <a:avLst/>
          </a:prstGeom>
          <a:noFill/>
        </p:spPr>
        <p:txBody>
          <a:bodyPr wrap="square" rtlCol="0">
            <a:spAutoFit/>
          </a:bodyPr>
          <a:lstStyle/>
          <a:p>
            <a:pPr algn="ctr"/>
            <a:r>
              <a:rPr lang="pl-PL" sz="1200" dirty="0" err="1"/>
              <a:t>Text</a:t>
            </a:r>
            <a:r>
              <a:rPr lang="pl-PL" sz="1200" dirty="0"/>
              <a:t> </a:t>
            </a:r>
          </a:p>
          <a:p>
            <a:pPr algn="ctr"/>
            <a:r>
              <a:rPr lang="pl-PL" sz="1200" dirty="0" err="1"/>
              <a:t>analysis</a:t>
            </a:r>
            <a:endParaRPr lang="pl-PL" sz="1200" dirty="0"/>
          </a:p>
        </p:txBody>
      </p:sp>
      <p:pic>
        <p:nvPicPr>
          <p:cNvPr id="27" name="Obraz 26">
            <a:extLst>
              <a:ext uri="{FF2B5EF4-FFF2-40B4-BE49-F238E27FC236}">
                <a16:creationId xmlns:a16="http://schemas.microsoft.com/office/drawing/2014/main" id="{EFACDBED-CF23-32B0-4B4E-3B9DB2D0B28A}"/>
              </a:ext>
            </a:extLst>
          </p:cNvPr>
          <p:cNvPicPr>
            <a:picLocks noChangeAspect="1"/>
          </p:cNvPicPr>
          <p:nvPr/>
        </p:nvPicPr>
        <p:blipFill>
          <a:blip r:embed="rId5"/>
          <a:stretch>
            <a:fillRect/>
          </a:stretch>
        </p:blipFill>
        <p:spPr>
          <a:xfrm>
            <a:off x="9685546" y="1642966"/>
            <a:ext cx="1220930" cy="813953"/>
          </a:xfrm>
          <a:prstGeom prst="rect">
            <a:avLst/>
          </a:prstGeom>
        </p:spPr>
      </p:pic>
      <p:sp>
        <p:nvSpPr>
          <p:cNvPr id="28" name="pole tekstowe 27">
            <a:extLst>
              <a:ext uri="{FF2B5EF4-FFF2-40B4-BE49-F238E27FC236}">
                <a16:creationId xmlns:a16="http://schemas.microsoft.com/office/drawing/2014/main" id="{23602824-3F06-0E4A-B573-F1F8C70E206D}"/>
              </a:ext>
            </a:extLst>
          </p:cNvPr>
          <p:cNvSpPr txBox="1"/>
          <p:nvPr/>
        </p:nvSpPr>
        <p:spPr>
          <a:xfrm>
            <a:off x="9735440" y="1791816"/>
            <a:ext cx="1103923" cy="461665"/>
          </a:xfrm>
          <a:prstGeom prst="rect">
            <a:avLst/>
          </a:prstGeom>
          <a:noFill/>
        </p:spPr>
        <p:txBody>
          <a:bodyPr wrap="square" rtlCol="0">
            <a:spAutoFit/>
          </a:bodyPr>
          <a:lstStyle/>
          <a:p>
            <a:pPr algn="ctr"/>
            <a:r>
              <a:rPr lang="pl-PL" sz="1200" dirty="0" err="1"/>
              <a:t>Expert</a:t>
            </a:r>
            <a:r>
              <a:rPr lang="pl-PL" sz="1200" dirty="0"/>
              <a:t> </a:t>
            </a:r>
            <a:r>
              <a:rPr lang="pl-PL" sz="1200" dirty="0" err="1"/>
              <a:t>judgment</a:t>
            </a:r>
            <a:endParaRPr lang="pl-PL" sz="1200" dirty="0"/>
          </a:p>
        </p:txBody>
      </p:sp>
    </p:spTree>
    <p:custDataLst>
      <p:tags r:id="rId1"/>
    </p:custDataLst>
    <p:extLst>
      <p:ext uri="{BB962C8B-B14F-4D97-AF65-F5344CB8AC3E}">
        <p14:creationId xmlns:p14="http://schemas.microsoft.com/office/powerpoint/2010/main" val="4026649305"/>
      </p:ext>
    </p:extLst>
  </p:cSld>
  <p:clrMapOvr>
    <a:masterClrMapping/>
  </p:clrMapOvr>
  <mc:AlternateContent xmlns:mc="http://schemas.openxmlformats.org/markup-compatibility/2006">
    <mc:Choice xmlns:p14="http://schemas.microsoft.com/office/powerpoint/2010/main" Requires="p14">
      <p:transition spd="slow" p14:dur="2000" advTm="471"/>
    </mc:Choice>
    <mc:Fallback>
      <p:transition spd="slow" advTm="4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01A39-5635-D185-48DE-1F7C2FE67C75}"/>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E18E27DF-9E5B-401E-E0DC-709905052259}"/>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828101E2-DF33-ADA4-2C34-55C7F7F17B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B9F00925-E3DC-969D-B090-78743F5D9B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7539E7D9-DF50-BCEA-0AAC-27A45D192E6A}"/>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2D619D2E-A91B-889A-CB9A-2C7D252E78B1}"/>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ABD330FF-9CB9-C382-D57D-8BC9835BB418}"/>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Some</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key</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characteristics</a:t>
            </a:r>
            <a:r>
              <a:rPr lang="pl-PL" sz="2800" b="1" kern="0" dirty="0">
                <a:solidFill>
                  <a:srgbClr val="000000"/>
                </a:solidFill>
                <a:ea typeface="Times New Roman" panose="02020603050405020304" pitchFamily="18" charset="0"/>
              </a:rPr>
              <a:t> of </a:t>
            </a:r>
            <a:r>
              <a:rPr lang="pl-PL" sz="2800" b="1" kern="0" dirty="0" err="1">
                <a:solidFill>
                  <a:srgbClr val="000000"/>
                </a:solidFill>
                <a:ea typeface="Times New Roman" panose="02020603050405020304" pitchFamily="18" charset="0"/>
              </a:rPr>
              <a:t>research</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decision-making</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problems</a:t>
            </a:r>
            <a:endParaRPr lang="pl-PL" sz="2800" b="1" dirty="0"/>
          </a:p>
        </p:txBody>
      </p:sp>
      <p:sp>
        <p:nvSpPr>
          <p:cNvPr id="13" name="pole tekstowe 12">
            <a:extLst>
              <a:ext uri="{FF2B5EF4-FFF2-40B4-BE49-F238E27FC236}">
                <a16:creationId xmlns:a16="http://schemas.microsoft.com/office/drawing/2014/main" id="{412CFD19-8D90-2F7E-2F44-2B23C555F9B4}"/>
              </a:ext>
            </a:extLst>
          </p:cNvPr>
          <p:cNvSpPr txBox="1"/>
          <p:nvPr/>
        </p:nvSpPr>
        <p:spPr>
          <a:xfrm>
            <a:off x="362894" y="1012873"/>
            <a:ext cx="11054344" cy="4585871"/>
          </a:xfrm>
          <a:prstGeom prst="rect">
            <a:avLst/>
          </a:prstGeom>
          <a:noFill/>
        </p:spPr>
        <p:txBody>
          <a:bodyPr wrap="square">
            <a:spAutoFit/>
          </a:bodyPr>
          <a:lstStyle/>
          <a:p>
            <a:pPr marL="285750" indent="-285750" algn="just">
              <a:spcAft>
                <a:spcPts val="800"/>
              </a:spcAft>
              <a:buFont typeface="Wingdings" pitchFamily="2" charset="2"/>
              <a:buChar char="§"/>
            </a:pPr>
            <a:r>
              <a:rPr lang="pl-PL" b="1" dirty="0" err="1"/>
              <a:t>Complex</a:t>
            </a:r>
            <a:r>
              <a:rPr lang="pl-PL" b="1" dirty="0"/>
              <a:t> and </a:t>
            </a:r>
            <a:r>
              <a:rPr lang="pl-PL" b="1" dirty="0" err="1"/>
              <a:t>multidimensional</a:t>
            </a:r>
            <a:r>
              <a:rPr lang="pl-PL" dirty="0"/>
              <a:t> – </a:t>
            </a:r>
            <a:r>
              <a:rPr lang="pl-PL" dirty="0" err="1"/>
              <a:t>involve</a:t>
            </a:r>
            <a:r>
              <a:rPr lang="pl-PL" dirty="0"/>
              <a:t> </a:t>
            </a:r>
            <a:r>
              <a:rPr lang="pl-PL" dirty="0" err="1"/>
              <a:t>multiple</a:t>
            </a:r>
            <a:r>
              <a:rPr lang="pl-PL" dirty="0"/>
              <a:t> </a:t>
            </a:r>
            <a:r>
              <a:rPr lang="pl-PL" dirty="0" err="1"/>
              <a:t>variables</a:t>
            </a:r>
            <a:r>
              <a:rPr lang="pl-PL" dirty="0"/>
              <a:t>, </a:t>
            </a:r>
            <a:r>
              <a:rPr lang="pl-PL" dirty="0" err="1"/>
              <a:t>stakeholders</a:t>
            </a:r>
            <a:r>
              <a:rPr lang="pl-PL" dirty="0"/>
              <a:t>, </a:t>
            </a:r>
            <a:r>
              <a:rPr lang="pl-PL" dirty="0" err="1"/>
              <a:t>objectives</a:t>
            </a:r>
            <a:r>
              <a:rPr lang="pl-PL" dirty="0"/>
              <a:t>, and </a:t>
            </a:r>
            <a:r>
              <a:rPr lang="pl-PL" dirty="0" err="1"/>
              <a:t>constraints</a:t>
            </a:r>
            <a:r>
              <a:rPr lang="pl-PL" dirty="0"/>
              <a:t> </a:t>
            </a:r>
            <a:r>
              <a:rPr lang="pl-PL" dirty="0" err="1"/>
              <a:t>that</a:t>
            </a:r>
            <a:r>
              <a:rPr lang="pl-PL" dirty="0"/>
              <a:t> </a:t>
            </a:r>
            <a:r>
              <a:rPr lang="pl-PL" dirty="0" err="1"/>
              <a:t>interact</a:t>
            </a:r>
            <a:r>
              <a:rPr lang="pl-PL" dirty="0"/>
              <a:t> with one </a:t>
            </a:r>
            <a:r>
              <a:rPr lang="pl-PL" dirty="0" err="1"/>
              <a:t>another</a:t>
            </a:r>
            <a:r>
              <a:rPr lang="pl-PL" dirty="0"/>
              <a:t>.</a:t>
            </a:r>
          </a:p>
          <a:p>
            <a:pPr marL="285750" indent="-285750" algn="just">
              <a:spcAft>
                <a:spcPts val="800"/>
              </a:spcAft>
              <a:buFont typeface="Wingdings" pitchFamily="2" charset="2"/>
              <a:buChar char="§"/>
            </a:pPr>
            <a:r>
              <a:rPr lang="pl-PL" b="1" dirty="0"/>
              <a:t>High </a:t>
            </a:r>
            <a:r>
              <a:rPr lang="pl-PL" b="1" dirty="0" err="1"/>
              <a:t>uncertainty</a:t>
            </a:r>
            <a:r>
              <a:rPr lang="pl-PL" dirty="0"/>
              <a:t> – </a:t>
            </a:r>
            <a:r>
              <a:rPr lang="pl-PL" dirty="0" err="1"/>
              <a:t>decisions</a:t>
            </a:r>
            <a:r>
              <a:rPr lang="pl-PL" dirty="0"/>
              <a:t> </a:t>
            </a:r>
            <a:r>
              <a:rPr lang="pl-PL" dirty="0" err="1"/>
              <a:t>are</a:t>
            </a:r>
            <a:r>
              <a:rPr lang="pl-PL" dirty="0"/>
              <a:t> </a:t>
            </a:r>
            <a:r>
              <a:rPr lang="pl-PL" dirty="0" err="1"/>
              <a:t>often</a:t>
            </a:r>
            <a:r>
              <a:rPr lang="pl-PL" dirty="0"/>
              <a:t> </a:t>
            </a:r>
            <a:r>
              <a:rPr lang="pl-PL" dirty="0" err="1"/>
              <a:t>made</a:t>
            </a:r>
            <a:r>
              <a:rPr lang="pl-PL" dirty="0"/>
              <a:t> with </a:t>
            </a:r>
            <a:r>
              <a:rPr lang="pl-PL" dirty="0" err="1"/>
              <a:t>incomplete</a:t>
            </a:r>
            <a:r>
              <a:rPr lang="pl-PL" dirty="0"/>
              <a:t> </a:t>
            </a:r>
            <a:r>
              <a:rPr lang="pl-PL" dirty="0" err="1"/>
              <a:t>information</a:t>
            </a:r>
            <a:r>
              <a:rPr lang="pl-PL" dirty="0"/>
              <a:t>, </a:t>
            </a:r>
            <a:r>
              <a:rPr lang="pl-PL" dirty="0" err="1"/>
              <a:t>limited</a:t>
            </a:r>
            <a:r>
              <a:rPr lang="pl-PL" dirty="0"/>
              <a:t> </a:t>
            </a:r>
            <a:r>
              <a:rPr lang="pl-PL" dirty="0" err="1"/>
              <a:t>evidence</a:t>
            </a:r>
            <a:r>
              <a:rPr lang="pl-PL" dirty="0"/>
              <a:t>, </a:t>
            </a:r>
            <a:r>
              <a:rPr lang="pl-PL" dirty="0" err="1"/>
              <a:t>or</a:t>
            </a:r>
            <a:r>
              <a:rPr lang="pl-PL" dirty="0"/>
              <a:t> </a:t>
            </a:r>
            <a:r>
              <a:rPr lang="pl-PL" dirty="0" err="1"/>
              <a:t>uncertain</a:t>
            </a:r>
            <a:r>
              <a:rPr lang="pl-PL" dirty="0"/>
              <a:t> </a:t>
            </a:r>
            <a:r>
              <a:rPr lang="pl-PL" dirty="0" err="1"/>
              <a:t>future</a:t>
            </a:r>
            <a:r>
              <a:rPr lang="pl-PL" dirty="0"/>
              <a:t> </a:t>
            </a:r>
            <a:r>
              <a:rPr lang="pl-PL" dirty="0" err="1"/>
              <a:t>outcomes</a:t>
            </a:r>
            <a:r>
              <a:rPr lang="pl-PL" dirty="0"/>
              <a:t>.</a:t>
            </a:r>
          </a:p>
          <a:p>
            <a:pPr marL="285750" indent="-285750" algn="just">
              <a:spcAft>
                <a:spcPts val="800"/>
              </a:spcAft>
              <a:buFont typeface="Wingdings" pitchFamily="2" charset="2"/>
              <a:buChar char="§"/>
            </a:pPr>
            <a:r>
              <a:rPr lang="pl-PL" b="1" dirty="0"/>
              <a:t>Data-</a:t>
            </a:r>
            <a:r>
              <a:rPr lang="pl-PL" b="1" dirty="0" err="1"/>
              <a:t>intensive</a:t>
            </a:r>
            <a:r>
              <a:rPr lang="pl-PL" dirty="0"/>
              <a:t> – </a:t>
            </a:r>
            <a:r>
              <a:rPr lang="pl-PL" dirty="0" err="1"/>
              <a:t>require</a:t>
            </a:r>
            <a:r>
              <a:rPr lang="pl-PL" dirty="0"/>
              <a:t> </a:t>
            </a:r>
            <a:r>
              <a:rPr lang="pl-PL" dirty="0" err="1"/>
              <a:t>collection</a:t>
            </a:r>
            <a:r>
              <a:rPr lang="pl-PL" dirty="0"/>
              <a:t>, </a:t>
            </a:r>
            <a:r>
              <a:rPr lang="pl-PL" dirty="0" err="1"/>
              <a:t>analysis</a:t>
            </a:r>
            <a:r>
              <a:rPr lang="pl-PL" dirty="0"/>
              <a:t>, and </a:t>
            </a:r>
            <a:r>
              <a:rPr lang="pl-PL" dirty="0" err="1"/>
              <a:t>interpretation</a:t>
            </a:r>
            <a:r>
              <a:rPr lang="pl-PL" dirty="0"/>
              <a:t> of </a:t>
            </a:r>
            <a:r>
              <a:rPr lang="pl-PL" dirty="0" err="1"/>
              <a:t>large</a:t>
            </a:r>
            <a:r>
              <a:rPr lang="pl-PL" dirty="0"/>
              <a:t> </a:t>
            </a:r>
            <a:r>
              <a:rPr lang="pl-PL" dirty="0" err="1"/>
              <a:t>amounts</a:t>
            </a:r>
            <a:r>
              <a:rPr lang="pl-PL" dirty="0"/>
              <a:t> of </a:t>
            </a:r>
            <a:r>
              <a:rPr lang="pl-PL" dirty="0" err="1"/>
              <a:t>qualitative</a:t>
            </a:r>
            <a:r>
              <a:rPr lang="pl-PL" dirty="0"/>
              <a:t> and/</a:t>
            </a:r>
            <a:r>
              <a:rPr lang="pl-PL" dirty="0" err="1"/>
              <a:t>or</a:t>
            </a:r>
            <a:r>
              <a:rPr lang="pl-PL" dirty="0"/>
              <a:t> </a:t>
            </a:r>
            <a:r>
              <a:rPr lang="pl-PL" dirty="0" err="1"/>
              <a:t>quantitative</a:t>
            </a:r>
            <a:r>
              <a:rPr lang="pl-PL" dirty="0"/>
              <a:t> data.</a:t>
            </a:r>
          </a:p>
          <a:p>
            <a:pPr marL="285750" indent="-285750" algn="just">
              <a:spcAft>
                <a:spcPts val="800"/>
              </a:spcAft>
              <a:buFont typeface="Wingdings" pitchFamily="2" charset="2"/>
              <a:buChar char="§"/>
            </a:pPr>
            <a:r>
              <a:rPr lang="pl-PL" b="1" dirty="0" err="1"/>
              <a:t>Context</a:t>
            </a:r>
            <a:r>
              <a:rPr lang="pl-PL" b="1" dirty="0"/>
              <a:t>-dependent</a:t>
            </a:r>
            <a:r>
              <a:rPr lang="pl-PL" dirty="0"/>
              <a:t> – the </a:t>
            </a:r>
            <a:r>
              <a:rPr lang="pl-PL" dirty="0" err="1"/>
              <a:t>best</a:t>
            </a:r>
            <a:r>
              <a:rPr lang="pl-PL" dirty="0"/>
              <a:t> </a:t>
            </a:r>
            <a:r>
              <a:rPr lang="pl-PL" dirty="0" err="1"/>
              <a:t>decision</a:t>
            </a:r>
            <a:r>
              <a:rPr lang="pl-PL" dirty="0"/>
              <a:t> </a:t>
            </a:r>
            <a:r>
              <a:rPr lang="pl-PL" dirty="0" err="1"/>
              <a:t>may</a:t>
            </a:r>
            <a:r>
              <a:rPr lang="pl-PL" dirty="0"/>
              <a:t> </a:t>
            </a:r>
            <a:r>
              <a:rPr lang="pl-PL" dirty="0" err="1"/>
              <a:t>vary</a:t>
            </a:r>
            <a:r>
              <a:rPr lang="pl-PL" dirty="0"/>
              <a:t> </a:t>
            </a:r>
            <a:r>
              <a:rPr lang="pl-PL" dirty="0" err="1"/>
              <a:t>depending</a:t>
            </a:r>
            <a:r>
              <a:rPr lang="pl-PL" dirty="0"/>
              <a:t> on the </a:t>
            </a:r>
            <a:r>
              <a:rPr lang="pl-PL" dirty="0" err="1"/>
              <a:t>specific</a:t>
            </a:r>
            <a:r>
              <a:rPr lang="pl-PL" dirty="0"/>
              <a:t> </a:t>
            </a:r>
            <a:r>
              <a:rPr lang="pl-PL" dirty="0" err="1"/>
              <a:t>organizational</a:t>
            </a:r>
            <a:r>
              <a:rPr lang="pl-PL" dirty="0"/>
              <a:t>, </a:t>
            </a:r>
            <a:r>
              <a:rPr lang="pl-PL" dirty="0" err="1"/>
              <a:t>social</a:t>
            </a:r>
            <a:r>
              <a:rPr lang="pl-PL" dirty="0"/>
              <a:t>, </a:t>
            </a:r>
            <a:r>
              <a:rPr lang="pl-PL" dirty="0" err="1"/>
              <a:t>economic</a:t>
            </a:r>
            <a:r>
              <a:rPr lang="pl-PL" dirty="0"/>
              <a:t>, </a:t>
            </a:r>
            <a:r>
              <a:rPr lang="pl-PL" dirty="0" err="1"/>
              <a:t>or</a:t>
            </a:r>
            <a:r>
              <a:rPr lang="pl-PL" dirty="0"/>
              <a:t> </a:t>
            </a:r>
            <a:r>
              <a:rPr lang="pl-PL" dirty="0" err="1"/>
              <a:t>environmental</a:t>
            </a:r>
            <a:r>
              <a:rPr lang="pl-PL" dirty="0"/>
              <a:t> </a:t>
            </a:r>
            <a:r>
              <a:rPr lang="pl-PL" dirty="0" err="1"/>
              <a:t>context</a:t>
            </a:r>
            <a:r>
              <a:rPr lang="pl-PL" dirty="0"/>
              <a:t>.</a:t>
            </a:r>
          </a:p>
          <a:p>
            <a:pPr marL="285750" indent="-285750" algn="just">
              <a:spcAft>
                <a:spcPts val="800"/>
              </a:spcAft>
              <a:buFont typeface="Wingdings" pitchFamily="2" charset="2"/>
              <a:buChar char="§"/>
            </a:pPr>
            <a:r>
              <a:rPr lang="pl-PL" b="1" dirty="0" err="1"/>
              <a:t>Multiple</a:t>
            </a:r>
            <a:r>
              <a:rPr lang="pl-PL" b="1" dirty="0"/>
              <a:t> </a:t>
            </a:r>
            <a:r>
              <a:rPr lang="pl-PL" b="1" dirty="0" err="1"/>
              <a:t>criteria</a:t>
            </a:r>
            <a:r>
              <a:rPr lang="pl-PL" b="1" dirty="0"/>
              <a:t> </a:t>
            </a:r>
            <a:r>
              <a:rPr lang="pl-PL" b="1" dirty="0" err="1"/>
              <a:t>involved</a:t>
            </a:r>
            <a:r>
              <a:rPr lang="pl-PL" dirty="0"/>
              <a:t> – </a:t>
            </a:r>
            <a:r>
              <a:rPr lang="pl-PL" dirty="0" err="1"/>
              <a:t>decisions</a:t>
            </a:r>
            <a:r>
              <a:rPr lang="pl-PL" dirty="0"/>
              <a:t> </a:t>
            </a:r>
            <a:r>
              <a:rPr lang="pl-PL" dirty="0" err="1"/>
              <a:t>rarely</a:t>
            </a:r>
            <a:r>
              <a:rPr lang="pl-PL" dirty="0"/>
              <a:t> </a:t>
            </a:r>
            <a:r>
              <a:rPr lang="pl-PL" dirty="0" err="1"/>
              <a:t>depend</a:t>
            </a:r>
            <a:r>
              <a:rPr lang="pl-PL" dirty="0"/>
              <a:t> on a single </a:t>
            </a:r>
            <a:r>
              <a:rPr lang="pl-PL" dirty="0" err="1"/>
              <a:t>factor</a:t>
            </a:r>
            <a:r>
              <a:rPr lang="pl-PL" dirty="0"/>
              <a:t>; </a:t>
            </a:r>
            <a:r>
              <a:rPr lang="pl-PL" dirty="0" err="1"/>
              <a:t>cost</a:t>
            </a:r>
            <a:r>
              <a:rPr lang="pl-PL" dirty="0"/>
              <a:t>, </a:t>
            </a:r>
            <a:r>
              <a:rPr lang="pl-PL" dirty="0" err="1"/>
              <a:t>quality</a:t>
            </a:r>
            <a:r>
              <a:rPr lang="pl-PL" dirty="0"/>
              <a:t>, </a:t>
            </a:r>
            <a:r>
              <a:rPr lang="pl-PL" dirty="0" err="1"/>
              <a:t>risk</a:t>
            </a:r>
            <a:r>
              <a:rPr lang="pl-PL" dirty="0"/>
              <a:t>, </a:t>
            </a:r>
            <a:r>
              <a:rPr lang="pl-PL" dirty="0" err="1"/>
              <a:t>time</a:t>
            </a:r>
            <a:r>
              <a:rPr lang="pl-PL" dirty="0"/>
              <a:t>, and </a:t>
            </a:r>
            <a:r>
              <a:rPr lang="pl-PL" dirty="0" err="1"/>
              <a:t>stakeholder</a:t>
            </a:r>
            <a:r>
              <a:rPr lang="pl-PL" dirty="0"/>
              <a:t> </a:t>
            </a:r>
            <a:r>
              <a:rPr lang="pl-PL" dirty="0" err="1"/>
              <a:t>preferences</a:t>
            </a:r>
            <a:r>
              <a:rPr lang="pl-PL" dirty="0"/>
              <a:t> </a:t>
            </a:r>
            <a:r>
              <a:rPr lang="pl-PL" dirty="0" err="1"/>
              <a:t>must</a:t>
            </a:r>
            <a:r>
              <a:rPr lang="pl-PL" dirty="0"/>
              <a:t> </a:t>
            </a:r>
            <a:r>
              <a:rPr lang="pl-PL" dirty="0" err="1"/>
              <a:t>often</a:t>
            </a:r>
            <a:r>
              <a:rPr lang="pl-PL" dirty="0"/>
              <a:t> be </a:t>
            </a:r>
            <a:r>
              <a:rPr lang="pl-PL" dirty="0" err="1"/>
              <a:t>balanced</a:t>
            </a:r>
            <a:r>
              <a:rPr lang="pl-PL" dirty="0"/>
              <a:t>.</a:t>
            </a:r>
          </a:p>
          <a:p>
            <a:pPr marL="285750" indent="-285750" algn="just">
              <a:spcAft>
                <a:spcPts val="800"/>
              </a:spcAft>
              <a:buFont typeface="Wingdings" pitchFamily="2" charset="2"/>
              <a:buChar char="§"/>
            </a:pPr>
            <a:r>
              <a:rPr lang="pl-PL" b="1" dirty="0" err="1"/>
              <a:t>Often</a:t>
            </a:r>
            <a:r>
              <a:rPr lang="pl-PL" b="1" dirty="0"/>
              <a:t> </a:t>
            </a:r>
            <a:r>
              <a:rPr lang="pl-PL" b="1" dirty="0" err="1"/>
              <a:t>involve</a:t>
            </a:r>
            <a:r>
              <a:rPr lang="pl-PL" b="1" dirty="0"/>
              <a:t> </a:t>
            </a:r>
            <a:r>
              <a:rPr lang="pl-PL" b="1" dirty="0" err="1"/>
              <a:t>conflicting</a:t>
            </a:r>
            <a:r>
              <a:rPr lang="pl-PL" b="1" dirty="0"/>
              <a:t> </a:t>
            </a:r>
            <a:r>
              <a:rPr lang="pl-PL" b="1" dirty="0" err="1"/>
              <a:t>objectives</a:t>
            </a:r>
            <a:r>
              <a:rPr lang="pl-PL" dirty="0"/>
              <a:t> – </a:t>
            </a:r>
            <a:r>
              <a:rPr lang="pl-PL" dirty="0" err="1"/>
              <a:t>optimizing</a:t>
            </a:r>
            <a:r>
              <a:rPr lang="pl-PL" dirty="0"/>
              <a:t> one </a:t>
            </a:r>
            <a:r>
              <a:rPr lang="pl-PL" dirty="0" err="1"/>
              <a:t>outcome</a:t>
            </a:r>
            <a:r>
              <a:rPr lang="pl-PL" dirty="0"/>
              <a:t> </a:t>
            </a:r>
            <a:r>
              <a:rPr lang="pl-PL" dirty="0" err="1"/>
              <a:t>may</a:t>
            </a:r>
            <a:r>
              <a:rPr lang="pl-PL" dirty="0"/>
              <a:t> </a:t>
            </a:r>
            <a:r>
              <a:rPr lang="pl-PL" dirty="0" err="1"/>
              <a:t>negatively</a:t>
            </a:r>
            <a:r>
              <a:rPr lang="pl-PL" dirty="0"/>
              <a:t> </a:t>
            </a:r>
            <a:r>
              <a:rPr lang="pl-PL" dirty="0" err="1"/>
              <a:t>affect</a:t>
            </a:r>
            <a:r>
              <a:rPr lang="pl-PL" dirty="0"/>
              <a:t> </a:t>
            </a:r>
            <a:r>
              <a:rPr lang="pl-PL" dirty="0" err="1"/>
              <a:t>another</a:t>
            </a:r>
            <a:r>
              <a:rPr lang="pl-PL" dirty="0"/>
              <a:t> (</a:t>
            </a:r>
            <a:r>
              <a:rPr lang="pl-PL" dirty="0" err="1"/>
              <a:t>e.g</a:t>
            </a:r>
            <a:r>
              <a:rPr lang="pl-PL" dirty="0"/>
              <a:t>., </a:t>
            </a:r>
            <a:r>
              <a:rPr lang="pl-PL" dirty="0" err="1"/>
              <a:t>minimizing</a:t>
            </a:r>
            <a:r>
              <a:rPr lang="pl-PL" dirty="0"/>
              <a:t> </a:t>
            </a:r>
            <a:r>
              <a:rPr lang="pl-PL" dirty="0" err="1"/>
              <a:t>cost</a:t>
            </a:r>
            <a:r>
              <a:rPr lang="pl-PL" dirty="0"/>
              <a:t> vs. </a:t>
            </a:r>
            <a:r>
              <a:rPr lang="pl-PL" dirty="0" err="1"/>
              <a:t>maximizing</a:t>
            </a:r>
            <a:r>
              <a:rPr lang="pl-PL" dirty="0"/>
              <a:t> </a:t>
            </a:r>
            <a:r>
              <a:rPr lang="pl-PL" dirty="0" err="1"/>
              <a:t>quality</a:t>
            </a:r>
            <a:r>
              <a:rPr lang="pl-PL" dirty="0"/>
              <a:t>).</a:t>
            </a:r>
          </a:p>
          <a:p>
            <a:pPr marL="285750" indent="-285750" algn="just">
              <a:spcAft>
                <a:spcPts val="800"/>
              </a:spcAft>
              <a:buFont typeface="Wingdings" pitchFamily="2" charset="2"/>
              <a:buChar char="§"/>
            </a:pPr>
            <a:r>
              <a:rPr lang="pl-PL" b="1" dirty="0" err="1"/>
              <a:t>Interdisciplinary</a:t>
            </a:r>
            <a:r>
              <a:rPr lang="pl-PL" dirty="0"/>
              <a:t> – </a:t>
            </a:r>
            <a:r>
              <a:rPr lang="pl-PL" dirty="0" err="1"/>
              <a:t>may</a:t>
            </a:r>
            <a:r>
              <a:rPr lang="pl-PL" dirty="0"/>
              <a:t> </a:t>
            </a:r>
            <a:r>
              <a:rPr lang="pl-PL" dirty="0" err="1"/>
              <a:t>require</a:t>
            </a:r>
            <a:r>
              <a:rPr lang="pl-PL" dirty="0"/>
              <a:t> </a:t>
            </a:r>
            <a:r>
              <a:rPr lang="pl-PL" dirty="0" err="1"/>
              <a:t>knowledge</a:t>
            </a:r>
            <a:r>
              <a:rPr lang="pl-PL" dirty="0"/>
              <a:t> from </a:t>
            </a:r>
            <a:r>
              <a:rPr lang="pl-PL" dirty="0" err="1"/>
              <a:t>multiple</a:t>
            </a:r>
            <a:r>
              <a:rPr lang="pl-PL" dirty="0"/>
              <a:t> </a:t>
            </a:r>
            <a:r>
              <a:rPr lang="pl-PL" dirty="0" err="1"/>
              <a:t>fields</a:t>
            </a:r>
            <a:r>
              <a:rPr lang="pl-PL" dirty="0"/>
              <a:t> </a:t>
            </a:r>
            <a:r>
              <a:rPr lang="pl-PL" dirty="0" err="1"/>
              <a:t>such</a:t>
            </a:r>
            <a:r>
              <a:rPr lang="pl-PL" dirty="0"/>
              <a:t> as </a:t>
            </a:r>
            <a:r>
              <a:rPr lang="pl-PL" dirty="0" err="1"/>
              <a:t>statistics</a:t>
            </a:r>
            <a:r>
              <a:rPr lang="pl-PL" dirty="0"/>
              <a:t>, </a:t>
            </a:r>
            <a:r>
              <a:rPr lang="pl-PL" dirty="0" err="1"/>
              <a:t>economics</a:t>
            </a:r>
            <a:r>
              <a:rPr lang="pl-PL" dirty="0"/>
              <a:t>, management, </a:t>
            </a:r>
            <a:r>
              <a:rPr lang="pl-PL" dirty="0" err="1"/>
              <a:t>psychology</a:t>
            </a:r>
            <a:r>
              <a:rPr lang="pl-PL" dirty="0"/>
              <a:t>, </a:t>
            </a:r>
            <a:r>
              <a:rPr lang="pl-PL" dirty="0" err="1"/>
              <a:t>or</a:t>
            </a:r>
            <a:r>
              <a:rPr lang="pl-PL" dirty="0"/>
              <a:t> engineering.</a:t>
            </a:r>
          </a:p>
        </p:txBody>
      </p:sp>
      <p:pic>
        <p:nvPicPr>
          <p:cNvPr id="2" name="Obraz 1" descr="File:Logo EUBA SK cmyk.jpg - Wikimedia Commons">
            <a:extLst>
              <a:ext uri="{FF2B5EF4-FFF2-40B4-BE49-F238E27FC236}">
                <a16:creationId xmlns:a16="http://schemas.microsoft.com/office/drawing/2014/main" id="{ABFF0C3A-6BB5-FDF1-22D0-6E957843CEBA}"/>
              </a:ext>
            </a:extLst>
          </p:cNvPr>
          <p:cNvPicPr>
            <a:picLocks noChangeAspect="1"/>
          </p:cNvPicPr>
          <p:nvPr/>
        </p:nvPicPr>
        <p:blipFill>
          <a:blip r:embed="rId7"/>
          <a:stretch>
            <a:fillRect/>
          </a:stretch>
        </p:blipFill>
        <p:spPr>
          <a:xfrm>
            <a:off x="9706076" y="6403004"/>
            <a:ext cx="453081" cy="453081"/>
          </a:xfrm>
          <a:prstGeom prst="rect">
            <a:avLst/>
          </a:prstGeom>
        </p:spPr>
      </p:pic>
    </p:spTree>
    <p:custDataLst>
      <p:tags r:id="rId1"/>
    </p:custDataLst>
    <p:extLst>
      <p:ext uri="{BB962C8B-B14F-4D97-AF65-F5344CB8AC3E}">
        <p14:creationId xmlns:p14="http://schemas.microsoft.com/office/powerpoint/2010/main" val="3637316214"/>
      </p:ext>
    </p:extLst>
  </p:cSld>
  <p:clrMapOvr>
    <a:masterClrMapping/>
  </p:clrMapOvr>
  <mc:AlternateContent xmlns:mc="http://schemas.openxmlformats.org/markup-compatibility/2006">
    <mc:Choice xmlns:p14="http://schemas.microsoft.com/office/powerpoint/2010/main" Requires="p14">
      <p:transition spd="slow" p14:dur="2000" advTm="530"/>
    </mc:Choice>
    <mc:Fallback>
      <p:transition spd="slow" advTm="5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D2A55-581D-2B9D-CACD-AEB2C5B873E6}"/>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144FD4F4-6CFF-8A2D-B485-D5200CBDA45A}"/>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5D0644ED-A3EE-5DA2-700D-3DE6FB9F60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4301B373-8BBF-D925-8DD0-11B4F16521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22D27D63-EA6B-F2C1-9259-06DF357E7DEE}"/>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B7B25080-CFFB-E232-B4A3-011F8390DCDB}"/>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2" name="Prostokąt 1">
            <a:extLst>
              <a:ext uri="{FF2B5EF4-FFF2-40B4-BE49-F238E27FC236}">
                <a16:creationId xmlns:a16="http://schemas.microsoft.com/office/drawing/2014/main" id="{5F6B158F-B360-EE0C-3DA8-43271987A250}"/>
              </a:ext>
            </a:extLst>
          </p:cNvPr>
          <p:cNvSpPr/>
          <p:nvPr/>
        </p:nvSpPr>
        <p:spPr>
          <a:xfrm>
            <a:off x="7104063" y="1800041"/>
            <a:ext cx="3240087" cy="7207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 name="Prostokąt 2">
            <a:extLst>
              <a:ext uri="{FF2B5EF4-FFF2-40B4-BE49-F238E27FC236}">
                <a16:creationId xmlns:a16="http://schemas.microsoft.com/office/drawing/2014/main" id="{76E1F5AE-3AA0-EF4B-35A2-222D287E144A}"/>
              </a:ext>
            </a:extLst>
          </p:cNvPr>
          <p:cNvSpPr/>
          <p:nvPr/>
        </p:nvSpPr>
        <p:spPr>
          <a:xfrm>
            <a:off x="1919288" y="1800041"/>
            <a:ext cx="2089150" cy="720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pole tekstowe 9">
            <a:extLst>
              <a:ext uri="{FF2B5EF4-FFF2-40B4-BE49-F238E27FC236}">
                <a16:creationId xmlns:a16="http://schemas.microsoft.com/office/drawing/2014/main" id="{487040D8-6E20-5480-5372-4B63D79534B7}"/>
              </a:ext>
            </a:extLst>
          </p:cNvPr>
          <p:cNvSpPr txBox="1">
            <a:spLocks noChangeArrowheads="1"/>
          </p:cNvSpPr>
          <p:nvPr/>
        </p:nvSpPr>
        <p:spPr bwMode="auto">
          <a:xfrm>
            <a:off x="623888" y="647516"/>
            <a:ext cx="108696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2000" dirty="0">
              <a:latin typeface="Arial" panose="020B0604020202020204" pitchFamily="34" charset="0"/>
              <a:cs typeface="Arial" panose="020B0604020202020204" pitchFamily="34" charset="0"/>
            </a:endParaRPr>
          </a:p>
          <a:p>
            <a:pPr>
              <a:lnSpc>
                <a:spcPct val="100000"/>
              </a:lnSpc>
              <a:spcBef>
                <a:spcPct val="0"/>
              </a:spcBef>
              <a:buFontTx/>
              <a:buNone/>
            </a:pPr>
            <a:endParaRPr lang="pl-PL" altLang="pl-PL" sz="2000" dirty="0">
              <a:latin typeface="Arial" panose="020B0604020202020204" pitchFamily="34" charset="0"/>
              <a:cs typeface="Arial" panose="020B0604020202020204" pitchFamily="34" charset="0"/>
            </a:endParaRPr>
          </a:p>
          <a:p>
            <a:pPr>
              <a:lnSpc>
                <a:spcPct val="100000"/>
              </a:lnSpc>
              <a:spcBef>
                <a:spcPct val="0"/>
              </a:spcBef>
              <a:buFontTx/>
              <a:buNone/>
            </a:pPr>
            <a:endParaRPr lang="pl-PL" altLang="pl-PL" sz="2000" dirty="0">
              <a:latin typeface="Arial" panose="020B0604020202020204" pitchFamily="34" charset="0"/>
              <a:cs typeface="Arial" panose="020B0604020202020204" pitchFamily="34" charset="0"/>
            </a:endParaRPr>
          </a:p>
          <a:p>
            <a:pPr>
              <a:lnSpc>
                <a:spcPct val="100000"/>
              </a:lnSpc>
              <a:spcBef>
                <a:spcPct val="0"/>
              </a:spcBef>
              <a:buFontTx/>
              <a:buNone/>
            </a:pPr>
            <a:endParaRPr lang="pl-PL" altLang="pl-PL" sz="2000" dirty="0">
              <a:latin typeface="Arial" panose="020B0604020202020204" pitchFamily="34" charset="0"/>
              <a:cs typeface="Arial" panose="020B0604020202020204" pitchFamily="34" charset="0"/>
            </a:endParaRPr>
          </a:p>
          <a:p>
            <a:pPr algn="ctr">
              <a:lnSpc>
                <a:spcPct val="100000"/>
              </a:lnSpc>
              <a:spcBef>
                <a:spcPct val="0"/>
              </a:spcBef>
              <a:buFontTx/>
              <a:buNone/>
            </a:pPr>
            <a:r>
              <a:rPr lang="pl-PL" altLang="pl-PL" b="1" dirty="0" err="1">
                <a:latin typeface="Arial" panose="020B0604020202020204" pitchFamily="34" charset="0"/>
                <a:cs typeface="Arial" panose="020B0604020202020204" pitchFamily="34" charset="0"/>
              </a:rPr>
              <a:t>Is</a:t>
            </a:r>
            <a:r>
              <a:rPr lang="pl-PL" altLang="pl-PL" b="1" dirty="0">
                <a:latin typeface="Arial" panose="020B0604020202020204" pitchFamily="34" charset="0"/>
                <a:cs typeface="Arial" panose="020B0604020202020204" pitchFamily="34" charset="0"/>
              </a:rPr>
              <a:t> </a:t>
            </a:r>
            <a:r>
              <a:rPr lang="pl-PL" altLang="pl-PL" b="1" dirty="0" err="1">
                <a:latin typeface="Arial" panose="020B0604020202020204" pitchFamily="34" charset="0"/>
                <a:cs typeface="Arial" panose="020B0604020202020204" pitchFamily="34" charset="0"/>
              </a:rPr>
              <a:t>geopolitics</a:t>
            </a:r>
            <a:r>
              <a:rPr lang="pl-PL" altLang="pl-PL" b="1" dirty="0">
                <a:latin typeface="Arial" panose="020B0604020202020204" pitchFamily="34" charset="0"/>
                <a:cs typeface="Arial" panose="020B0604020202020204" pitchFamily="34" charset="0"/>
              </a:rPr>
              <a:t> </a:t>
            </a:r>
            <a:r>
              <a:rPr lang="pl-PL" altLang="pl-PL" b="1" dirty="0" err="1">
                <a:latin typeface="Arial" panose="020B0604020202020204" pitchFamily="34" charset="0"/>
                <a:cs typeface="Arial" panose="020B0604020202020204" pitchFamily="34" charset="0"/>
              </a:rPr>
              <a:t>important</a:t>
            </a:r>
            <a:r>
              <a:rPr lang="pl-PL" altLang="pl-PL" b="1" dirty="0">
                <a:latin typeface="Arial" panose="020B0604020202020204" pitchFamily="34" charset="0"/>
                <a:cs typeface="Arial" panose="020B0604020202020204" pitchFamily="34" charset="0"/>
              </a:rPr>
              <a:t> for </a:t>
            </a:r>
            <a:r>
              <a:rPr lang="pl-PL" altLang="pl-PL" b="1" dirty="0" err="1">
                <a:latin typeface="Arial" panose="020B0604020202020204" pitchFamily="34" charset="0"/>
                <a:cs typeface="Arial" panose="020B0604020202020204" pitchFamily="34" charset="0"/>
              </a:rPr>
              <a:t>how</a:t>
            </a:r>
            <a:r>
              <a:rPr lang="pl-PL" altLang="pl-PL" b="1" dirty="0">
                <a:latin typeface="Arial" panose="020B0604020202020204" pitchFamily="34" charset="0"/>
                <a:cs typeface="Arial" panose="020B0604020202020204" pitchFamily="34" charset="0"/>
              </a:rPr>
              <a:t> </a:t>
            </a:r>
            <a:r>
              <a:rPr lang="pl-PL" altLang="pl-PL" b="1" dirty="0" err="1">
                <a:latin typeface="Arial" panose="020B0604020202020204" pitchFamily="34" charset="0"/>
                <a:cs typeface="Arial" panose="020B0604020202020204" pitchFamily="34" charset="0"/>
              </a:rPr>
              <a:t>companies</a:t>
            </a:r>
            <a:r>
              <a:rPr lang="pl-PL" altLang="pl-PL" b="1" dirty="0">
                <a:latin typeface="Arial" panose="020B0604020202020204" pitchFamily="34" charset="0"/>
                <a:cs typeface="Arial" panose="020B0604020202020204" pitchFamily="34" charset="0"/>
              </a:rPr>
              <a:t> </a:t>
            </a:r>
            <a:r>
              <a:rPr lang="pl-PL" altLang="pl-PL" b="1" dirty="0" err="1">
                <a:latin typeface="Arial" panose="020B0604020202020204" pitchFamily="34" charset="0"/>
                <a:cs typeface="Arial" panose="020B0604020202020204" pitchFamily="34" charset="0"/>
              </a:rPr>
              <a:t>behave</a:t>
            </a:r>
            <a:r>
              <a:rPr lang="pl-PL" altLang="pl-PL" b="1" dirty="0">
                <a:latin typeface="Arial" panose="020B0604020202020204" pitchFamily="34" charset="0"/>
                <a:cs typeface="Arial" panose="020B0604020202020204" pitchFamily="34" charset="0"/>
              </a:rPr>
              <a:t>?</a:t>
            </a:r>
          </a:p>
          <a:p>
            <a:pPr>
              <a:lnSpc>
                <a:spcPct val="100000"/>
              </a:lnSpc>
              <a:spcBef>
                <a:spcPct val="0"/>
              </a:spcBef>
              <a:buFontTx/>
              <a:buNone/>
            </a:pPr>
            <a:endParaRPr lang="pl-PL" altLang="pl-PL" sz="2000" dirty="0">
              <a:latin typeface="Arial" panose="020B0604020202020204" pitchFamily="34" charset="0"/>
              <a:cs typeface="Arial" panose="020B0604020202020204" pitchFamily="34" charset="0"/>
            </a:endParaRPr>
          </a:p>
          <a:p>
            <a:pPr>
              <a:lnSpc>
                <a:spcPct val="100000"/>
              </a:lnSpc>
              <a:spcBef>
                <a:spcPct val="0"/>
              </a:spcBef>
              <a:buFontTx/>
              <a:buNone/>
            </a:pPr>
            <a:endParaRPr lang="pl-PL" altLang="pl-PL" sz="2000" dirty="0">
              <a:latin typeface="Arial" panose="020B0604020202020204" pitchFamily="34" charset="0"/>
              <a:cs typeface="Arial" panose="020B0604020202020204" pitchFamily="34" charset="0"/>
            </a:endParaRPr>
          </a:p>
        </p:txBody>
      </p:sp>
      <p:cxnSp>
        <p:nvCxnSpPr>
          <p:cNvPr id="11" name="Łącznik prosty ze strzałką 10">
            <a:extLst>
              <a:ext uri="{FF2B5EF4-FFF2-40B4-BE49-F238E27FC236}">
                <a16:creationId xmlns:a16="http://schemas.microsoft.com/office/drawing/2014/main" id="{4A01B5BC-C739-99AC-23A3-C79E5CF4D5B0}"/>
              </a:ext>
            </a:extLst>
          </p:cNvPr>
          <p:cNvCxnSpPr>
            <a:cxnSpLocks/>
          </p:cNvCxnSpPr>
          <p:nvPr/>
        </p:nvCxnSpPr>
        <p:spPr>
          <a:xfrm>
            <a:off x="2927350" y="2520766"/>
            <a:ext cx="0" cy="1223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pole tekstowe 11">
            <a:extLst>
              <a:ext uri="{FF2B5EF4-FFF2-40B4-BE49-F238E27FC236}">
                <a16:creationId xmlns:a16="http://schemas.microsoft.com/office/drawing/2014/main" id="{843674C3-57A9-4373-0328-F5A955988186}"/>
              </a:ext>
            </a:extLst>
          </p:cNvPr>
          <p:cNvSpPr txBox="1"/>
          <p:nvPr/>
        </p:nvSpPr>
        <p:spPr>
          <a:xfrm>
            <a:off x="1487488" y="3744729"/>
            <a:ext cx="3095625" cy="1200150"/>
          </a:xfrm>
          <a:prstGeom prst="rect">
            <a:avLst/>
          </a:prstGeom>
          <a:noFill/>
        </p:spPr>
        <p:txBody>
          <a:bodyPr>
            <a:spAutoFit/>
          </a:bodyPr>
          <a:lstStyle/>
          <a:p>
            <a:pPr algn="ctr">
              <a:defRPr/>
            </a:pPr>
            <a:r>
              <a:rPr lang="pl-PL" dirty="0">
                <a:solidFill>
                  <a:schemeClr val="bg1">
                    <a:lumMod val="65000"/>
                  </a:schemeClr>
                </a:solidFill>
              </a:rPr>
              <a:t>How do </a:t>
            </a:r>
            <a:r>
              <a:rPr lang="pl-PL" dirty="0" err="1">
                <a:solidFill>
                  <a:schemeClr val="bg1">
                    <a:lumMod val="65000"/>
                  </a:schemeClr>
                </a:solidFill>
              </a:rPr>
              <a:t>you</a:t>
            </a:r>
            <a:r>
              <a:rPr lang="pl-PL" dirty="0">
                <a:solidFill>
                  <a:schemeClr val="bg1">
                    <a:lumMod val="65000"/>
                  </a:schemeClr>
                </a:solidFill>
              </a:rPr>
              <a:t> </a:t>
            </a:r>
            <a:r>
              <a:rPr lang="pl-PL" dirty="0" err="1">
                <a:solidFill>
                  <a:schemeClr val="bg1">
                    <a:lumMod val="65000"/>
                  </a:schemeClr>
                </a:solidFill>
              </a:rPr>
              <a:t>define</a:t>
            </a:r>
            <a:r>
              <a:rPr lang="pl-PL" dirty="0">
                <a:solidFill>
                  <a:schemeClr val="bg1">
                    <a:lumMod val="65000"/>
                  </a:schemeClr>
                </a:solidFill>
              </a:rPr>
              <a:t> </a:t>
            </a:r>
            <a:r>
              <a:rPr lang="pl-PL" dirty="0" err="1">
                <a:solidFill>
                  <a:schemeClr val="bg1">
                    <a:lumMod val="65000"/>
                  </a:schemeClr>
                </a:solidFill>
              </a:rPr>
              <a:t>geopolitics</a:t>
            </a:r>
            <a:r>
              <a:rPr lang="pl-PL" dirty="0">
                <a:solidFill>
                  <a:schemeClr val="bg1">
                    <a:lumMod val="65000"/>
                  </a:schemeClr>
                </a:solidFill>
              </a:rPr>
              <a:t>? </a:t>
            </a:r>
            <a:r>
              <a:rPr lang="pl-PL" dirty="0" err="1">
                <a:solidFill>
                  <a:schemeClr val="bg1">
                    <a:lumMod val="65000"/>
                  </a:schemeClr>
                </a:solidFill>
              </a:rPr>
              <a:t>is</a:t>
            </a:r>
            <a:r>
              <a:rPr lang="pl-PL" dirty="0">
                <a:solidFill>
                  <a:schemeClr val="bg1">
                    <a:lumMod val="65000"/>
                  </a:schemeClr>
                </a:solidFill>
              </a:rPr>
              <a:t> </a:t>
            </a:r>
            <a:r>
              <a:rPr lang="pl-PL" dirty="0" err="1">
                <a:solidFill>
                  <a:schemeClr val="bg1">
                    <a:lumMod val="65000"/>
                  </a:schemeClr>
                </a:solidFill>
              </a:rPr>
              <a:t>there</a:t>
            </a:r>
            <a:r>
              <a:rPr lang="pl-PL" dirty="0">
                <a:solidFill>
                  <a:schemeClr val="bg1">
                    <a:lumMod val="65000"/>
                  </a:schemeClr>
                </a:solidFill>
              </a:rPr>
              <a:t> a </a:t>
            </a:r>
            <a:r>
              <a:rPr lang="pl-PL" dirty="0" err="1">
                <a:solidFill>
                  <a:schemeClr val="bg1">
                    <a:lumMod val="65000"/>
                  </a:schemeClr>
                </a:solidFill>
              </a:rPr>
              <a:t>specific</a:t>
            </a:r>
            <a:r>
              <a:rPr lang="pl-PL" dirty="0">
                <a:solidFill>
                  <a:schemeClr val="bg1">
                    <a:lumMod val="65000"/>
                  </a:schemeClr>
                </a:solidFill>
              </a:rPr>
              <a:t> </a:t>
            </a:r>
            <a:r>
              <a:rPr lang="pl-PL" dirty="0" err="1">
                <a:solidFill>
                  <a:schemeClr val="bg1">
                    <a:lumMod val="65000"/>
                  </a:schemeClr>
                </a:solidFill>
              </a:rPr>
              <a:t>act</a:t>
            </a:r>
            <a:r>
              <a:rPr lang="pl-PL" dirty="0">
                <a:solidFill>
                  <a:schemeClr val="bg1">
                    <a:lumMod val="65000"/>
                  </a:schemeClr>
                </a:solidFill>
              </a:rPr>
              <a:t> </a:t>
            </a:r>
            <a:r>
              <a:rPr lang="pl-PL" dirty="0" err="1">
                <a:solidFill>
                  <a:schemeClr val="bg1">
                    <a:lumMod val="65000"/>
                  </a:schemeClr>
                </a:solidFill>
              </a:rPr>
              <a:t>you</a:t>
            </a:r>
            <a:r>
              <a:rPr lang="pl-PL" dirty="0">
                <a:solidFill>
                  <a:schemeClr val="bg1">
                    <a:lumMod val="65000"/>
                  </a:schemeClr>
                </a:solidFill>
              </a:rPr>
              <a:t> </a:t>
            </a:r>
            <a:r>
              <a:rPr lang="pl-PL" dirty="0" err="1">
                <a:solidFill>
                  <a:schemeClr val="bg1">
                    <a:lumMod val="65000"/>
                  </a:schemeClr>
                </a:solidFill>
              </a:rPr>
              <a:t>have</a:t>
            </a:r>
            <a:r>
              <a:rPr lang="pl-PL" dirty="0">
                <a:solidFill>
                  <a:schemeClr val="bg1">
                    <a:lumMod val="65000"/>
                  </a:schemeClr>
                </a:solidFill>
              </a:rPr>
              <a:t> in </a:t>
            </a:r>
            <a:r>
              <a:rPr lang="pl-PL" dirty="0" err="1">
                <a:solidFill>
                  <a:schemeClr val="bg1">
                    <a:lumMod val="65000"/>
                  </a:schemeClr>
                </a:solidFill>
              </a:rPr>
              <a:t>mind</a:t>
            </a:r>
            <a:r>
              <a:rPr lang="pl-PL" dirty="0">
                <a:solidFill>
                  <a:schemeClr val="bg1">
                    <a:lumMod val="65000"/>
                  </a:schemeClr>
                </a:solidFill>
              </a:rPr>
              <a:t> </a:t>
            </a:r>
            <a:r>
              <a:rPr lang="pl-PL" dirty="0" err="1">
                <a:solidFill>
                  <a:schemeClr val="bg1">
                    <a:lumMod val="65000"/>
                  </a:schemeClr>
                </a:solidFill>
              </a:rPr>
              <a:t>or</a:t>
            </a:r>
            <a:r>
              <a:rPr lang="pl-PL" dirty="0">
                <a:solidFill>
                  <a:schemeClr val="bg1">
                    <a:lumMod val="65000"/>
                  </a:schemeClr>
                </a:solidFill>
              </a:rPr>
              <a:t> </a:t>
            </a:r>
            <a:r>
              <a:rPr lang="pl-PL" dirty="0" err="1">
                <a:solidFill>
                  <a:schemeClr val="bg1">
                    <a:lumMod val="65000"/>
                  </a:schemeClr>
                </a:solidFill>
              </a:rPr>
              <a:t>circumstances</a:t>
            </a:r>
            <a:r>
              <a:rPr lang="pl-PL" dirty="0">
                <a:solidFill>
                  <a:schemeClr val="bg1">
                    <a:lumMod val="65000"/>
                  </a:schemeClr>
                </a:solidFill>
              </a:rPr>
              <a:t>? </a:t>
            </a:r>
          </a:p>
        </p:txBody>
      </p:sp>
      <p:sp>
        <p:nvSpPr>
          <p:cNvPr id="14" name="pole tekstowe 10">
            <a:extLst>
              <a:ext uri="{FF2B5EF4-FFF2-40B4-BE49-F238E27FC236}">
                <a16:creationId xmlns:a16="http://schemas.microsoft.com/office/drawing/2014/main" id="{B5E76B7F-02DF-D7F0-CEC6-57D0A8CBF128}"/>
              </a:ext>
            </a:extLst>
          </p:cNvPr>
          <p:cNvSpPr txBox="1">
            <a:spLocks noChangeArrowheads="1"/>
          </p:cNvSpPr>
          <p:nvPr/>
        </p:nvSpPr>
        <p:spPr bwMode="auto">
          <a:xfrm>
            <a:off x="7248525" y="3841566"/>
            <a:ext cx="3095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pl-PL" altLang="pl-PL" sz="1800" dirty="0">
                <a:solidFill>
                  <a:schemeClr val="bg1">
                    <a:lumMod val="65000"/>
                  </a:schemeClr>
                </a:solidFill>
                <a:latin typeface="+mj-lt"/>
              </a:rPr>
              <a:t>In </a:t>
            </a:r>
            <a:r>
              <a:rPr lang="pl-PL" altLang="pl-PL" sz="1800" dirty="0" err="1">
                <a:solidFill>
                  <a:schemeClr val="bg1">
                    <a:lumMod val="65000"/>
                  </a:schemeClr>
                </a:solidFill>
                <a:latin typeface="+mj-lt"/>
              </a:rPr>
              <a:t>what</a:t>
            </a:r>
            <a:r>
              <a:rPr lang="pl-PL" altLang="pl-PL" sz="1800" dirty="0">
                <a:solidFill>
                  <a:schemeClr val="bg1">
                    <a:lumMod val="65000"/>
                  </a:schemeClr>
                </a:solidFill>
                <a:latin typeface="+mj-lt"/>
              </a:rPr>
              <a:t> </a:t>
            </a:r>
            <a:r>
              <a:rPr lang="pl-PL" altLang="pl-PL" sz="1800" dirty="0" err="1">
                <a:solidFill>
                  <a:schemeClr val="bg1">
                    <a:lumMod val="65000"/>
                  </a:schemeClr>
                </a:solidFill>
                <a:latin typeface="+mj-lt"/>
              </a:rPr>
              <a:t>specific</a:t>
            </a:r>
            <a:r>
              <a:rPr lang="pl-PL" altLang="pl-PL" sz="1800" dirty="0">
                <a:solidFill>
                  <a:schemeClr val="bg1">
                    <a:lumMod val="65000"/>
                  </a:schemeClr>
                </a:solidFill>
                <a:latin typeface="+mj-lt"/>
              </a:rPr>
              <a:t> </a:t>
            </a:r>
            <a:r>
              <a:rPr lang="pl-PL" altLang="pl-PL" sz="1800" dirty="0" err="1">
                <a:solidFill>
                  <a:schemeClr val="bg1">
                    <a:lumMod val="65000"/>
                  </a:schemeClr>
                </a:solidFill>
                <a:latin typeface="+mj-lt"/>
              </a:rPr>
              <a:t>area</a:t>
            </a:r>
            <a:r>
              <a:rPr lang="pl-PL" altLang="pl-PL" sz="1800" dirty="0">
                <a:solidFill>
                  <a:schemeClr val="bg1">
                    <a:lumMod val="65000"/>
                  </a:schemeClr>
                </a:solidFill>
                <a:latin typeface="+mj-lt"/>
              </a:rPr>
              <a:t>? Trade? Investment? </a:t>
            </a:r>
          </a:p>
          <a:p>
            <a:pPr algn="ctr">
              <a:lnSpc>
                <a:spcPct val="100000"/>
              </a:lnSpc>
              <a:spcBef>
                <a:spcPct val="0"/>
              </a:spcBef>
              <a:buFontTx/>
              <a:buNone/>
              <a:defRPr/>
            </a:pPr>
            <a:endParaRPr lang="pl-PL" altLang="pl-PL" sz="1800" dirty="0">
              <a:solidFill>
                <a:schemeClr val="bg1">
                  <a:lumMod val="65000"/>
                </a:schemeClr>
              </a:solidFill>
              <a:latin typeface="+mj-lt"/>
            </a:endParaRPr>
          </a:p>
          <a:p>
            <a:pPr algn="ctr">
              <a:lnSpc>
                <a:spcPct val="100000"/>
              </a:lnSpc>
              <a:spcBef>
                <a:spcPct val="0"/>
              </a:spcBef>
              <a:buFontTx/>
              <a:buNone/>
              <a:defRPr/>
            </a:pPr>
            <a:r>
              <a:rPr lang="pl-PL" altLang="pl-PL" sz="1800" dirty="0" err="1">
                <a:solidFill>
                  <a:schemeClr val="bg1">
                    <a:lumMod val="65000"/>
                  </a:schemeClr>
                </a:solidFill>
                <a:latin typeface="+mj-lt"/>
              </a:rPr>
              <a:t>What</a:t>
            </a:r>
            <a:r>
              <a:rPr lang="pl-PL" altLang="pl-PL" sz="1800" dirty="0">
                <a:solidFill>
                  <a:schemeClr val="bg1">
                    <a:lumMod val="65000"/>
                  </a:schemeClr>
                </a:solidFill>
                <a:latin typeface="+mj-lt"/>
              </a:rPr>
              <a:t> </a:t>
            </a:r>
            <a:r>
              <a:rPr lang="pl-PL" altLang="pl-PL" sz="1800" dirty="0" err="1">
                <a:solidFill>
                  <a:schemeClr val="bg1">
                    <a:lumMod val="65000"/>
                  </a:schemeClr>
                </a:solidFill>
                <a:latin typeface="+mj-lt"/>
              </a:rPr>
              <a:t>kind</a:t>
            </a:r>
            <a:r>
              <a:rPr lang="pl-PL" altLang="pl-PL" sz="1800" dirty="0">
                <a:solidFill>
                  <a:schemeClr val="bg1">
                    <a:lumMod val="65000"/>
                  </a:schemeClr>
                </a:solidFill>
                <a:latin typeface="+mj-lt"/>
              </a:rPr>
              <a:t> of </a:t>
            </a:r>
            <a:r>
              <a:rPr lang="pl-PL" altLang="pl-PL" sz="1800" dirty="0" err="1">
                <a:solidFill>
                  <a:schemeClr val="bg1">
                    <a:lumMod val="65000"/>
                  </a:schemeClr>
                </a:solidFill>
                <a:latin typeface="+mj-lt"/>
              </a:rPr>
              <a:t>companies</a:t>
            </a:r>
            <a:r>
              <a:rPr lang="pl-PL" altLang="pl-PL" sz="1800" dirty="0">
                <a:solidFill>
                  <a:schemeClr val="bg1">
                    <a:lumMod val="65000"/>
                  </a:schemeClr>
                </a:solidFill>
                <a:latin typeface="+mj-lt"/>
              </a:rPr>
              <a:t>? </a:t>
            </a:r>
            <a:r>
              <a:rPr lang="pl-PL" altLang="pl-PL" sz="1800" dirty="0" err="1">
                <a:solidFill>
                  <a:schemeClr val="bg1">
                    <a:lumMod val="65000"/>
                  </a:schemeClr>
                </a:solidFill>
                <a:latin typeface="+mj-lt"/>
              </a:rPr>
              <a:t>MNEs</a:t>
            </a:r>
            <a:r>
              <a:rPr lang="pl-PL" altLang="pl-PL" sz="1800" dirty="0">
                <a:solidFill>
                  <a:schemeClr val="bg1">
                    <a:lumMod val="65000"/>
                  </a:schemeClr>
                </a:solidFill>
                <a:latin typeface="+mj-lt"/>
              </a:rPr>
              <a:t>? </a:t>
            </a:r>
            <a:r>
              <a:rPr lang="pl-PL" altLang="pl-PL" sz="1800" dirty="0" err="1">
                <a:solidFill>
                  <a:schemeClr val="bg1">
                    <a:lumMod val="65000"/>
                  </a:schemeClr>
                </a:solidFill>
                <a:latin typeface="+mj-lt"/>
              </a:rPr>
              <a:t>SMEs</a:t>
            </a:r>
            <a:r>
              <a:rPr lang="pl-PL" altLang="pl-PL" sz="1800" dirty="0">
                <a:solidFill>
                  <a:schemeClr val="bg1">
                    <a:lumMod val="65000"/>
                  </a:schemeClr>
                </a:solidFill>
                <a:latin typeface="+mj-lt"/>
              </a:rPr>
              <a:t>?  </a:t>
            </a:r>
          </a:p>
        </p:txBody>
      </p:sp>
      <p:cxnSp>
        <p:nvCxnSpPr>
          <p:cNvPr id="15" name="Łącznik prosty ze strzałką 14">
            <a:extLst>
              <a:ext uri="{FF2B5EF4-FFF2-40B4-BE49-F238E27FC236}">
                <a16:creationId xmlns:a16="http://schemas.microsoft.com/office/drawing/2014/main" id="{7E540EF6-E47A-E647-7D58-686829D4F779}"/>
              </a:ext>
            </a:extLst>
          </p:cNvPr>
          <p:cNvCxnSpPr>
            <a:cxnSpLocks/>
          </p:cNvCxnSpPr>
          <p:nvPr/>
        </p:nvCxnSpPr>
        <p:spPr>
          <a:xfrm>
            <a:off x="8904288" y="2520766"/>
            <a:ext cx="0" cy="1223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Prostokąt 15">
            <a:extLst>
              <a:ext uri="{FF2B5EF4-FFF2-40B4-BE49-F238E27FC236}">
                <a16:creationId xmlns:a16="http://schemas.microsoft.com/office/drawing/2014/main" id="{433CEFE2-CC77-3C9B-F4F3-60A2931EEB4C}"/>
              </a:ext>
            </a:extLst>
          </p:cNvPr>
          <p:cNvSpPr/>
          <p:nvPr/>
        </p:nvSpPr>
        <p:spPr>
          <a:xfrm>
            <a:off x="3751263" y="2808104"/>
            <a:ext cx="2592387" cy="9366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t>No </a:t>
            </a:r>
            <a:r>
              <a:rPr lang="pl-PL" dirty="0" err="1"/>
              <a:t>specific</a:t>
            </a:r>
            <a:r>
              <a:rPr lang="pl-PL" dirty="0"/>
              <a:t> event but </a:t>
            </a:r>
            <a:r>
              <a:rPr lang="pl-PL" dirty="0" err="1"/>
              <a:t>let’s</a:t>
            </a:r>
            <a:r>
              <a:rPr lang="pl-PL" dirty="0"/>
              <a:t> </a:t>
            </a:r>
            <a:r>
              <a:rPr lang="pl-PL" dirty="0" err="1"/>
              <a:t>leave</a:t>
            </a:r>
            <a:r>
              <a:rPr lang="pl-PL" dirty="0"/>
              <a:t> the </a:t>
            </a:r>
            <a:r>
              <a:rPr lang="pl-PL" dirty="0" err="1"/>
              <a:t>definition</a:t>
            </a:r>
            <a:r>
              <a:rPr lang="pl-PL" dirty="0"/>
              <a:t> open for </a:t>
            </a:r>
            <a:r>
              <a:rPr lang="pl-PL" dirty="0" err="1"/>
              <a:t>now</a:t>
            </a:r>
            <a:endParaRPr lang="pl-PL" dirty="0"/>
          </a:p>
        </p:txBody>
      </p:sp>
      <p:sp>
        <p:nvSpPr>
          <p:cNvPr id="17" name="Prostokąt 8">
            <a:extLst>
              <a:ext uri="{FF2B5EF4-FFF2-40B4-BE49-F238E27FC236}">
                <a16:creationId xmlns:a16="http://schemas.microsoft.com/office/drawing/2014/main" id="{88A4B610-60CC-86F2-E843-E054584542A8}"/>
              </a:ext>
            </a:extLst>
          </p:cNvPr>
          <p:cNvSpPr>
            <a:spLocks noChangeArrowheads="1"/>
          </p:cNvSpPr>
          <p:nvPr/>
        </p:nvSpPr>
        <p:spPr bwMode="auto">
          <a:xfrm>
            <a:off x="703263" y="522288"/>
            <a:ext cx="1064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dirty="0" err="1">
                <a:latin typeface="Arial" panose="020B0604020202020204" pitchFamily="34" charset="0"/>
                <a:cs typeface="Arial" panose="020B0604020202020204" pitchFamily="34" charset="0"/>
              </a:rPr>
              <a:t>Is</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this</a:t>
            </a:r>
            <a:r>
              <a:rPr lang="pl-PL" altLang="pl-PL" sz="2400" dirty="0">
                <a:latin typeface="Arial" panose="020B0604020202020204" pitchFamily="34" charset="0"/>
                <a:cs typeface="Arial" panose="020B0604020202020204" pitchFamily="34" charset="0"/>
              </a:rPr>
              <a:t> a </a:t>
            </a:r>
            <a:r>
              <a:rPr lang="pl-PL" altLang="pl-PL" sz="2400" dirty="0" err="1">
                <a:latin typeface="Arial" panose="020B0604020202020204" pitchFamily="34" charset="0"/>
                <a:cs typeface="Arial" panose="020B0604020202020204" pitchFamily="34" charset="0"/>
              </a:rPr>
              <a:t>well-stated</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decision-making</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question</a:t>
            </a:r>
            <a:r>
              <a:rPr lang="pl-PL" altLang="pl-PL" sz="2400" dirty="0">
                <a:latin typeface="Arial" panose="020B0604020202020204" pitchFamily="34" charset="0"/>
                <a:cs typeface="Arial" panose="020B0604020202020204" pitchFamily="34" charset="0"/>
              </a:rPr>
              <a:t>?</a:t>
            </a:r>
          </a:p>
        </p:txBody>
      </p:sp>
      <p:pic>
        <p:nvPicPr>
          <p:cNvPr id="18" name="Obraz 17" descr="File:Logo EUBA SK cmyk.jpg - Wikimedia Commons">
            <a:extLst>
              <a:ext uri="{FF2B5EF4-FFF2-40B4-BE49-F238E27FC236}">
                <a16:creationId xmlns:a16="http://schemas.microsoft.com/office/drawing/2014/main" id="{7CFEF36C-CB63-071B-8102-944B32099A1E}"/>
              </a:ext>
            </a:extLst>
          </p:cNvPr>
          <p:cNvPicPr>
            <a:picLocks noChangeAspect="1"/>
          </p:cNvPicPr>
          <p:nvPr/>
        </p:nvPicPr>
        <p:blipFill>
          <a:blip r:embed="rId7"/>
          <a:stretch>
            <a:fillRect/>
          </a:stretch>
        </p:blipFill>
        <p:spPr>
          <a:xfrm>
            <a:off x="9706076" y="6403004"/>
            <a:ext cx="453081" cy="453081"/>
          </a:xfrm>
          <a:prstGeom prst="rect">
            <a:avLst/>
          </a:prstGeom>
        </p:spPr>
      </p:pic>
    </p:spTree>
    <p:custDataLst>
      <p:tags r:id="rId1"/>
    </p:custDataLst>
    <p:extLst>
      <p:ext uri="{BB962C8B-B14F-4D97-AF65-F5344CB8AC3E}">
        <p14:creationId xmlns:p14="http://schemas.microsoft.com/office/powerpoint/2010/main" val="2170698282"/>
      </p:ext>
    </p:extLst>
  </p:cSld>
  <p:clrMapOvr>
    <a:masterClrMapping/>
  </p:clrMapOvr>
  <mc:AlternateContent xmlns:mc="http://schemas.openxmlformats.org/markup-compatibility/2006">
    <mc:Choice xmlns:p14="http://schemas.microsoft.com/office/powerpoint/2010/main" Requires="p14">
      <p:transition spd="slow" p14:dur="2000" advTm="70942"/>
    </mc:Choice>
    <mc:Fallback>
      <p:transition spd="slow" advTm="70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2438-B774-1C29-B8A7-9837D4E53185}"/>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91ED2195-20DF-6EA8-3149-2378C7EE59D2}"/>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E7BD43DD-6CB4-6FBA-89EB-3AA31E4C34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52D277FE-2AC2-1280-4BE8-7820EBFB9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7D6E1013-CF8D-4984-7F3C-C35E02F98BEC}"/>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9F120CAF-D47D-4487-C312-5A6600866A7E}"/>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17" name="Prostokąt 8">
            <a:extLst>
              <a:ext uri="{FF2B5EF4-FFF2-40B4-BE49-F238E27FC236}">
                <a16:creationId xmlns:a16="http://schemas.microsoft.com/office/drawing/2014/main" id="{4663D777-43F5-4F07-0F44-B5F3A07BA1C5}"/>
              </a:ext>
            </a:extLst>
          </p:cNvPr>
          <p:cNvSpPr>
            <a:spLocks noChangeArrowheads="1"/>
          </p:cNvSpPr>
          <p:nvPr/>
        </p:nvSpPr>
        <p:spPr bwMode="auto">
          <a:xfrm>
            <a:off x="703263" y="522288"/>
            <a:ext cx="1064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dirty="0">
                <a:latin typeface="Arial" panose="020B0604020202020204" pitchFamily="34" charset="0"/>
                <a:cs typeface="Arial" panose="020B0604020202020204" pitchFamily="34" charset="0"/>
              </a:rPr>
              <a:t>Not </a:t>
            </a:r>
            <a:r>
              <a:rPr lang="pl-PL" altLang="pl-PL" sz="2400" dirty="0" err="1">
                <a:latin typeface="Arial" panose="020B0604020202020204" pitchFamily="34" charset="0"/>
                <a:cs typeface="Arial" panose="020B0604020202020204" pitchFamily="34" charset="0"/>
              </a:rPr>
              <a:t>exactly</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so</a:t>
            </a:r>
            <a:r>
              <a:rPr lang="pl-PL" altLang="pl-PL" sz="2400" dirty="0">
                <a:latin typeface="Arial" panose="020B0604020202020204" pitchFamily="34" charset="0"/>
                <a:cs typeface="Arial" panose="020B0604020202020204" pitchFamily="34" charset="0"/>
              </a:rPr>
              <a:t> to </a:t>
            </a:r>
            <a:r>
              <a:rPr lang="pl-PL" altLang="pl-PL" sz="2400" dirty="0" err="1">
                <a:latin typeface="Arial" panose="020B0604020202020204" pitchFamily="34" charset="0"/>
                <a:cs typeface="Arial" panose="020B0604020202020204" pitchFamily="34" charset="0"/>
              </a:rPr>
              <a:t>make</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it</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more</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researchable</a:t>
            </a:r>
            <a:r>
              <a:rPr lang="pl-PL" altLang="pl-PL" sz="2400" dirty="0">
                <a:latin typeface="Arial" panose="020B0604020202020204" pitchFamily="34" charset="0"/>
                <a:cs typeface="Arial" panose="020B0604020202020204" pitchFamily="34" charset="0"/>
              </a:rPr>
              <a:t> we </a:t>
            </a:r>
            <a:r>
              <a:rPr lang="pl-PL" altLang="pl-PL" sz="2400" dirty="0" err="1">
                <a:latin typeface="Arial" panose="020B0604020202020204" pitchFamily="34" charset="0"/>
                <a:cs typeface="Arial" panose="020B0604020202020204" pitchFamily="34" charset="0"/>
              </a:rPr>
              <a:t>can</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revise</a:t>
            </a:r>
            <a:r>
              <a:rPr lang="pl-PL" altLang="pl-PL" sz="2400" dirty="0">
                <a:latin typeface="Arial" panose="020B0604020202020204" pitchFamily="34" charset="0"/>
                <a:cs typeface="Arial" panose="020B0604020202020204" pitchFamily="34" charset="0"/>
              </a:rPr>
              <a:t> </a:t>
            </a:r>
            <a:r>
              <a:rPr lang="pl-PL" altLang="pl-PL" sz="2400" dirty="0" err="1">
                <a:latin typeface="Arial" panose="020B0604020202020204" pitchFamily="34" charset="0"/>
                <a:cs typeface="Arial" panose="020B0604020202020204" pitchFamily="34" charset="0"/>
              </a:rPr>
              <a:t>it</a:t>
            </a:r>
            <a:endParaRPr lang="pl-PL" altLang="pl-PL" sz="2400" dirty="0">
              <a:latin typeface="Arial" panose="020B0604020202020204" pitchFamily="34" charset="0"/>
              <a:cs typeface="Arial" panose="020B0604020202020204" pitchFamily="34" charset="0"/>
            </a:endParaRPr>
          </a:p>
        </p:txBody>
      </p:sp>
      <p:pic>
        <p:nvPicPr>
          <p:cNvPr id="18" name="Obraz 17" descr="File:Logo EUBA SK cmyk.jpg - Wikimedia Commons">
            <a:extLst>
              <a:ext uri="{FF2B5EF4-FFF2-40B4-BE49-F238E27FC236}">
                <a16:creationId xmlns:a16="http://schemas.microsoft.com/office/drawing/2014/main" id="{16CF8D1B-B3EA-777F-9BD2-0A312D897E9B}"/>
              </a:ext>
            </a:extLst>
          </p:cNvPr>
          <p:cNvPicPr>
            <a:picLocks noChangeAspect="1"/>
          </p:cNvPicPr>
          <p:nvPr/>
        </p:nvPicPr>
        <p:blipFill>
          <a:blip r:embed="rId7"/>
          <a:stretch>
            <a:fillRect/>
          </a:stretch>
        </p:blipFill>
        <p:spPr>
          <a:xfrm>
            <a:off x="9706076" y="6403004"/>
            <a:ext cx="453081" cy="453081"/>
          </a:xfrm>
          <a:prstGeom prst="rect">
            <a:avLst/>
          </a:prstGeom>
        </p:spPr>
      </p:pic>
      <p:sp>
        <p:nvSpPr>
          <p:cNvPr id="4" name="Prostokąt 3">
            <a:extLst>
              <a:ext uri="{FF2B5EF4-FFF2-40B4-BE49-F238E27FC236}">
                <a16:creationId xmlns:a16="http://schemas.microsoft.com/office/drawing/2014/main" id="{0025A5CF-F8CA-230C-3CA7-7C86AFA01ACA}"/>
              </a:ext>
            </a:extLst>
          </p:cNvPr>
          <p:cNvSpPr/>
          <p:nvPr/>
        </p:nvSpPr>
        <p:spPr>
          <a:xfrm>
            <a:off x="6456363" y="2527300"/>
            <a:ext cx="4968875" cy="6492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rostokąt 12">
            <a:extLst>
              <a:ext uri="{FF2B5EF4-FFF2-40B4-BE49-F238E27FC236}">
                <a16:creationId xmlns:a16="http://schemas.microsoft.com/office/drawing/2014/main" id="{A2A77D8F-AFA1-2BB1-C530-9BB7B2804496}"/>
              </a:ext>
            </a:extLst>
          </p:cNvPr>
          <p:cNvSpPr/>
          <p:nvPr/>
        </p:nvSpPr>
        <p:spPr>
          <a:xfrm>
            <a:off x="1847850" y="2492375"/>
            <a:ext cx="3240088" cy="7207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9" name="pole tekstowe 9">
            <a:extLst>
              <a:ext uri="{FF2B5EF4-FFF2-40B4-BE49-F238E27FC236}">
                <a16:creationId xmlns:a16="http://schemas.microsoft.com/office/drawing/2014/main" id="{35D3CF10-1A9B-EE43-2264-52C71B97638B}"/>
              </a:ext>
            </a:extLst>
          </p:cNvPr>
          <p:cNvSpPr txBox="1">
            <a:spLocks noChangeArrowheads="1"/>
          </p:cNvSpPr>
          <p:nvPr/>
        </p:nvSpPr>
        <p:spPr bwMode="auto">
          <a:xfrm>
            <a:off x="911225" y="2660650"/>
            <a:ext cx="1086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pl-PL" sz="2000" b="1" dirty="0">
                <a:latin typeface="Arial" panose="020B0604020202020204" pitchFamily="34" charset="0"/>
                <a:cs typeface="Arial" panose="020B0604020202020204" pitchFamily="34" charset="0"/>
              </a:rPr>
              <a:t>Which geopolitical-related factors impact the</a:t>
            </a:r>
            <a:r>
              <a:rPr lang="pl-PL" altLang="pl-PL" sz="2000" b="1" dirty="0">
                <a:latin typeface="Arial" panose="020B0604020202020204" pitchFamily="34" charset="0"/>
                <a:cs typeface="Arial" panose="020B0604020202020204" pitchFamily="34" charset="0"/>
              </a:rPr>
              <a:t> </a:t>
            </a:r>
            <a:r>
              <a:rPr lang="pl-PL" altLang="pl-PL" sz="2000" b="1" dirty="0" err="1">
                <a:latin typeface="Arial" panose="020B0604020202020204" pitchFamily="34" charset="0"/>
                <a:cs typeface="Arial" panose="020B0604020202020204" pitchFamily="34" charset="0"/>
              </a:rPr>
              <a:t>perception</a:t>
            </a:r>
            <a:r>
              <a:rPr lang="pl-PL" altLang="pl-PL" sz="2000" b="1" dirty="0">
                <a:latin typeface="Arial" panose="020B0604020202020204" pitchFamily="34" charset="0"/>
                <a:cs typeface="Arial" panose="020B0604020202020204" pitchFamily="34" charset="0"/>
              </a:rPr>
              <a:t> of</a:t>
            </a:r>
            <a:r>
              <a:rPr lang="en-AU" altLang="pl-PL" sz="2000" b="1" dirty="0">
                <a:latin typeface="Arial" panose="020B0604020202020204" pitchFamily="34" charset="0"/>
                <a:cs typeface="Arial" panose="020B0604020202020204" pitchFamily="34" charset="0"/>
              </a:rPr>
              <a:t> FDI-location </a:t>
            </a:r>
            <a:r>
              <a:rPr lang="pl-PL" altLang="pl-PL" sz="2000" b="1" dirty="0" err="1">
                <a:latin typeface="Arial" panose="020B0604020202020204" pitchFamily="34" charset="0"/>
                <a:cs typeface="Arial" panose="020B0604020202020204" pitchFamily="34" charset="0"/>
              </a:rPr>
              <a:t>attractiveness</a:t>
            </a:r>
            <a:r>
              <a:rPr lang="en-AU" altLang="pl-PL" sz="2000" b="1" dirty="0">
                <a:latin typeface="Arial" panose="020B0604020202020204" pitchFamily="34" charset="0"/>
                <a:cs typeface="Arial" panose="020B0604020202020204" pitchFamily="34" charset="0"/>
              </a:rPr>
              <a:t>?</a:t>
            </a:r>
          </a:p>
        </p:txBody>
      </p:sp>
      <p:cxnSp>
        <p:nvCxnSpPr>
          <p:cNvPr id="20" name="Łącznik prosty ze strzałką 19">
            <a:extLst>
              <a:ext uri="{FF2B5EF4-FFF2-40B4-BE49-F238E27FC236}">
                <a16:creationId xmlns:a16="http://schemas.microsoft.com/office/drawing/2014/main" id="{369E749A-25FE-4321-D376-71FF87755CD0}"/>
              </a:ext>
            </a:extLst>
          </p:cNvPr>
          <p:cNvCxnSpPr>
            <a:cxnSpLocks/>
          </p:cNvCxnSpPr>
          <p:nvPr/>
        </p:nvCxnSpPr>
        <p:spPr>
          <a:xfrm>
            <a:off x="2927350" y="3213100"/>
            <a:ext cx="0" cy="6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pole tekstowe 20">
            <a:extLst>
              <a:ext uri="{FF2B5EF4-FFF2-40B4-BE49-F238E27FC236}">
                <a16:creationId xmlns:a16="http://schemas.microsoft.com/office/drawing/2014/main" id="{4882D5E8-B1EE-D4AD-2339-8C8F96B484D4}"/>
              </a:ext>
            </a:extLst>
          </p:cNvPr>
          <p:cNvSpPr txBox="1"/>
          <p:nvPr/>
        </p:nvSpPr>
        <p:spPr>
          <a:xfrm>
            <a:off x="1487488" y="3981450"/>
            <a:ext cx="3095625" cy="646113"/>
          </a:xfrm>
          <a:prstGeom prst="rect">
            <a:avLst/>
          </a:prstGeom>
          <a:noFill/>
        </p:spPr>
        <p:txBody>
          <a:bodyPr>
            <a:spAutoFit/>
          </a:bodyPr>
          <a:lstStyle/>
          <a:p>
            <a:pPr algn="ctr">
              <a:defRPr/>
            </a:pPr>
            <a:r>
              <a:rPr lang="en-AU" dirty="0">
                <a:solidFill>
                  <a:schemeClr val="bg1">
                    <a:lumMod val="65000"/>
                  </a:schemeClr>
                </a:solidFill>
              </a:rPr>
              <a:t>Geopolitical threats not acts</a:t>
            </a:r>
            <a:endParaRPr lang="pl-PL" dirty="0">
              <a:solidFill>
                <a:schemeClr val="bg1">
                  <a:lumMod val="65000"/>
                </a:schemeClr>
              </a:solidFill>
            </a:endParaRPr>
          </a:p>
          <a:p>
            <a:pPr algn="ctr">
              <a:defRPr/>
            </a:pPr>
            <a:r>
              <a:rPr lang="en-AU" dirty="0">
                <a:solidFill>
                  <a:schemeClr val="bg1">
                    <a:lumMod val="65000"/>
                  </a:schemeClr>
                </a:solidFill>
              </a:rPr>
              <a:t>Caldara &amp; </a:t>
            </a:r>
            <a:r>
              <a:rPr lang="en-AU" dirty="0" err="1">
                <a:solidFill>
                  <a:schemeClr val="bg1">
                    <a:lumMod val="65000"/>
                  </a:schemeClr>
                </a:solidFill>
              </a:rPr>
              <a:t>Iacoviello</a:t>
            </a:r>
            <a:r>
              <a:rPr lang="en-AU" dirty="0">
                <a:solidFill>
                  <a:schemeClr val="bg1">
                    <a:lumMod val="65000"/>
                  </a:schemeClr>
                </a:solidFill>
              </a:rPr>
              <a:t> (2022</a:t>
            </a:r>
            <a:r>
              <a:rPr lang="pl-PL" dirty="0">
                <a:solidFill>
                  <a:schemeClr val="bg1">
                    <a:lumMod val="65000"/>
                  </a:schemeClr>
                </a:solidFill>
              </a:rPr>
              <a:t>)</a:t>
            </a:r>
            <a:endParaRPr lang="en-AU" dirty="0">
              <a:solidFill>
                <a:schemeClr val="bg1">
                  <a:lumMod val="65000"/>
                </a:schemeClr>
              </a:solidFill>
            </a:endParaRPr>
          </a:p>
        </p:txBody>
      </p:sp>
      <p:sp>
        <p:nvSpPr>
          <p:cNvPr id="22" name="pole tekstowe 10">
            <a:extLst>
              <a:ext uri="{FF2B5EF4-FFF2-40B4-BE49-F238E27FC236}">
                <a16:creationId xmlns:a16="http://schemas.microsoft.com/office/drawing/2014/main" id="{6E25409B-8C32-F23F-08BD-CB69862F73F9}"/>
              </a:ext>
            </a:extLst>
          </p:cNvPr>
          <p:cNvSpPr txBox="1">
            <a:spLocks noChangeArrowheads="1"/>
          </p:cNvSpPr>
          <p:nvPr/>
        </p:nvSpPr>
        <p:spPr bwMode="auto">
          <a:xfrm>
            <a:off x="7356475" y="3959225"/>
            <a:ext cx="3095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AU" altLang="pl-PL" sz="1800" dirty="0">
                <a:solidFill>
                  <a:schemeClr val="bg1">
                    <a:lumMod val="65000"/>
                  </a:schemeClr>
                </a:solidFill>
                <a:latin typeface="+mn-lt"/>
              </a:rPr>
              <a:t>Greenfield investments of MNEs of CEE origin in </a:t>
            </a:r>
            <a:r>
              <a:rPr lang="en-AU" altLang="pl-PL" sz="1800" dirty="0" err="1">
                <a:solidFill>
                  <a:schemeClr val="bg1">
                    <a:lumMod val="65000"/>
                  </a:schemeClr>
                </a:solidFill>
                <a:latin typeface="+mn-lt"/>
              </a:rPr>
              <a:t>emergin</a:t>
            </a:r>
            <a:r>
              <a:rPr lang="pl-PL" altLang="pl-PL" sz="1800" dirty="0">
                <a:solidFill>
                  <a:schemeClr val="bg1">
                    <a:lumMod val="65000"/>
                  </a:schemeClr>
                </a:solidFill>
                <a:latin typeface="+mn-lt"/>
              </a:rPr>
              <a:t>g</a:t>
            </a:r>
            <a:r>
              <a:rPr lang="en-AU" altLang="pl-PL" sz="1800" dirty="0">
                <a:solidFill>
                  <a:schemeClr val="bg1">
                    <a:lumMod val="65000"/>
                  </a:schemeClr>
                </a:solidFill>
                <a:latin typeface="+mn-lt"/>
              </a:rPr>
              <a:t> markets; manufacturing industries</a:t>
            </a:r>
          </a:p>
        </p:txBody>
      </p:sp>
      <p:cxnSp>
        <p:nvCxnSpPr>
          <p:cNvPr id="23" name="Łącznik prosty ze strzałką 22">
            <a:extLst>
              <a:ext uri="{FF2B5EF4-FFF2-40B4-BE49-F238E27FC236}">
                <a16:creationId xmlns:a16="http://schemas.microsoft.com/office/drawing/2014/main" id="{E82DF03F-69CF-D22F-05E7-B15D4AFB2CA9}"/>
              </a:ext>
            </a:extLst>
          </p:cNvPr>
          <p:cNvCxnSpPr>
            <a:cxnSpLocks/>
          </p:cNvCxnSpPr>
          <p:nvPr/>
        </p:nvCxnSpPr>
        <p:spPr>
          <a:xfrm>
            <a:off x="8904288" y="3213100"/>
            <a:ext cx="0" cy="6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131655069"/>
      </p:ext>
    </p:extLst>
  </p:cSld>
  <p:clrMapOvr>
    <a:masterClrMapping/>
  </p:clrMapOvr>
  <mc:AlternateContent xmlns:mc="http://schemas.openxmlformats.org/markup-compatibility/2006">
    <mc:Choice xmlns:p14="http://schemas.microsoft.com/office/powerpoint/2010/main" Requires="p14">
      <p:transition spd="slow" p14:dur="2000" advTm="413"/>
    </mc:Choice>
    <mc:Fallback>
      <p:transition spd="slow" advTm="41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7043-6F1B-BD4A-01A0-C6CF5C90A37E}"/>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61727B05-7C2A-3016-160C-D35540704110}"/>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E94B278E-281F-C0B9-E0B0-12D957A162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8A45FAD1-EBB9-34E8-5996-023523124D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367472CB-2CBE-6B3E-C678-214E44DF758B}"/>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7ED8FF17-CFFF-7C03-29D1-5E571272BED8}"/>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37" name="pole tekstowe 36">
            <a:extLst>
              <a:ext uri="{FF2B5EF4-FFF2-40B4-BE49-F238E27FC236}">
                <a16:creationId xmlns:a16="http://schemas.microsoft.com/office/drawing/2014/main" id="{E240093F-7133-8371-A269-D0AB3F7FE2C5}"/>
              </a:ext>
            </a:extLst>
          </p:cNvPr>
          <p:cNvSpPr txBox="1"/>
          <p:nvPr/>
        </p:nvSpPr>
        <p:spPr>
          <a:xfrm>
            <a:off x="362894" y="98669"/>
            <a:ext cx="11054344" cy="665888"/>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So</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what</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methods</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can</a:t>
            </a:r>
            <a:r>
              <a:rPr lang="pl-PL" sz="2800" b="1" kern="0" dirty="0">
                <a:solidFill>
                  <a:srgbClr val="000000"/>
                </a:solidFill>
                <a:ea typeface="Times New Roman" panose="02020603050405020304" pitchFamily="18" charset="0"/>
              </a:rPr>
              <a:t> we </a:t>
            </a:r>
            <a:r>
              <a:rPr lang="pl-PL" sz="2800" b="1" kern="0" dirty="0" err="1">
                <a:solidFill>
                  <a:srgbClr val="000000"/>
                </a:solidFill>
                <a:ea typeface="Times New Roman" panose="02020603050405020304" pitchFamily="18" charset="0"/>
              </a:rPr>
              <a:t>use</a:t>
            </a:r>
            <a:r>
              <a:rPr lang="pl-PL" sz="2800" b="1" kern="0" dirty="0">
                <a:solidFill>
                  <a:srgbClr val="000000"/>
                </a:solidFill>
                <a:ea typeface="Times New Roman" panose="02020603050405020304" pitchFamily="18" charset="0"/>
              </a:rPr>
              <a:t> to </a:t>
            </a:r>
            <a:r>
              <a:rPr lang="pl-PL" sz="2800" b="1" kern="0" dirty="0" err="1">
                <a:solidFill>
                  <a:srgbClr val="000000"/>
                </a:solidFill>
                <a:ea typeface="Times New Roman" panose="02020603050405020304" pitchFamily="18" charset="0"/>
              </a:rPr>
              <a:t>combine</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approaches</a:t>
            </a:r>
            <a:r>
              <a:rPr lang="pl-PL" sz="2800" b="1" kern="0" dirty="0">
                <a:solidFill>
                  <a:srgbClr val="000000"/>
                </a:solidFill>
                <a:ea typeface="Times New Roman" panose="02020603050405020304" pitchFamily="18" charset="0"/>
              </a:rPr>
              <a:t>?</a:t>
            </a:r>
            <a:endParaRPr lang="pl-PL" sz="2800" b="1" dirty="0"/>
          </a:p>
        </p:txBody>
      </p:sp>
      <p:sp>
        <p:nvSpPr>
          <p:cNvPr id="13" name="pole tekstowe 12">
            <a:extLst>
              <a:ext uri="{FF2B5EF4-FFF2-40B4-BE49-F238E27FC236}">
                <a16:creationId xmlns:a16="http://schemas.microsoft.com/office/drawing/2014/main" id="{07D8DA65-9B57-0118-2D59-124B15113934}"/>
              </a:ext>
            </a:extLst>
          </p:cNvPr>
          <p:cNvSpPr txBox="1"/>
          <p:nvPr/>
        </p:nvSpPr>
        <p:spPr>
          <a:xfrm>
            <a:off x="327741" y="2508113"/>
            <a:ext cx="11054344" cy="3496919"/>
          </a:xfrm>
          <a:prstGeom prst="rect">
            <a:avLst/>
          </a:prstGeom>
          <a:noFill/>
        </p:spPr>
        <p:txBody>
          <a:bodyPr wrap="square">
            <a:spAutoFit/>
          </a:bodyPr>
          <a:lstStyle/>
          <a:p>
            <a:pPr algn="just">
              <a:lnSpc>
                <a:spcPct val="114000"/>
              </a:lnSpc>
              <a:spcBef>
                <a:spcPct val="0"/>
              </a:spcBef>
              <a:buFontTx/>
              <a:buNone/>
            </a:pPr>
            <a:r>
              <a:rPr lang="en-US" altLang="pl-PL" sz="2800" dirty="0">
                <a:cs typeface="Arial" panose="020B0604020202020204" pitchFamily="34" charset="0"/>
              </a:rPr>
              <a:t>MCDM (Multiple Criteria Decision-Making) methods are a set of </a:t>
            </a:r>
            <a:r>
              <a:rPr lang="en-US" altLang="pl-PL" sz="2800" b="1" dirty="0">
                <a:cs typeface="Arial" panose="020B0604020202020204" pitchFamily="34" charset="0"/>
              </a:rPr>
              <a:t>techniques used for decision-making in situations</a:t>
            </a:r>
            <a:r>
              <a:rPr lang="en-US" altLang="pl-PL" sz="2800" dirty="0">
                <a:cs typeface="Arial" panose="020B0604020202020204" pitchFamily="34" charset="0"/>
              </a:rPr>
              <a:t> where there are </a:t>
            </a:r>
            <a:r>
              <a:rPr lang="en-US" altLang="pl-PL" sz="2800" b="1" dirty="0">
                <a:cs typeface="Arial" panose="020B0604020202020204" pitchFamily="34" charset="0"/>
              </a:rPr>
              <a:t>multiple, often conflicting, criteria</a:t>
            </a:r>
            <a:r>
              <a:rPr lang="en-US" altLang="pl-PL" sz="2800" dirty="0">
                <a:cs typeface="Arial" panose="020B0604020202020204" pitchFamily="34" charset="0"/>
              </a:rPr>
              <a:t> to consider. These methods help decision-makers evaluate and compare various alternatives based on different factors, which could include economic, social, environmental, or technical aspects. The goal is to identify the best or most optimal solution according to a set of predefined criteria.</a:t>
            </a:r>
            <a:endParaRPr lang="pl-PL" altLang="pl-PL" sz="2800" dirty="0">
              <a:cs typeface="Arial" panose="020B0604020202020204" pitchFamily="34" charset="0"/>
            </a:endParaRPr>
          </a:p>
        </p:txBody>
      </p:sp>
      <p:pic>
        <p:nvPicPr>
          <p:cNvPr id="2" name="Obraz 1">
            <a:extLst>
              <a:ext uri="{FF2B5EF4-FFF2-40B4-BE49-F238E27FC236}">
                <a16:creationId xmlns:a16="http://schemas.microsoft.com/office/drawing/2014/main" id="{F1366BB9-2A3B-FE16-BD79-4EF8FC16F616}"/>
              </a:ext>
            </a:extLst>
          </p:cNvPr>
          <p:cNvPicPr>
            <a:picLocks noChangeAspect="1"/>
          </p:cNvPicPr>
          <p:nvPr/>
        </p:nvPicPr>
        <p:blipFill>
          <a:blip r:embed="rId7"/>
          <a:stretch>
            <a:fillRect/>
          </a:stretch>
        </p:blipFill>
        <p:spPr>
          <a:xfrm>
            <a:off x="310642" y="982936"/>
            <a:ext cx="2010356" cy="1340237"/>
          </a:xfrm>
          <a:prstGeom prst="rect">
            <a:avLst/>
          </a:prstGeom>
        </p:spPr>
      </p:pic>
      <p:sp>
        <p:nvSpPr>
          <p:cNvPr id="3" name="pole tekstowe 2">
            <a:extLst>
              <a:ext uri="{FF2B5EF4-FFF2-40B4-BE49-F238E27FC236}">
                <a16:creationId xmlns:a16="http://schemas.microsoft.com/office/drawing/2014/main" id="{994E13A5-6EB2-6FFC-401E-B4D62F7ED94E}"/>
              </a:ext>
            </a:extLst>
          </p:cNvPr>
          <p:cNvSpPr txBox="1"/>
          <p:nvPr/>
        </p:nvSpPr>
        <p:spPr>
          <a:xfrm>
            <a:off x="538591" y="1352567"/>
            <a:ext cx="1597075" cy="584775"/>
          </a:xfrm>
          <a:prstGeom prst="rect">
            <a:avLst/>
          </a:prstGeom>
          <a:noFill/>
        </p:spPr>
        <p:txBody>
          <a:bodyPr wrap="square" rtlCol="0">
            <a:spAutoFit/>
          </a:bodyPr>
          <a:lstStyle/>
          <a:p>
            <a:pPr algn="ctr"/>
            <a:r>
              <a:rPr lang="pl-PL" sz="1600" dirty="0" err="1"/>
              <a:t>Conflicting</a:t>
            </a:r>
            <a:r>
              <a:rPr lang="pl-PL" sz="1600" dirty="0"/>
              <a:t> </a:t>
            </a:r>
            <a:r>
              <a:rPr lang="pl-PL" sz="1600" dirty="0" err="1"/>
              <a:t>objectives</a:t>
            </a:r>
            <a:endParaRPr lang="pl-PL" sz="1600" dirty="0"/>
          </a:p>
        </p:txBody>
      </p:sp>
      <p:pic>
        <p:nvPicPr>
          <p:cNvPr id="9" name="Obraz 8">
            <a:extLst>
              <a:ext uri="{FF2B5EF4-FFF2-40B4-BE49-F238E27FC236}">
                <a16:creationId xmlns:a16="http://schemas.microsoft.com/office/drawing/2014/main" id="{E023A6E5-2356-A2C9-0CA8-3AA001D140CB}"/>
              </a:ext>
            </a:extLst>
          </p:cNvPr>
          <p:cNvPicPr>
            <a:picLocks noChangeAspect="1"/>
          </p:cNvPicPr>
          <p:nvPr/>
        </p:nvPicPr>
        <p:blipFill>
          <a:blip r:embed="rId7"/>
          <a:stretch>
            <a:fillRect/>
          </a:stretch>
        </p:blipFill>
        <p:spPr>
          <a:xfrm>
            <a:off x="2762166" y="977986"/>
            <a:ext cx="2010356" cy="1340237"/>
          </a:xfrm>
          <a:prstGeom prst="rect">
            <a:avLst/>
          </a:prstGeom>
        </p:spPr>
      </p:pic>
      <p:sp>
        <p:nvSpPr>
          <p:cNvPr id="11" name="pole tekstowe 10">
            <a:extLst>
              <a:ext uri="{FF2B5EF4-FFF2-40B4-BE49-F238E27FC236}">
                <a16:creationId xmlns:a16="http://schemas.microsoft.com/office/drawing/2014/main" id="{B9236C33-EB4F-4C89-CE88-2FE2CD65DDEC}"/>
              </a:ext>
            </a:extLst>
          </p:cNvPr>
          <p:cNvSpPr txBox="1"/>
          <p:nvPr/>
        </p:nvSpPr>
        <p:spPr>
          <a:xfrm>
            <a:off x="2990115" y="1347617"/>
            <a:ext cx="1597075" cy="584775"/>
          </a:xfrm>
          <a:prstGeom prst="rect">
            <a:avLst/>
          </a:prstGeom>
          <a:noFill/>
        </p:spPr>
        <p:txBody>
          <a:bodyPr wrap="square" rtlCol="0">
            <a:spAutoFit/>
          </a:bodyPr>
          <a:lstStyle/>
          <a:p>
            <a:pPr algn="ctr"/>
            <a:r>
              <a:rPr lang="pl-PL" sz="1600" dirty="0"/>
              <a:t>High </a:t>
            </a:r>
            <a:r>
              <a:rPr lang="pl-PL" sz="1600" dirty="0" err="1"/>
              <a:t>uncertainty</a:t>
            </a:r>
            <a:endParaRPr lang="pl-PL" sz="1600" dirty="0"/>
          </a:p>
        </p:txBody>
      </p:sp>
      <p:pic>
        <p:nvPicPr>
          <p:cNvPr id="12" name="Obraz 11">
            <a:extLst>
              <a:ext uri="{FF2B5EF4-FFF2-40B4-BE49-F238E27FC236}">
                <a16:creationId xmlns:a16="http://schemas.microsoft.com/office/drawing/2014/main" id="{A47115E8-011E-B7EF-B19E-5364DC2FFB7D}"/>
              </a:ext>
            </a:extLst>
          </p:cNvPr>
          <p:cNvPicPr>
            <a:picLocks noChangeAspect="1"/>
          </p:cNvPicPr>
          <p:nvPr/>
        </p:nvPicPr>
        <p:blipFill>
          <a:blip r:embed="rId7"/>
          <a:stretch>
            <a:fillRect/>
          </a:stretch>
        </p:blipFill>
        <p:spPr>
          <a:xfrm>
            <a:off x="5248689" y="982936"/>
            <a:ext cx="2010356" cy="1340237"/>
          </a:xfrm>
          <a:prstGeom prst="rect">
            <a:avLst/>
          </a:prstGeom>
        </p:spPr>
      </p:pic>
      <p:sp>
        <p:nvSpPr>
          <p:cNvPr id="14" name="pole tekstowe 13">
            <a:extLst>
              <a:ext uri="{FF2B5EF4-FFF2-40B4-BE49-F238E27FC236}">
                <a16:creationId xmlns:a16="http://schemas.microsoft.com/office/drawing/2014/main" id="{4DEB8207-E6B8-9002-5F25-E5E6EB532C45}"/>
              </a:ext>
            </a:extLst>
          </p:cNvPr>
          <p:cNvSpPr txBox="1"/>
          <p:nvPr/>
        </p:nvSpPr>
        <p:spPr>
          <a:xfrm>
            <a:off x="5476638" y="1352567"/>
            <a:ext cx="1597075" cy="584775"/>
          </a:xfrm>
          <a:prstGeom prst="rect">
            <a:avLst/>
          </a:prstGeom>
          <a:noFill/>
        </p:spPr>
        <p:txBody>
          <a:bodyPr wrap="square" rtlCol="0">
            <a:spAutoFit/>
          </a:bodyPr>
          <a:lstStyle/>
          <a:p>
            <a:pPr algn="ctr"/>
            <a:r>
              <a:rPr lang="pl-PL" sz="1600" dirty="0"/>
              <a:t>Inter-</a:t>
            </a:r>
            <a:r>
              <a:rPr lang="pl-PL" sz="1600" dirty="0" err="1"/>
              <a:t>disciplinary</a:t>
            </a:r>
            <a:endParaRPr lang="pl-PL" sz="1600" dirty="0"/>
          </a:p>
        </p:txBody>
      </p:sp>
      <p:pic>
        <p:nvPicPr>
          <p:cNvPr id="15" name="Obraz 14">
            <a:extLst>
              <a:ext uri="{FF2B5EF4-FFF2-40B4-BE49-F238E27FC236}">
                <a16:creationId xmlns:a16="http://schemas.microsoft.com/office/drawing/2014/main" id="{FCE03AB0-F7E9-DA04-D9C9-2E1C83367454}"/>
              </a:ext>
            </a:extLst>
          </p:cNvPr>
          <p:cNvPicPr>
            <a:picLocks noChangeAspect="1"/>
          </p:cNvPicPr>
          <p:nvPr/>
        </p:nvPicPr>
        <p:blipFill>
          <a:blip r:embed="rId7"/>
          <a:stretch>
            <a:fillRect/>
          </a:stretch>
        </p:blipFill>
        <p:spPr>
          <a:xfrm>
            <a:off x="7780821" y="982936"/>
            <a:ext cx="2010356" cy="1340237"/>
          </a:xfrm>
          <a:prstGeom prst="rect">
            <a:avLst/>
          </a:prstGeom>
        </p:spPr>
      </p:pic>
      <p:sp>
        <p:nvSpPr>
          <p:cNvPr id="16" name="pole tekstowe 15">
            <a:extLst>
              <a:ext uri="{FF2B5EF4-FFF2-40B4-BE49-F238E27FC236}">
                <a16:creationId xmlns:a16="http://schemas.microsoft.com/office/drawing/2014/main" id="{F7958B49-4E66-4D43-B9C9-CBEBA4CE9980}"/>
              </a:ext>
            </a:extLst>
          </p:cNvPr>
          <p:cNvSpPr txBox="1"/>
          <p:nvPr/>
        </p:nvSpPr>
        <p:spPr>
          <a:xfrm>
            <a:off x="8008770" y="1352567"/>
            <a:ext cx="1597075" cy="584775"/>
          </a:xfrm>
          <a:prstGeom prst="rect">
            <a:avLst/>
          </a:prstGeom>
          <a:noFill/>
        </p:spPr>
        <p:txBody>
          <a:bodyPr wrap="square" rtlCol="0">
            <a:spAutoFit/>
          </a:bodyPr>
          <a:lstStyle/>
          <a:p>
            <a:pPr algn="ctr"/>
            <a:r>
              <a:rPr lang="pl-PL" sz="1600" dirty="0" err="1"/>
              <a:t>Multiple</a:t>
            </a:r>
            <a:r>
              <a:rPr lang="pl-PL" sz="1600" dirty="0"/>
              <a:t> </a:t>
            </a:r>
          </a:p>
          <a:p>
            <a:pPr algn="ctr"/>
            <a:r>
              <a:rPr lang="pl-PL" sz="1600" dirty="0" err="1"/>
              <a:t>citeria</a:t>
            </a:r>
            <a:endParaRPr lang="pl-PL" sz="1600" dirty="0"/>
          </a:p>
        </p:txBody>
      </p:sp>
      <p:pic>
        <p:nvPicPr>
          <p:cNvPr id="17" name="Obraz 16">
            <a:extLst>
              <a:ext uri="{FF2B5EF4-FFF2-40B4-BE49-F238E27FC236}">
                <a16:creationId xmlns:a16="http://schemas.microsoft.com/office/drawing/2014/main" id="{EBC99B8D-6B37-CBF3-B0E5-9EBE2FD8A1AC}"/>
              </a:ext>
            </a:extLst>
          </p:cNvPr>
          <p:cNvPicPr>
            <a:picLocks noChangeAspect="1"/>
          </p:cNvPicPr>
          <p:nvPr/>
        </p:nvPicPr>
        <p:blipFill>
          <a:blip r:embed="rId7"/>
          <a:stretch>
            <a:fillRect/>
          </a:stretch>
        </p:blipFill>
        <p:spPr>
          <a:xfrm>
            <a:off x="10181644" y="982936"/>
            <a:ext cx="2010356" cy="1340237"/>
          </a:xfrm>
          <a:prstGeom prst="rect">
            <a:avLst/>
          </a:prstGeom>
        </p:spPr>
      </p:pic>
      <p:sp>
        <p:nvSpPr>
          <p:cNvPr id="18" name="pole tekstowe 17">
            <a:extLst>
              <a:ext uri="{FF2B5EF4-FFF2-40B4-BE49-F238E27FC236}">
                <a16:creationId xmlns:a16="http://schemas.microsoft.com/office/drawing/2014/main" id="{5C012AF6-320B-2F74-5EC2-048AAB948935}"/>
              </a:ext>
            </a:extLst>
          </p:cNvPr>
          <p:cNvSpPr txBox="1"/>
          <p:nvPr/>
        </p:nvSpPr>
        <p:spPr>
          <a:xfrm>
            <a:off x="10357341" y="1352567"/>
            <a:ext cx="1597075" cy="584775"/>
          </a:xfrm>
          <a:prstGeom prst="rect">
            <a:avLst/>
          </a:prstGeom>
          <a:noFill/>
        </p:spPr>
        <p:txBody>
          <a:bodyPr wrap="square" rtlCol="0">
            <a:spAutoFit/>
          </a:bodyPr>
          <a:lstStyle/>
          <a:p>
            <a:pPr algn="ctr"/>
            <a:r>
              <a:rPr lang="pl-PL" sz="1600" dirty="0"/>
              <a:t>Data </a:t>
            </a:r>
          </a:p>
          <a:p>
            <a:pPr algn="ctr"/>
            <a:r>
              <a:rPr lang="pl-PL" sz="1600" dirty="0" err="1"/>
              <a:t>intensive</a:t>
            </a:r>
            <a:endParaRPr lang="pl-PL" sz="1600" dirty="0"/>
          </a:p>
        </p:txBody>
      </p:sp>
      <p:pic>
        <p:nvPicPr>
          <p:cNvPr id="19" name="Obraz 18" descr="File:Logo EUBA SK cmyk.jpg - Wikimedia Commons">
            <a:extLst>
              <a:ext uri="{FF2B5EF4-FFF2-40B4-BE49-F238E27FC236}">
                <a16:creationId xmlns:a16="http://schemas.microsoft.com/office/drawing/2014/main" id="{C4A42DC7-B5A1-A5EF-BBB7-F5C0A13C715D}"/>
              </a:ext>
            </a:extLst>
          </p:cNvPr>
          <p:cNvPicPr>
            <a:picLocks noChangeAspect="1"/>
          </p:cNvPicPr>
          <p:nvPr/>
        </p:nvPicPr>
        <p:blipFill>
          <a:blip r:embed="rId8"/>
          <a:stretch>
            <a:fillRect/>
          </a:stretch>
        </p:blipFill>
        <p:spPr>
          <a:xfrm>
            <a:off x="9706076" y="6403004"/>
            <a:ext cx="453081" cy="453081"/>
          </a:xfrm>
          <a:prstGeom prst="rect">
            <a:avLst/>
          </a:prstGeom>
        </p:spPr>
      </p:pic>
    </p:spTree>
    <p:custDataLst>
      <p:tags r:id="rId1"/>
    </p:custDataLst>
    <p:extLst>
      <p:ext uri="{BB962C8B-B14F-4D97-AF65-F5344CB8AC3E}">
        <p14:creationId xmlns:p14="http://schemas.microsoft.com/office/powerpoint/2010/main" val="2683553137"/>
      </p:ext>
    </p:extLst>
  </p:cSld>
  <p:clrMapOvr>
    <a:masterClrMapping/>
  </p:clrMapOvr>
  <mc:AlternateContent xmlns:mc="http://schemas.openxmlformats.org/markup-compatibility/2006">
    <mc:Choice xmlns:p14="http://schemas.microsoft.com/office/powerpoint/2010/main" Requires="p14">
      <p:transition spd="slow" p14:dur="2000" advTm="709"/>
    </mc:Choice>
    <mc:Fallback>
      <p:transition spd="slow" advTm="7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par>
                                <p:cTn id="23" presetID="21" presetClass="entr" presetSubtype="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C8A4-739D-3E15-52A7-15ACDA35C117}"/>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03EB544A-28EE-77C5-7DFB-35DDE35E0A7D}"/>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AAFE6331-6EC5-71F3-EB7C-FC7C99DB7A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8A7E4E03-376D-22DF-863D-E338031C3C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D86C5D0E-9E8D-D6C2-1AD3-25F9ED499A50}"/>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8FA41AA3-CBD3-8FCA-B7DF-6925BF6B40A6}"/>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2" name="pole tekstowe 1">
            <a:extLst>
              <a:ext uri="{FF2B5EF4-FFF2-40B4-BE49-F238E27FC236}">
                <a16:creationId xmlns:a16="http://schemas.microsoft.com/office/drawing/2014/main" id="{E7C3812F-D0C1-D9E9-6501-B8414EF309B9}"/>
              </a:ext>
            </a:extLst>
          </p:cNvPr>
          <p:cNvSpPr txBox="1"/>
          <p:nvPr/>
        </p:nvSpPr>
        <p:spPr>
          <a:xfrm>
            <a:off x="501185" y="382898"/>
            <a:ext cx="11054344" cy="665888"/>
          </a:xfrm>
          <a:prstGeom prst="rect">
            <a:avLst/>
          </a:prstGeom>
          <a:noFill/>
        </p:spPr>
        <p:txBody>
          <a:bodyPr wrap="square">
            <a:spAutoFit/>
          </a:bodyPr>
          <a:lstStyle/>
          <a:p>
            <a:pPr>
              <a:lnSpc>
                <a:spcPct val="150000"/>
              </a:lnSpc>
            </a:pPr>
            <a:r>
              <a:rPr lang="pl-PL" sz="2800" b="1" kern="0" dirty="0" err="1">
                <a:solidFill>
                  <a:srgbClr val="000000"/>
                </a:solidFill>
                <a:ea typeface="Times New Roman" panose="02020603050405020304" pitchFamily="18" charset="0"/>
              </a:rPr>
              <a:t>Is</a:t>
            </a:r>
            <a:r>
              <a:rPr lang="pl-PL" sz="2800" b="1" kern="0" dirty="0">
                <a:solidFill>
                  <a:srgbClr val="000000"/>
                </a:solidFill>
                <a:ea typeface="Times New Roman" panose="02020603050405020304" pitchFamily="18" charset="0"/>
              </a:rPr>
              <a:t> the MCDM </a:t>
            </a:r>
            <a:r>
              <a:rPr lang="pl-PL" sz="2800" b="1" kern="0" dirty="0" err="1">
                <a:solidFill>
                  <a:srgbClr val="000000"/>
                </a:solidFill>
                <a:ea typeface="Times New Roman" panose="02020603050405020304" pitchFamily="18" charset="0"/>
              </a:rPr>
              <a:t>method</a:t>
            </a:r>
            <a:r>
              <a:rPr lang="pl-PL" sz="2800" b="1" kern="0" dirty="0">
                <a:solidFill>
                  <a:srgbClr val="000000"/>
                </a:solidFill>
                <a:ea typeface="Times New Roman" panose="02020603050405020304" pitchFamily="18" charset="0"/>
              </a:rPr>
              <a:t> popular and </a:t>
            </a:r>
            <a:r>
              <a:rPr lang="pl-PL" sz="2800" b="1" kern="0" dirty="0" err="1">
                <a:solidFill>
                  <a:srgbClr val="000000"/>
                </a:solidFill>
                <a:ea typeface="Times New Roman" panose="02020603050405020304" pitchFamily="18" charset="0"/>
              </a:rPr>
              <a:t>publishable</a:t>
            </a:r>
            <a:r>
              <a:rPr lang="pl-PL" sz="2800" b="1" kern="0" dirty="0">
                <a:solidFill>
                  <a:srgbClr val="000000"/>
                </a:solidFill>
                <a:ea typeface="Times New Roman" panose="02020603050405020304" pitchFamily="18" charset="0"/>
              </a:rPr>
              <a:t>?</a:t>
            </a:r>
            <a:endParaRPr lang="pl-PL" sz="2800" b="1" dirty="0"/>
          </a:p>
        </p:txBody>
      </p:sp>
      <p:pic>
        <p:nvPicPr>
          <p:cNvPr id="3" name="Obraz 2">
            <a:extLst>
              <a:ext uri="{FF2B5EF4-FFF2-40B4-BE49-F238E27FC236}">
                <a16:creationId xmlns:a16="http://schemas.microsoft.com/office/drawing/2014/main" id="{74EF863B-C127-BF34-C47F-03C37544CC8D}"/>
              </a:ext>
            </a:extLst>
          </p:cNvPr>
          <p:cNvPicPr>
            <a:picLocks noChangeAspect="1"/>
          </p:cNvPicPr>
          <p:nvPr/>
        </p:nvPicPr>
        <p:blipFill>
          <a:blip r:embed="rId7"/>
          <a:stretch>
            <a:fillRect/>
          </a:stretch>
        </p:blipFill>
        <p:spPr>
          <a:xfrm>
            <a:off x="462612" y="1558497"/>
            <a:ext cx="6056356" cy="3292516"/>
          </a:xfrm>
          <a:prstGeom prst="rect">
            <a:avLst/>
          </a:prstGeom>
        </p:spPr>
      </p:pic>
      <p:pic>
        <p:nvPicPr>
          <p:cNvPr id="9" name="Obraz 8" descr="File:Logo EUBA SK cmyk.jpg - Wikimedia Commons">
            <a:extLst>
              <a:ext uri="{FF2B5EF4-FFF2-40B4-BE49-F238E27FC236}">
                <a16:creationId xmlns:a16="http://schemas.microsoft.com/office/drawing/2014/main" id="{1745B5F8-38BB-EA07-6936-12E4A8C58ADD}"/>
              </a:ext>
            </a:extLst>
          </p:cNvPr>
          <p:cNvPicPr>
            <a:picLocks noChangeAspect="1"/>
          </p:cNvPicPr>
          <p:nvPr/>
        </p:nvPicPr>
        <p:blipFill>
          <a:blip r:embed="rId8"/>
          <a:stretch>
            <a:fillRect/>
          </a:stretch>
        </p:blipFill>
        <p:spPr>
          <a:xfrm>
            <a:off x="9706076" y="6403004"/>
            <a:ext cx="453081" cy="453081"/>
          </a:xfrm>
          <a:prstGeom prst="rect">
            <a:avLst/>
          </a:prstGeom>
        </p:spPr>
      </p:pic>
      <p:sp>
        <p:nvSpPr>
          <p:cNvPr id="12" name="pole tekstowe 11">
            <a:extLst>
              <a:ext uri="{FF2B5EF4-FFF2-40B4-BE49-F238E27FC236}">
                <a16:creationId xmlns:a16="http://schemas.microsoft.com/office/drawing/2014/main" id="{CE2679B8-BAB5-91D7-BB5C-E7AC7445822A}"/>
              </a:ext>
            </a:extLst>
          </p:cNvPr>
          <p:cNvSpPr txBox="1"/>
          <p:nvPr/>
        </p:nvSpPr>
        <p:spPr>
          <a:xfrm>
            <a:off x="590843" y="5037893"/>
            <a:ext cx="1762021" cy="261610"/>
          </a:xfrm>
          <a:prstGeom prst="rect">
            <a:avLst/>
          </a:prstGeom>
          <a:noFill/>
        </p:spPr>
        <p:txBody>
          <a:bodyPr wrap="none" rtlCol="0">
            <a:spAutoFit/>
          </a:bodyPr>
          <a:lstStyle/>
          <a:p>
            <a:r>
              <a:rPr lang="pl-PL" sz="1100" dirty="0"/>
              <a:t>Source: </a:t>
            </a:r>
            <a:r>
              <a:rPr lang="pl-PL" sz="1100" dirty="0" err="1"/>
              <a:t>Scopus</a:t>
            </a:r>
            <a:r>
              <a:rPr lang="pl-PL" sz="1100" dirty="0"/>
              <a:t> </a:t>
            </a:r>
            <a:r>
              <a:rPr lang="pl-PL" sz="1100" dirty="0" err="1"/>
              <a:t>database</a:t>
            </a:r>
            <a:r>
              <a:rPr lang="pl-PL" sz="1100" dirty="0"/>
              <a:t>.</a:t>
            </a:r>
          </a:p>
        </p:txBody>
      </p:sp>
      <p:pic>
        <p:nvPicPr>
          <p:cNvPr id="14" name="Obraz 2">
            <a:extLst>
              <a:ext uri="{FF2B5EF4-FFF2-40B4-BE49-F238E27FC236}">
                <a16:creationId xmlns:a16="http://schemas.microsoft.com/office/drawing/2014/main" id="{66B254F8-6F6E-08A0-DFA8-DA1162CC81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7051" y="1532641"/>
            <a:ext cx="5392337" cy="354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59189308"/>
      </p:ext>
    </p:extLst>
  </p:cSld>
  <p:clrMapOvr>
    <a:masterClrMapping/>
  </p:clrMapOvr>
  <mc:AlternateContent xmlns:mc="http://schemas.openxmlformats.org/markup-compatibility/2006">
    <mc:Choice xmlns:p14="http://schemas.microsoft.com/office/powerpoint/2010/main" Requires="p14">
      <p:transition spd="slow" p14:dur="2000" advTm="105"/>
    </mc:Choice>
    <mc:Fallback>
      <p:transition spd="slow" advTm="1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676CB-A8AE-767C-FEFE-158D8155B9A8}"/>
            </a:ext>
          </a:extLst>
        </p:cNvPr>
        <p:cNvGrpSpPr/>
        <p:nvPr/>
      </p:nvGrpSpPr>
      <p:grpSpPr>
        <a:xfrm>
          <a:off x="0" y="0"/>
          <a:ext cx="0" cy="0"/>
          <a:chOff x="0" y="0"/>
          <a:chExt cx="0" cy="0"/>
        </a:xfrm>
      </p:grpSpPr>
      <p:sp>
        <p:nvSpPr>
          <p:cNvPr id="5" name="Prostokąt 4">
            <a:extLst>
              <a:ext uri="{FF2B5EF4-FFF2-40B4-BE49-F238E27FC236}">
                <a16:creationId xmlns:a16="http://schemas.microsoft.com/office/drawing/2014/main" id="{83E8D919-20BE-0CA2-3329-9D46D0B4C29A}"/>
              </a:ext>
            </a:extLst>
          </p:cNvPr>
          <p:cNvSpPr/>
          <p:nvPr/>
        </p:nvSpPr>
        <p:spPr>
          <a:xfrm>
            <a:off x="0" y="6330462"/>
            <a:ext cx="12192000" cy="527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pic>
        <p:nvPicPr>
          <p:cNvPr id="6" name="Obraz 5" descr="LOGO_PL">
            <a:extLst>
              <a:ext uri="{FF2B5EF4-FFF2-40B4-BE49-F238E27FC236}">
                <a16:creationId xmlns:a16="http://schemas.microsoft.com/office/drawing/2014/main" id="{AC2CC71A-344B-49D8-DAFA-CB13610C9E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18" y="6429131"/>
            <a:ext cx="2552700" cy="330200"/>
          </a:xfrm>
          <a:prstGeom prst="rect">
            <a:avLst/>
          </a:prstGeom>
          <a:noFill/>
          <a:ln>
            <a:noFill/>
          </a:ln>
        </p:spPr>
      </p:pic>
      <p:pic>
        <p:nvPicPr>
          <p:cNvPr id="7" name="Obraz 6">
            <a:extLst>
              <a:ext uri="{FF2B5EF4-FFF2-40B4-BE49-F238E27FC236}">
                <a16:creationId xmlns:a16="http://schemas.microsoft.com/office/drawing/2014/main" id="{46B36800-6929-1DA3-E193-9426734C98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316683" y="6379601"/>
            <a:ext cx="571500" cy="429260"/>
          </a:xfrm>
          <a:prstGeom prst="rect">
            <a:avLst/>
          </a:prstGeom>
          <a:noFill/>
          <a:ln>
            <a:noFill/>
          </a:ln>
        </p:spPr>
      </p:pic>
      <p:pic>
        <p:nvPicPr>
          <p:cNvPr id="8" name="Obraz 7">
            <a:extLst>
              <a:ext uri="{FF2B5EF4-FFF2-40B4-BE49-F238E27FC236}">
                <a16:creationId xmlns:a16="http://schemas.microsoft.com/office/drawing/2014/main" id="{79E4AF61-FE93-E9DB-054A-AC9FEA5C4A45}"/>
              </a:ext>
            </a:extLst>
          </p:cNvPr>
          <p:cNvPicPr>
            <a:picLocks noChangeAspect="1"/>
          </p:cNvPicPr>
          <p:nvPr/>
        </p:nvPicPr>
        <p:blipFill>
          <a:blip r:embed="rId6"/>
          <a:stretch>
            <a:fillRect/>
          </a:stretch>
        </p:blipFill>
        <p:spPr>
          <a:xfrm>
            <a:off x="10723232" y="6365533"/>
            <a:ext cx="1388012" cy="505821"/>
          </a:xfrm>
          <a:prstGeom prst="rect">
            <a:avLst/>
          </a:prstGeom>
        </p:spPr>
      </p:pic>
      <p:sp>
        <p:nvSpPr>
          <p:cNvPr id="10" name="Prostokąt 9">
            <a:extLst>
              <a:ext uri="{FF2B5EF4-FFF2-40B4-BE49-F238E27FC236}">
                <a16:creationId xmlns:a16="http://schemas.microsoft.com/office/drawing/2014/main" id="{8AD484B9-B98D-CB2D-CD1B-233BA87025E1}"/>
              </a:ext>
            </a:extLst>
          </p:cNvPr>
          <p:cNvSpPr/>
          <p:nvPr/>
        </p:nvSpPr>
        <p:spPr>
          <a:xfrm>
            <a:off x="590843" y="759655"/>
            <a:ext cx="1294228" cy="50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2" name="pole tekstowe 1">
            <a:extLst>
              <a:ext uri="{FF2B5EF4-FFF2-40B4-BE49-F238E27FC236}">
                <a16:creationId xmlns:a16="http://schemas.microsoft.com/office/drawing/2014/main" id="{E200BD35-290C-F958-C53C-FCB41B6FDE1E}"/>
              </a:ext>
            </a:extLst>
          </p:cNvPr>
          <p:cNvSpPr txBox="1"/>
          <p:nvPr/>
        </p:nvSpPr>
        <p:spPr>
          <a:xfrm>
            <a:off x="501185" y="382898"/>
            <a:ext cx="4537743" cy="1312219"/>
          </a:xfrm>
          <a:prstGeom prst="rect">
            <a:avLst/>
          </a:prstGeom>
          <a:noFill/>
        </p:spPr>
        <p:txBody>
          <a:bodyPr wrap="square">
            <a:spAutoFit/>
          </a:bodyPr>
          <a:lstStyle/>
          <a:p>
            <a:pPr>
              <a:lnSpc>
                <a:spcPct val="150000"/>
              </a:lnSpc>
            </a:pPr>
            <a:r>
              <a:rPr lang="pl-PL" sz="2800" b="1" kern="0" dirty="0">
                <a:solidFill>
                  <a:srgbClr val="000000"/>
                </a:solidFill>
                <a:ea typeface="Times New Roman" panose="02020603050405020304" pitchFamily="18" charset="0"/>
              </a:rPr>
              <a:t>MCDM </a:t>
            </a:r>
            <a:r>
              <a:rPr lang="pl-PL" sz="2800" b="1" kern="0" dirty="0" err="1">
                <a:solidFill>
                  <a:srgbClr val="000000"/>
                </a:solidFill>
                <a:ea typeface="Times New Roman" panose="02020603050405020304" pitchFamily="18" charset="0"/>
              </a:rPr>
              <a:t>methods</a:t>
            </a:r>
            <a:r>
              <a:rPr lang="pl-PL" sz="2800" b="1" kern="0" dirty="0">
                <a:solidFill>
                  <a:srgbClr val="000000"/>
                </a:solidFill>
                <a:ea typeface="Times New Roman" panose="02020603050405020304" pitchFamily="18" charset="0"/>
              </a:rPr>
              <a:t> - </a:t>
            </a:r>
            <a:r>
              <a:rPr lang="pl-PL" sz="2800" b="1" kern="0" dirty="0" err="1">
                <a:solidFill>
                  <a:srgbClr val="000000"/>
                </a:solidFill>
                <a:ea typeface="Times New Roman" panose="02020603050405020304" pitchFamily="18" charset="0"/>
              </a:rPr>
              <a:t>it</a:t>
            </a:r>
            <a:r>
              <a:rPr lang="pl-PL" sz="2800" b="1" kern="0" dirty="0">
                <a:solidFill>
                  <a:srgbClr val="000000"/>
                </a:solidFill>
                <a:ea typeface="Times New Roman" panose="02020603050405020304" pitchFamily="18" charset="0"/>
              </a:rPr>
              <a:t> </a:t>
            </a:r>
            <a:r>
              <a:rPr lang="pl-PL" sz="2800" b="1" kern="0" dirty="0" err="1">
                <a:solidFill>
                  <a:srgbClr val="000000"/>
                </a:solidFill>
                <a:ea typeface="Times New Roman" panose="02020603050405020304" pitchFamily="18" charset="0"/>
              </a:rPr>
              <a:t>is</a:t>
            </a:r>
            <a:r>
              <a:rPr lang="pl-PL" sz="2800" b="1" kern="0" dirty="0">
                <a:solidFill>
                  <a:srgbClr val="000000"/>
                </a:solidFill>
                <a:ea typeface="Times New Roman" panose="02020603050405020304" pitchFamily="18" charset="0"/>
              </a:rPr>
              <a:t> a </a:t>
            </a:r>
            <a:r>
              <a:rPr lang="pl-PL" sz="2800" b="1" kern="0" dirty="0" err="1">
                <a:solidFill>
                  <a:srgbClr val="000000"/>
                </a:solidFill>
                <a:ea typeface="Times New Roman" panose="02020603050405020304" pitchFamily="18" charset="0"/>
              </a:rPr>
              <a:t>complicated</a:t>
            </a:r>
            <a:r>
              <a:rPr lang="pl-PL" sz="2800" b="1" kern="0" dirty="0">
                <a:solidFill>
                  <a:srgbClr val="000000"/>
                </a:solidFill>
                <a:ea typeface="Times New Roman" panose="02020603050405020304" pitchFamily="18" charset="0"/>
              </a:rPr>
              <a:t> story…</a:t>
            </a:r>
          </a:p>
        </p:txBody>
      </p:sp>
      <p:pic>
        <p:nvPicPr>
          <p:cNvPr id="9" name="Obraz 8" descr="File:Logo EUBA SK cmyk.jpg - Wikimedia Commons">
            <a:extLst>
              <a:ext uri="{FF2B5EF4-FFF2-40B4-BE49-F238E27FC236}">
                <a16:creationId xmlns:a16="http://schemas.microsoft.com/office/drawing/2014/main" id="{AB091D30-2511-7BFF-B598-3F6ED97E910C}"/>
              </a:ext>
            </a:extLst>
          </p:cNvPr>
          <p:cNvPicPr>
            <a:picLocks noChangeAspect="1"/>
          </p:cNvPicPr>
          <p:nvPr/>
        </p:nvPicPr>
        <p:blipFill>
          <a:blip r:embed="rId7"/>
          <a:stretch>
            <a:fillRect/>
          </a:stretch>
        </p:blipFill>
        <p:spPr>
          <a:xfrm>
            <a:off x="9706076" y="6403004"/>
            <a:ext cx="453081" cy="453081"/>
          </a:xfrm>
          <a:prstGeom prst="rect">
            <a:avLst/>
          </a:prstGeom>
        </p:spPr>
      </p:pic>
      <p:sp>
        <p:nvSpPr>
          <p:cNvPr id="12" name="pole tekstowe 11">
            <a:extLst>
              <a:ext uri="{FF2B5EF4-FFF2-40B4-BE49-F238E27FC236}">
                <a16:creationId xmlns:a16="http://schemas.microsoft.com/office/drawing/2014/main" id="{E1EB2B04-103C-42B1-9765-E3BA3DC80E02}"/>
              </a:ext>
            </a:extLst>
          </p:cNvPr>
          <p:cNvSpPr txBox="1"/>
          <p:nvPr/>
        </p:nvSpPr>
        <p:spPr>
          <a:xfrm>
            <a:off x="386234" y="2167693"/>
            <a:ext cx="4856368" cy="769441"/>
          </a:xfrm>
          <a:prstGeom prst="rect">
            <a:avLst/>
          </a:prstGeom>
          <a:noFill/>
        </p:spPr>
        <p:txBody>
          <a:bodyPr wrap="square" rtlCol="0">
            <a:spAutoFit/>
          </a:bodyPr>
          <a:lstStyle/>
          <a:p>
            <a:r>
              <a:rPr lang="pl-PL" sz="1100" dirty="0"/>
              <a:t>Source: </a:t>
            </a:r>
            <a:r>
              <a:rPr lang="pl-PL" sz="1100" dirty="0" err="1"/>
              <a:t>Pandey</a:t>
            </a:r>
            <a:r>
              <a:rPr lang="pl-PL" sz="1100" dirty="0"/>
              <a:t>, V., </a:t>
            </a:r>
            <a:r>
              <a:rPr lang="pl-PL" sz="1100" dirty="0" err="1"/>
              <a:t>Komal</a:t>
            </a:r>
            <a:r>
              <a:rPr lang="pl-PL" sz="1100" dirty="0"/>
              <a:t> &amp; </a:t>
            </a:r>
            <a:r>
              <a:rPr lang="pl-PL" sz="1100" dirty="0" err="1"/>
              <a:t>Dincer</a:t>
            </a:r>
            <a:r>
              <a:rPr lang="pl-PL" sz="1100" dirty="0"/>
              <a:t>, H. A </a:t>
            </a:r>
            <a:r>
              <a:rPr lang="pl-PL" sz="1100" dirty="0" err="1"/>
              <a:t>review</a:t>
            </a:r>
            <a:r>
              <a:rPr lang="pl-PL" sz="1100" dirty="0"/>
              <a:t> on TOPSIS </a:t>
            </a:r>
            <a:r>
              <a:rPr lang="pl-PL" sz="1100" dirty="0" err="1"/>
              <a:t>method</a:t>
            </a:r>
            <a:r>
              <a:rPr lang="pl-PL" sz="1100" dirty="0"/>
              <a:t> and </a:t>
            </a:r>
            <a:r>
              <a:rPr lang="pl-PL" sz="1100" dirty="0" err="1"/>
              <a:t>its</a:t>
            </a:r>
            <a:r>
              <a:rPr lang="pl-PL" sz="1100" dirty="0"/>
              <a:t> </a:t>
            </a:r>
            <a:r>
              <a:rPr lang="pl-PL" sz="1100" dirty="0" err="1"/>
              <a:t>extensions</a:t>
            </a:r>
            <a:r>
              <a:rPr lang="pl-PL" sz="1100" dirty="0"/>
              <a:t> for </a:t>
            </a:r>
            <a:r>
              <a:rPr lang="pl-PL" sz="1100" dirty="0" err="1"/>
              <a:t>different</a:t>
            </a:r>
            <a:r>
              <a:rPr lang="pl-PL" sz="1100" dirty="0"/>
              <a:t> </a:t>
            </a:r>
            <a:r>
              <a:rPr lang="pl-PL" sz="1100" dirty="0" err="1"/>
              <a:t>applications</a:t>
            </a:r>
            <a:r>
              <a:rPr lang="pl-PL" sz="1100" dirty="0"/>
              <a:t> with </a:t>
            </a:r>
            <a:r>
              <a:rPr lang="pl-PL" sz="1100" dirty="0" err="1"/>
              <a:t>recent</a:t>
            </a:r>
            <a:r>
              <a:rPr lang="pl-PL" sz="1100" dirty="0"/>
              <a:t> development. </a:t>
            </a:r>
            <a:r>
              <a:rPr lang="pl-PL" sz="1100" dirty="0" err="1"/>
              <a:t>Soft</a:t>
            </a:r>
            <a:r>
              <a:rPr lang="pl-PL" sz="1100" dirty="0"/>
              <a:t> </a:t>
            </a:r>
            <a:r>
              <a:rPr lang="pl-PL" sz="1100" dirty="0" err="1"/>
              <a:t>Comput</a:t>
            </a:r>
            <a:r>
              <a:rPr lang="pl-PL" sz="1100" dirty="0"/>
              <a:t> 27, 18011–18039 (2023). </a:t>
            </a:r>
            <a:r>
              <a:rPr lang="pl-PL" sz="1100" dirty="0" err="1"/>
              <a:t>https</a:t>
            </a:r>
            <a:r>
              <a:rPr lang="pl-PL" sz="1100" dirty="0"/>
              <a:t>://</a:t>
            </a:r>
            <a:r>
              <a:rPr lang="pl-PL" sz="1100" dirty="0" err="1"/>
              <a:t>doi.org</a:t>
            </a:r>
            <a:r>
              <a:rPr lang="pl-PL" sz="1100" dirty="0"/>
              <a:t>/10.1007/s00500-023-09011-0</a:t>
            </a:r>
          </a:p>
        </p:txBody>
      </p:sp>
      <p:pic>
        <p:nvPicPr>
          <p:cNvPr id="4" name="Obraz 2">
            <a:extLst>
              <a:ext uri="{FF2B5EF4-FFF2-40B4-BE49-F238E27FC236}">
                <a16:creationId xmlns:a16="http://schemas.microsoft.com/office/drawing/2014/main" id="{B4D43609-BDF4-B39C-4AA0-21CFAA4694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862" y="382898"/>
            <a:ext cx="4985010" cy="579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aśnienie: strzałka w prawo 1">
            <a:extLst>
              <a:ext uri="{FF2B5EF4-FFF2-40B4-BE49-F238E27FC236}">
                <a16:creationId xmlns:a16="http://schemas.microsoft.com/office/drawing/2014/main" id="{FAA85103-43A4-9F68-AABF-4991D06FC6E4}"/>
              </a:ext>
            </a:extLst>
          </p:cNvPr>
          <p:cNvSpPr/>
          <p:nvPr/>
        </p:nvSpPr>
        <p:spPr>
          <a:xfrm>
            <a:off x="5512526" y="5171622"/>
            <a:ext cx="2877020" cy="824229"/>
          </a:xfrm>
          <a:prstGeom prst="rightArrowCallout">
            <a:avLst>
              <a:gd name="adj1" fmla="val 22648"/>
              <a:gd name="adj2" fmla="val 19709"/>
              <a:gd name="adj3" fmla="val 12653"/>
              <a:gd name="adj4" fmla="val 96626"/>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pl-PL" sz="1200" dirty="0" err="1"/>
              <a:t>Classification</a:t>
            </a:r>
            <a:r>
              <a:rPr lang="pl-PL" sz="1200" dirty="0"/>
              <a:t> </a:t>
            </a:r>
            <a:r>
              <a:rPr lang="pl-PL" sz="1200" i="1" dirty="0" err="1"/>
              <a:t>shifts</a:t>
            </a:r>
            <a:r>
              <a:rPr lang="pl-PL" sz="1200" i="1" dirty="0"/>
              <a:t> </a:t>
            </a:r>
            <a:r>
              <a:rPr lang="pl-PL" sz="1200" dirty="0" err="1"/>
              <a:t>depending</a:t>
            </a:r>
            <a:r>
              <a:rPr lang="pl-PL" sz="1200" dirty="0"/>
              <a:t> on the </a:t>
            </a:r>
            <a:r>
              <a:rPr lang="pl-PL" sz="1200" dirty="0" err="1"/>
              <a:t>source</a:t>
            </a:r>
            <a:endParaRPr lang="pl-PL" sz="1200" dirty="0"/>
          </a:p>
        </p:txBody>
      </p:sp>
    </p:spTree>
    <p:custDataLst>
      <p:tags r:id="rId1"/>
    </p:custDataLst>
    <p:extLst>
      <p:ext uri="{BB962C8B-B14F-4D97-AF65-F5344CB8AC3E}">
        <p14:creationId xmlns:p14="http://schemas.microsoft.com/office/powerpoint/2010/main" val="1613958932"/>
      </p:ext>
    </p:extLst>
  </p:cSld>
  <p:clrMapOvr>
    <a:masterClrMapping/>
  </p:clrMapOvr>
  <mc:AlternateContent xmlns:mc="http://schemas.openxmlformats.org/markup-compatibility/2006">
    <mc:Choice xmlns:p14="http://schemas.microsoft.com/office/powerpoint/2010/main" Requires="p14">
      <p:transition spd="slow" p14:dur="2000" advTm="122"/>
    </mc:Choice>
    <mc:Fallback>
      <p:transition spd="slow" advTm="12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9.8|15.7"/>
</p:tagLst>
</file>

<file path=ppt/tags/tag10.xml><?xml version="1.0" encoding="utf-8"?>
<p:tagLst xmlns:a="http://schemas.openxmlformats.org/drawingml/2006/main" xmlns:r="http://schemas.openxmlformats.org/officeDocument/2006/relationships" xmlns:p="http://schemas.openxmlformats.org/presentationml/2006/main">
  <p:tag name="TIMING" val="|2|9.8|15.7"/>
</p:tagLst>
</file>

<file path=ppt/tags/tag11.xml><?xml version="1.0" encoding="utf-8"?>
<p:tagLst xmlns:a="http://schemas.openxmlformats.org/drawingml/2006/main" xmlns:r="http://schemas.openxmlformats.org/officeDocument/2006/relationships" xmlns:p="http://schemas.openxmlformats.org/presentationml/2006/main">
  <p:tag name="TIMING" val="|2|9.8|15.7"/>
</p:tagLst>
</file>

<file path=ppt/tags/tag12.xml><?xml version="1.0" encoding="utf-8"?>
<p:tagLst xmlns:a="http://schemas.openxmlformats.org/drawingml/2006/main" xmlns:r="http://schemas.openxmlformats.org/officeDocument/2006/relationships" xmlns:p="http://schemas.openxmlformats.org/presentationml/2006/main">
  <p:tag name="TIMING" val="|2|9.8|15.7"/>
</p:tagLst>
</file>

<file path=ppt/tags/tag2.xml><?xml version="1.0" encoding="utf-8"?>
<p:tagLst xmlns:a="http://schemas.openxmlformats.org/drawingml/2006/main" xmlns:r="http://schemas.openxmlformats.org/officeDocument/2006/relationships" xmlns:p="http://schemas.openxmlformats.org/presentationml/2006/main">
  <p:tag name="TIMING" val="|2|9.8|15.7"/>
</p:tagLst>
</file>

<file path=ppt/tags/tag3.xml><?xml version="1.0" encoding="utf-8"?>
<p:tagLst xmlns:a="http://schemas.openxmlformats.org/drawingml/2006/main" xmlns:r="http://schemas.openxmlformats.org/officeDocument/2006/relationships" xmlns:p="http://schemas.openxmlformats.org/presentationml/2006/main">
  <p:tag name="TIMING" val="|41.3"/>
</p:tagLst>
</file>

<file path=ppt/tags/tag4.xml><?xml version="1.0" encoding="utf-8"?>
<p:tagLst xmlns:a="http://schemas.openxmlformats.org/drawingml/2006/main" xmlns:r="http://schemas.openxmlformats.org/officeDocument/2006/relationships" xmlns:p="http://schemas.openxmlformats.org/presentationml/2006/main">
  <p:tag name="TIMING" val="|2|9.8|15.7"/>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2|9.8|15.7"/>
</p:tagLst>
</file>

<file path=ppt/tags/tag7.xml><?xml version="1.0" encoding="utf-8"?>
<p:tagLst xmlns:a="http://schemas.openxmlformats.org/drawingml/2006/main" xmlns:r="http://schemas.openxmlformats.org/officeDocument/2006/relationships" xmlns:p="http://schemas.openxmlformats.org/presentationml/2006/main">
  <p:tag name="TIMING" val="|2|9.8|15.7"/>
</p:tagLst>
</file>

<file path=ppt/tags/tag8.xml><?xml version="1.0" encoding="utf-8"?>
<p:tagLst xmlns:a="http://schemas.openxmlformats.org/drawingml/2006/main" xmlns:r="http://schemas.openxmlformats.org/officeDocument/2006/relationships" xmlns:p="http://schemas.openxmlformats.org/presentationml/2006/main">
  <p:tag name="TIMING" val="|0.1"/>
</p:tagLst>
</file>

<file path=ppt/tags/tag9.xml><?xml version="1.0" encoding="utf-8"?>
<p:tagLst xmlns:a="http://schemas.openxmlformats.org/drawingml/2006/main" xmlns:r="http://schemas.openxmlformats.org/officeDocument/2006/relationships" xmlns:p="http://schemas.openxmlformats.org/presentationml/2006/main">
  <p:tag name="TIMING" val="|2|9.8|15.7"/>
</p:tagLst>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89EE9CE400174491FB43F4735CDF6B" ma:contentTypeVersion="7" ma:contentTypeDescription="Utwórz nowy dokument." ma:contentTypeScope="" ma:versionID="382fa8ab6e1b124d8fbb109036c155bc">
  <xsd:schema xmlns:xsd="http://www.w3.org/2001/XMLSchema" xmlns:xs="http://www.w3.org/2001/XMLSchema" xmlns:p="http://schemas.microsoft.com/office/2006/metadata/properties" xmlns:ns2="6c6c69c5-5c71-40a0-8777-e4f2cbffa1de" targetNamespace="http://schemas.microsoft.com/office/2006/metadata/properties" ma:root="true" ma:fieldsID="06fe9cf6649f4b614e018819a95d422c" ns2:_="">
    <xsd:import namespace="6c6c69c5-5c71-40a0-8777-e4f2cbffa1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c69c5-5c71-40a0-8777-e4f2cbffa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A4731E-25C7-41B6-B938-4AB8CFA77D8E}"/>
</file>

<file path=customXml/itemProps2.xml><?xml version="1.0" encoding="utf-8"?>
<ds:datastoreItem xmlns:ds="http://schemas.openxmlformats.org/officeDocument/2006/customXml" ds:itemID="{30F89F22-5314-4AC2-8E89-D43C4D0E5F8C}"/>
</file>

<file path=customXml/itemProps3.xml><?xml version="1.0" encoding="utf-8"?>
<ds:datastoreItem xmlns:ds="http://schemas.openxmlformats.org/officeDocument/2006/customXml" ds:itemID="{F7631EC4-340E-44DE-81F2-D48B3DDFAB81}"/>
</file>

<file path=docProps/app.xml><?xml version="1.0" encoding="utf-8"?>
<Properties xmlns="http://schemas.openxmlformats.org/officeDocument/2006/extended-properties" xmlns:vt="http://schemas.openxmlformats.org/officeDocument/2006/docPropsVTypes">
  <TotalTime>6120</TotalTime>
  <Words>980</Words>
  <Application>Microsoft Macintosh PowerPoint</Application>
  <PresentationFormat>Panoramiczny</PresentationFormat>
  <Paragraphs>116</Paragraphs>
  <Slides>16</Slides>
  <Notes>14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Aptos</vt:lpstr>
      <vt:lpstr>Arial</vt:lpstr>
      <vt:lpstr>Grandview Display</vt:lpstr>
      <vt:lpstr>Segoe UI Symbol</vt:lpstr>
      <vt:lpstr>Times New Roman</vt:lpstr>
      <vt:lpstr>Wingdings</vt:lpstr>
      <vt:lpstr>DashVTI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Michał Dąbrowski</dc:creator>
  <cp:lastModifiedBy>Katarzyna Mroczek-Dąbrowska</cp:lastModifiedBy>
  <cp:revision>120</cp:revision>
  <dcterms:created xsi:type="dcterms:W3CDTF">2025-08-04T11:19:09Z</dcterms:created>
  <dcterms:modified xsi:type="dcterms:W3CDTF">2026-07-05T17:31:37Z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0x010100E989EE9CE400174491FB43F4735CDF6B</vt:lpwstr>
  </property>
</Properties>
</file>