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1.xml" ContentType="application/vnd.openxmlformats-officedocument.presentationml.tags+xml"/>
  <Override PartName="/ppt/tags/tag6.xml" ContentType="application/vnd.openxmlformats-officedocument.presentationml.tags+xml"/>
  <Override PartName="/ppt/tags/tag5.xml" ContentType="application/vnd.openxmlformats-officedocument.presentationml.tags+xml"/>
  <Override PartName="/ppt/tags/tag4.xml" ContentType="application/vnd.openxmlformats-officedocument.presentationml.tags+xml"/>
  <Override PartName="/ppt/tags/tag3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76" r:id="rId4"/>
    <p:sldId id="292" r:id="rId5"/>
    <p:sldId id="293" r:id="rId6"/>
    <p:sldId id="296" r:id="rId7"/>
    <p:sldId id="295" r:id="rId8"/>
    <p:sldId id="279" r:id="rId9"/>
    <p:sldId id="275" r:id="rId10"/>
    <p:sldId id="297" r:id="rId11"/>
    <p:sldId id="269" r:id="rId12"/>
    <p:sldId id="270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A6E2"/>
    <a:srgbClr val="EDE1D1"/>
    <a:srgbClr val="FCECD7"/>
    <a:srgbClr val="FAEAE7"/>
    <a:srgbClr val="ADC2B9"/>
    <a:srgbClr val="6EA56C"/>
    <a:srgbClr val="1C68B7"/>
    <a:srgbClr val="C2AEF0"/>
    <a:srgbClr val="E1E7F0"/>
    <a:srgbClr val="EAE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Styl ciemny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760"/>
  </p:normalViewPr>
  <p:slideViewPr>
    <p:cSldViewPr snapToGrid="0">
      <p:cViewPr varScale="1">
        <p:scale>
          <a:sx n="93" d="100"/>
          <a:sy n="93" d="100"/>
        </p:scale>
        <p:origin x="240" y="4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EA9CA-0C3A-654F-8050-03443554A4EF}" type="datetimeFigureOut">
              <a:rPr lang="pl-PL" smtClean="0"/>
              <a:t>10.07.2026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9491E-F6FC-5440-97C3-85A4033236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5493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94979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430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8036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8DC94-99A9-263E-CCF9-CBB28C92F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6D2407A-9868-99D3-F854-0E5B3FF147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3392946-B43C-1B46-828C-8EED2784C1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33A6B09-8DC3-E9A4-597A-A94270F01B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4886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E0682-DF74-0E22-E28B-B46E3BEB7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CB0FD07-AAEC-8D0B-FB57-5649386F3C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61D85C9-A3E8-5E9E-98C9-6B17E7B822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376542C-1952-4CCD-117B-A4AD98BAD8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5070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0D202-A7B3-055C-AD55-CB9F6E3AB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E8E00D7-FD88-52A5-57A6-5F6DAD63CB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33B9DF7-1BF1-B80A-E349-2F7FC423E2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24110BB-B87D-8FC2-4658-9BBF400D03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56463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44EC7-EA62-D9F5-0EB3-956EBC7FE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770EAFD-45E5-ACEB-8BBC-5A1F2AAB75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3B462E0-27C6-8CFA-D112-E1D04CFAD7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E783F65-F1E8-9427-D465-87782D0C0F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79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79DDD-F0C6-CF30-2F25-321E2645A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5ACB331-F349-C5D9-0234-50AEA62DBC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ED13D23-6370-B275-65D4-2482444F7B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866AA1-AB36-FACD-7B08-9A8704B2A9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09155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33285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13E92-D8EB-8BE9-F857-532700A79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43A1283-9941-AD4D-E50C-A676904B85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4920AEA-B441-4BD3-D21F-84CCEE8F44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9DEE6D3-85BE-28C9-A7C8-33EA40BD85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0715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895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437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782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554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764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7/10/26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1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7/10/26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791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7/10/26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94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7/10/26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06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7/10/26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203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7/10/26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39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2854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.png"/><Relationship Id="rId7" Type="http://schemas.openxmlformats.org/officeDocument/2006/relationships/image" Target="../media/image17.svg"/><Relationship Id="rId12" Type="http://schemas.microsoft.com/office/2007/relationships/hdphoto" Target="../media/hdphoto2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svg"/><Relationship Id="rId11" Type="http://schemas.openxmlformats.org/officeDocument/2006/relationships/image" Target="../media/image19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4.jp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svg"/><Relationship Id="rId11" Type="http://schemas.openxmlformats.org/officeDocument/2006/relationships/image" Target="../media/image15.svg"/><Relationship Id="rId5" Type="http://schemas.openxmlformats.org/officeDocument/2006/relationships/image" Target="../media/image3.png"/><Relationship Id="rId10" Type="http://schemas.openxmlformats.org/officeDocument/2006/relationships/image" Target="../media/image14.sv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AF66B7C-69F6-439C-A508-14C94AF6B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961948" y="0"/>
            <a:ext cx="7230052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97CC2FE6-3AD0-4131-B4BC-1F4D65E25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38376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>
            <a:extLst>
              <a:ext uri="{FF2B5EF4-FFF2-40B4-BE49-F238E27FC236}">
                <a16:creationId xmlns:a16="http://schemas.microsoft.com/office/drawing/2014/main" id="{5090607A-1F34-3160-A717-96F28B083B05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7726A75D-A05B-C3BB-634C-90EB5D5918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48B0499-0DDC-D423-2E9E-650E06C8BF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9A5AF89-8B2B-DFA8-15FF-63E0898C99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90248483-E62A-B19D-26FF-0235D53B23E4}"/>
              </a:ext>
            </a:extLst>
          </p:cNvPr>
          <p:cNvSpPr/>
          <p:nvPr/>
        </p:nvSpPr>
        <p:spPr>
          <a:xfrm>
            <a:off x="-20644" y="-7036"/>
            <a:ext cx="12212644" cy="63796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 descr="File:Logo EUBA SK cmyk.jpg - Wikimedia Commons">
            <a:extLst>
              <a:ext uri="{FF2B5EF4-FFF2-40B4-BE49-F238E27FC236}">
                <a16:creationId xmlns:a16="http://schemas.microsoft.com/office/drawing/2014/main" id="{59D09E17-D309-3FAA-3B20-031AB63D89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0C9D29BB-3F32-6701-F610-C754CF2CAE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0418" y="14924"/>
            <a:ext cx="9563678" cy="6375785"/>
          </a:xfrm>
          <a:prstGeom prst="rect">
            <a:avLst/>
          </a:prstGeom>
        </p:spPr>
      </p:pic>
      <p:pic>
        <p:nvPicPr>
          <p:cNvPr id="4" name="Obraz 3" descr="Research Center | BRU">
            <a:extLst>
              <a:ext uri="{FF2B5EF4-FFF2-40B4-BE49-F238E27FC236}">
                <a16:creationId xmlns:a16="http://schemas.microsoft.com/office/drawing/2014/main" id="{8D2AD08E-B52C-6801-D9FC-82C419E6A1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927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71292"/>
    </mc:Choice>
    <mc:Fallback>
      <p:transition spd="slow" advTm="7129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CD393-0D0C-4481-C2A5-CEF923200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rostokąt 45">
            <a:extLst>
              <a:ext uri="{FF2B5EF4-FFF2-40B4-BE49-F238E27FC236}">
                <a16:creationId xmlns:a16="http://schemas.microsoft.com/office/drawing/2014/main" id="{7E9646A2-0194-5BC5-8504-B7A3B185F804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AEA2EEC9-98E4-59EC-6AEA-EAC85F18B0F6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CCDADB6F-B33E-731A-D91B-AA1F70192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C988A9E-1C1D-950F-6694-CAEBB8D9BB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C33BA20-35D1-E626-4A4C-34291C5766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2661DAEE-EED9-C837-D3E3-ACE0B952A372}"/>
              </a:ext>
            </a:extLst>
          </p:cNvPr>
          <p:cNvSpPr/>
          <p:nvPr/>
        </p:nvSpPr>
        <p:spPr>
          <a:xfrm>
            <a:off x="590843" y="3024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grpSp>
        <p:nvGrpSpPr>
          <p:cNvPr id="26" name="Group 23">
            <a:extLst>
              <a:ext uri="{FF2B5EF4-FFF2-40B4-BE49-F238E27FC236}">
                <a16:creationId xmlns:a16="http://schemas.microsoft.com/office/drawing/2014/main" id="{E8A14EC3-4090-D2BF-7034-0B8BA2F6B4C7}"/>
              </a:ext>
            </a:extLst>
          </p:cNvPr>
          <p:cNvGrpSpPr/>
          <p:nvPr/>
        </p:nvGrpSpPr>
        <p:grpSpPr>
          <a:xfrm>
            <a:off x="971840" y="958645"/>
            <a:ext cx="1188720" cy="1188720"/>
            <a:chOff x="914400" y="1445342"/>
            <a:chExt cx="1188720" cy="1188720"/>
          </a:xfrm>
        </p:grpSpPr>
        <p:sp>
          <p:nvSpPr>
            <p:cNvPr id="27" name="Oval 24">
              <a:extLst>
                <a:ext uri="{FF2B5EF4-FFF2-40B4-BE49-F238E27FC236}">
                  <a16:creationId xmlns:a16="http://schemas.microsoft.com/office/drawing/2014/main" id="{C8C9E572-9474-1A8D-EC07-7B7ADAD41A4A}"/>
                </a:ext>
              </a:extLst>
            </p:cNvPr>
            <p:cNvSpPr/>
            <p:nvPr/>
          </p:nvSpPr>
          <p:spPr>
            <a:xfrm>
              <a:off x="914400" y="1445342"/>
              <a:ext cx="1188720" cy="1188720"/>
            </a:xfrm>
            <a:prstGeom prst="ellipse">
              <a:avLst/>
            </a:prstGeom>
            <a:solidFill>
              <a:srgbClr val="3BC1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5">
              <a:extLst>
                <a:ext uri="{FF2B5EF4-FFF2-40B4-BE49-F238E27FC236}">
                  <a16:creationId xmlns:a16="http://schemas.microsoft.com/office/drawing/2014/main" id="{0FF0AB94-B198-BD47-7C94-1538EA38F163}"/>
                </a:ext>
              </a:extLst>
            </p:cNvPr>
            <p:cNvSpPr/>
            <p:nvPr/>
          </p:nvSpPr>
          <p:spPr>
            <a:xfrm>
              <a:off x="1005840" y="1536782"/>
              <a:ext cx="1005840" cy="100584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xtBox 26">
            <a:extLst>
              <a:ext uri="{FF2B5EF4-FFF2-40B4-BE49-F238E27FC236}">
                <a16:creationId xmlns:a16="http://schemas.microsoft.com/office/drawing/2014/main" id="{84ACC17B-81AB-D616-EF15-CA92228091D4}"/>
              </a:ext>
            </a:extLst>
          </p:cNvPr>
          <p:cNvSpPr txBox="1"/>
          <p:nvPr/>
        </p:nvSpPr>
        <p:spPr>
          <a:xfrm>
            <a:off x="2252000" y="1050085"/>
            <a:ext cx="3947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BC1DD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Seizing capabilities</a:t>
            </a:r>
          </a:p>
        </p:txBody>
      </p:sp>
      <p:sp>
        <p:nvSpPr>
          <p:cNvPr id="30" name="TextBox 27">
            <a:extLst>
              <a:ext uri="{FF2B5EF4-FFF2-40B4-BE49-F238E27FC236}">
                <a16:creationId xmlns:a16="http://schemas.microsoft.com/office/drawing/2014/main" id="{7A42EA9A-B1BA-4C26-C51B-C392ACCBDECA}"/>
              </a:ext>
            </a:extLst>
          </p:cNvPr>
          <p:cNvSpPr txBox="1"/>
          <p:nvPr/>
        </p:nvSpPr>
        <p:spPr>
          <a:xfrm>
            <a:off x="2252000" y="1581882"/>
            <a:ext cx="4071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are the strongest driver of resilience, highlighting the importance of recognizing and acting on opportunities during uncertainty.</a:t>
            </a:r>
          </a:p>
        </p:txBody>
      </p:sp>
      <p:grpSp>
        <p:nvGrpSpPr>
          <p:cNvPr id="32" name="Group 29">
            <a:extLst>
              <a:ext uri="{FF2B5EF4-FFF2-40B4-BE49-F238E27FC236}">
                <a16:creationId xmlns:a16="http://schemas.microsoft.com/office/drawing/2014/main" id="{AC1C0383-B7D4-5C43-415F-F47277CCEB4C}"/>
              </a:ext>
            </a:extLst>
          </p:cNvPr>
          <p:cNvGrpSpPr/>
          <p:nvPr/>
        </p:nvGrpSpPr>
        <p:grpSpPr>
          <a:xfrm>
            <a:off x="971840" y="2811773"/>
            <a:ext cx="1188720" cy="1188720"/>
            <a:chOff x="914400" y="1445342"/>
            <a:chExt cx="1188720" cy="1188720"/>
          </a:xfrm>
          <a:solidFill>
            <a:srgbClr val="C2AEF0"/>
          </a:solidFill>
        </p:grpSpPr>
        <p:sp>
          <p:nvSpPr>
            <p:cNvPr id="33" name="Oval 30">
              <a:extLst>
                <a:ext uri="{FF2B5EF4-FFF2-40B4-BE49-F238E27FC236}">
                  <a16:creationId xmlns:a16="http://schemas.microsoft.com/office/drawing/2014/main" id="{4DB6E099-F5F0-A3F0-620C-4500E32F570A}"/>
                </a:ext>
              </a:extLst>
            </p:cNvPr>
            <p:cNvSpPr/>
            <p:nvPr/>
          </p:nvSpPr>
          <p:spPr>
            <a:xfrm>
              <a:off x="914400" y="1445342"/>
              <a:ext cx="1188720" cy="118872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1">
              <a:extLst>
                <a:ext uri="{FF2B5EF4-FFF2-40B4-BE49-F238E27FC236}">
                  <a16:creationId xmlns:a16="http://schemas.microsoft.com/office/drawing/2014/main" id="{F1821DEF-3CC3-C0E5-34E9-042526D262A4}"/>
                </a:ext>
              </a:extLst>
            </p:cNvPr>
            <p:cNvSpPr/>
            <p:nvPr/>
          </p:nvSpPr>
          <p:spPr>
            <a:xfrm>
              <a:off x="1005840" y="1536782"/>
              <a:ext cx="1005840" cy="100584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TextBox 32">
            <a:extLst>
              <a:ext uri="{FF2B5EF4-FFF2-40B4-BE49-F238E27FC236}">
                <a16:creationId xmlns:a16="http://schemas.microsoft.com/office/drawing/2014/main" id="{FD7CF16D-D5C2-64B4-73D6-1F79823BF473}"/>
              </a:ext>
            </a:extLst>
          </p:cNvPr>
          <p:cNvSpPr txBox="1"/>
          <p:nvPr/>
        </p:nvSpPr>
        <p:spPr>
          <a:xfrm>
            <a:off x="2252000" y="2903213"/>
            <a:ext cx="3789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BDA6E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Sensing capabilities</a:t>
            </a:r>
          </a:p>
        </p:txBody>
      </p:sp>
      <p:sp>
        <p:nvSpPr>
          <p:cNvPr id="36" name="TextBox 33">
            <a:extLst>
              <a:ext uri="{FF2B5EF4-FFF2-40B4-BE49-F238E27FC236}">
                <a16:creationId xmlns:a16="http://schemas.microsoft.com/office/drawing/2014/main" id="{8F3EB4C9-4244-4DDB-BDDD-914EFA0F286B}"/>
              </a:ext>
            </a:extLst>
          </p:cNvPr>
          <p:cNvSpPr txBox="1"/>
          <p:nvPr/>
        </p:nvSpPr>
        <p:spPr>
          <a:xfrm>
            <a:off x="2252000" y="3222978"/>
            <a:ext cx="3947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support resilience by helping entrepreneurs identify changes, risks, and emerging opportunities in their environment.</a:t>
            </a:r>
          </a:p>
        </p:txBody>
      </p:sp>
      <p:pic>
        <p:nvPicPr>
          <p:cNvPr id="37" name="Graphic 34" descr="Thumbs up sign outline">
            <a:extLst>
              <a:ext uri="{FF2B5EF4-FFF2-40B4-BE49-F238E27FC236}">
                <a16:creationId xmlns:a16="http://schemas.microsoft.com/office/drawing/2014/main" id="{AEC9D5B7-431B-49DC-E658-AAD0218D80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246160" y="3086093"/>
            <a:ext cx="640080" cy="640080"/>
          </a:xfrm>
          <a:prstGeom prst="rect">
            <a:avLst/>
          </a:prstGeom>
        </p:spPr>
      </p:pic>
      <p:grpSp>
        <p:nvGrpSpPr>
          <p:cNvPr id="38" name="Group 35">
            <a:extLst>
              <a:ext uri="{FF2B5EF4-FFF2-40B4-BE49-F238E27FC236}">
                <a16:creationId xmlns:a16="http://schemas.microsoft.com/office/drawing/2014/main" id="{309E7408-6897-88A6-0ED1-24BF9E5AECBD}"/>
              </a:ext>
            </a:extLst>
          </p:cNvPr>
          <p:cNvGrpSpPr/>
          <p:nvPr/>
        </p:nvGrpSpPr>
        <p:grpSpPr>
          <a:xfrm>
            <a:off x="971840" y="4677430"/>
            <a:ext cx="1188720" cy="1188720"/>
            <a:chOff x="914400" y="1445342"/>
            <a:chExt cx="1188720" cy="1188720"/>
          </a:xfrm>
          <a:solidFill>
            <a:srgbClr val="1C68B7"/>
          </a:solidFill>
        </p:grpSpPr>
        <p:sp>
          <p:nvSpPr>
            <p:cNvPr id="39" name="Oval 36">
              <a:extLst>
                <a:ext uri="{FF2B5EF4-FFF2-40B4-BE49-F238E27FC236}">
                  <a16:creationId xmlns:a16="http://schemas.microsoft.com/office/drawing/2014/main" id="{78D6DF40-1C63-68D3-7151-3D2D055E4F18}"/>
                </a:ext>
              </a:extLst>
            </p:cNvPr>
            <p:cNvSpPr/>
            <p:nvPr/>
          </p:nvSpPr>
          <p:spPr>
            <a:xfrm>
              <a:off x="914400" y="1445342"/>
              <a:ext cx="1188720" cy="118872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7">
              <a:extLst>
                <a:ext uri="{FF2B5EF4-FFF2-40B4-BE49-F238E27FC236}">
                  <a16:creationId xmlns:a16="http://schemas.microsoft.com/office/drawing/2014/main" id="{0BE5D1D5-6BBD-0823-4BED-CD563F2C0A2E}"/>
                </a:ext>
              </a:extLst>
            </p:cNvPr>
            <p:cNvSpPr/>
            <p:nvPr/>
          </p:nvSpPr>
          <p:spPr>
            <a:xfrm>
              <a:off x="1005840" y="1536782"/>
              <a:ext cx="1005840" cy="100584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TextBox 38">
            <a:extLst>
              <a:ext uri="{FF2B5EF4-FFF2-40B4-BE49-F238E27FC236}">
                <a16:creationId xmlns:a16="http://schemas.microsoft.com/office/drawing/2014/main" id="{9C22E5BD-1B7D-EBE1-EB96-0AF1199548E1}"/>
              </a:ext>
            </a:extLst>
          </p:cNvPr>
          <p:cNvSpPr txBox="1"/>
          <p:nvPr/>
        </p:nvSpPr>
        <p:spPr>
          <a:xfrm>
            <a:off x="2252000" y="4768870"/>
            <a:ext cx="3947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556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Reconfiguring capabilities</a:t>
            </a:r>
          </a:p>
        </p:txBody>
      </p:sp>
      <p:sp>
        <p:nvSpPr>
          <p:cNvPr id="42" name="TextBox 39">
            <a:extLst>
              <a:ext uri="{FF2B5EF4-FFF2-40B4-BE49-F238E27FC236}">
                <a16:creationId xmlns:a16="http://schemas.microsoft.com/office/drawing/2014/main" id="{29E97354-C70B-E948-3619-F06AAC187ED0}"/>
              </a:ext>
            </a:extLst>
          </p:cNvPr>
          <p:cNvSpPr txBox="1"/>
          <p:nvPr/>
        </p:nvSpPr>
        <p:spPr>
          <a:xfrm>
            <a:off x="2251999" y="5088635"/>
            <a:ext cx="4165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howed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a negative effect on resilience, suggesting that frequent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organisational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changes may strain small, resource-constrained women-owned businesses.</a:t>
            </a:r>
          </a:p>
        </p:txBody>
      </p:sp>
      <p:sp>
        <p:nvSpPr>
          <p:cNvPr id="44" name="Frame 41">
            <a:extLst>
              <a:ext uri="{FF2B5EF4-FFF2-40B4-BE49-F238E27FC236}">
                <a16:creationId xmlns:a16="http://schemas.microsoft.com/office/drawing/2014/main" id="{8F70A08F-872B-1B07-B154-8917AA95D91C}"/>
              </a:ext>
            </a:extLst>
          </p:cNvPr>
          <p:cNvSpPr/>
          <p:nvPr/>
        </p:nvSpPr>
        <p:spPr>
          <a:xfrm>
            <a:off x="280219" y="444500"/>
            <a:ext cx="11724968" cy="5823566"/>
          </a:xfrm>
          <a:prstGeom prst="frame">
            <a:avLst>
              <a:gd name="adj1" fmla="val 293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TextBox 3">
            <a:extLst>
              <a:ext uri="{FF2B5EF4-FFF2-40B4-BE49-F238E27FC236}">
                <a16:creationId xmlns:a16="http://schemas.microsoft.com/office/drawing/2014/main" id="{5BC20B77-8F5D-0316-2886-E9A24C91D485}"/>
              </a:ext>
            </a:extLst>
          </p:cNvPr>
          <p:cNvSpPr txBox="1"/>
          <p:nvPr/>
        </p:nvSpPr>
        <p:spPr>
          <a:xfrm>
            <a:off x="3841954" y="140065"/>
            <a:ext cx="4601497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Open Sans Extrabold" panose="020B0906030804020204" pitchFamily="34" charset="0"/>
              </a:rPr>
              <a:t>Women’s resilience?</a:t>
            </a:r>
          </a:p>
        </p:txBody>
      </p:sp>
      <p:pic>
        <p:nvPicPr>
          <p:cNvPr id="25" name="Grafika 24" descr="Ładowanie baterii z wypełnieniem pełnym">
            <a:extLst>
              <a:ext uri="{FF2B5EF4-FFF2-40B4-BE49-F238E27FC236}">
                <a16:creationId xmlns:a16="http://schemas.microsoft.com/office/drawing/2014/main" id="{0FAEFD25-AFD6-08AB-42FD-9AB732BB8D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57242" y="4980912"/>
            <a:ext cx="663171" cy="663171"/>
          </a:xfrm>
          <a:prstGeom prst="rect">
            <a:avLst/>
          </a:prstGeom>
        </p:spPr>
      </p:pic>
      <p:pic>
        <p:nvPicPr>
          <p:cNvPr id="50" name="Grafika 49" descr="Tarcza — znacznik wyboru z wypełnieniem pełnym">
            <a:extLst>
              <a:ext uri="{FF2B5EF4-FFF2-40B4-BE49-F238E27FC236}">
                <a16:creationId xmlns:a16="http://schemas.microsoft.com/office/drawing/2014/main" id="{2C0F0151-0680-5E6D-7033-4675775352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07366" y="1175025"/>
            <a:ext cx="755960" cy="755960"/>
          </a:xfrm>
          <a:prstGeom prst="rect">
            <a:avLst/>
          </a:prstGeom>
        </p:spPr>
      </p:pic>
      <p:pic>
        <p:nvPicPr>
          <p:cNvPr id="13" name="Obraz 12" descr="File:Logo EUBA SK cmyk.jpg - Wikimedia Commons">
            <a:extLst>
              <a:ext uri="{FF2B5EF4-FFF2-40B4-BE49-F238E27FC236}">
                <a16:creationId xmlns:a16="http://schemas.microsoft.com/office/drawing/2014/main" id="{E021A6A8-FDD1-80F7-C7EA-724D17B79F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19" name="Obraz 18" descr="Research Center | BRU">
            <a:extLst>
              <a:ext uri="{FF2B5EF4-FFF2-40B4-BE49-F238E27FC236}">
                <a16:creationId xmlns:a16="http://schemas.microsoft.com/office/drawing/2014/main" id="{DD0B5034-654D-9112-80AA-33F10B2D4C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pic>
        <p:nvPicPr>
          <p:cNvPr id="2" name="Obraz 1" descr="Wygenerowany obraz: Zwycięska kobieta z trofeum">
            <a:extLst>
              <a:ext uri="{FF2B5EF4-FFF2-40B4-BE49-F238E27FC236}">
                <a16:creationId xmlns:a16="http://schemas.microsoft.com/office/drawing/2014/main" id="{34ADA152-85EF-C82D-6243-3C98D5C0C5B9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80622" y="969035"/>
            <a:ext cx="3436144" cy="515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9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162"/>
    </mc:Choice>
    <mc:Fallback>
      <p:transition spd="slow" advTm="11616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18E34-5119-7A3E-C4E2-696B749DE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193CC6D8-C018-4FC9-18EB-257ADAFD87BF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4EF7187E-2F58-B615-3D1A-EBFD83743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DDBB876-D65F-CD10-7AB2-8CC04AFE87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8AA12BD-496E-66DC-67BC-B95713A44B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EAB57305-7BBD-90F8-DB1D-B8DAFD7C27A4}"/>
              </a:ext>
            </a:extLst>
          </p:cNvPr>
          <p:cNvSpPr/>
          <p:nvPr/>
        </p:nvSpPr>
        <p:spPr>
          <a:xfrm>
            <a:off x="410589" y="925644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4B6B4CA-3937-72D7-6DE1-4E715299E5B0}"/>
              </a:ext>
            </a:extLst>
          </p:cNvPr>
          <p:cNvSpPr txBox="1"/>
          <p:nvPr/>
        </p:nvSpPr>
        <p:spPr>
          <a:xfrm>
            <a:off x="5331207" y="659517"/>
            <a:ext cx="15295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CREDITS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9D94EEC-75FA-9BF3-F71C-C46738C7FAE7}"/>
              </a:ext>
            </a:extLst>
          </p:cNvPr>
          <p:cNvSpPr txBox="1"/>
          <p:nvPr/>
        </p:nvSpPr>
        <p:spPr>
          <a:xfrm>
            <a:off x="3429483" y="1531909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dirty="0"/>
              <a:t>Content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9329590-40FA-BE35-93D7-63C872D552BF}"/>
              </a:ext>
            </a:extLst>
          </p:cNvPr>
          <p:cNvSpPr txBox="1"/>
          <p:nvPr/>
        </p:nvSpPr>
        <p:spPr>
          <a:xfrm>
            <a:off x="5442367" y="1421033"/>
            <a:ext cx="53559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University of </a:t>
            </a:r>
            <a:r>
              <a:rPr lang="pl-PL" dirty="0" err="1"/>
              <a:t>Economics</a:t>
            </a:r>
            <a:r>
              <a:rPr lang="pl-PL" dirty="0"/>
              <a:t> and Business in </a:t>
            </a:r>
            <a:r>
              <a:rPr lang="pl-PL" dirty="0" err="1"/>
              <a:t>Bratislava</a:t>
            </a:r>
            <a:endParaRPr lang="pl-PL" dirty="0"/>
          </a:p>
          <a:p>
            <a:r>
              <a:rPr lang="pl-PL" dirty="0"/>
              <a:t>ISCTE Business </a:t>
            </a:r>
            <a:r>
              <a:rPr lang="pl-PL" dirty="0" err="1"/>
              <a:t>Research</a:t>
            </a:r>
            <a:r>
              <a:rPr lang="pl-PL" dirty="0"/>
              <a:t> Unit</a:t>
            </a:r>
          </a:p>
          <a:p>
            <a:r>
              <a:rPr lang="pl-PL" dirty="0"/>
              <a:t>Poznań University of </a:t>
            </a:r>
            <a:r>
              <a:rPr lang="pl-PL" dirty="0" err="1"/>
              <a:t>Economics</a:t>
            </a:r>
            <a:r>
              <a:rPr lang="pl-PL" dirty="0"/>
              <a:t> and Business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B84DD60-8548-40C7-D1F2-16277B2ADA28}"/>
              </a:ext>
            </a:extLst>
          </p:cNvPr>
          <p:cNvSpPr txBox="1"/>
          <p:nvPr/>
        </p:nvSpPr>
        <p:spPr>
          <a:xfrm>
            <a:off x="3206666" y="2506641"/>
            <a:ext cx="1181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dirty="0" err="1"/>
              <a:t>Voiceover</a:t>
            </a:r>
            <a:endParaRPr lang="pl-PL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05C1CD6-8406-8CD7-1ED5-73CFBA12F1B7}"/>
              </a:ext>
            </a:extLst>
          </p:cNvPr>
          <p:cNvSpPr txBox="1"/>
          <p:nvPr/>
        </p:nvSpPr>
        <p:spPr>
          <a:xfrm>
            <a:off x="3610623" y="3252769"/>
            <a:ext cx="7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dirty="0"/>
              <a:t>Music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2FC15351-7D84-2516-6E3F-485D06F3D4F4}"/>
              </a:ext>
            </a:extLst>
          </p:cNvPr>
          <p:cNvSpPr txBox="1"/>
          <p:nvPr/>
        </p:nvSpPr>
        <p:spPr>
          <a:xfrm>
            <a:off x="5442367" y="4358715"/>
            <a:ext cx="4834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The video </a:t>
            </a:r>
            <a:r>
              <a:rPr lang="pl-PL" dirty="0" err="1"/>
              <a:t>has</a:t>
            </a:r>
            <a:r>
              <a:rPr lang="pl-PL" dirty="0"/>
              <a:t> </a:t>
            </a:r>
            <a:r>
              <a:rPr lang="pl-PL" dirty="0" err="1"/>
              <a:t>been</a:t>
            </a:r>
            <a:r>
              <a:rPr lang="pl-PL" dirty="0"/>
              <a:t> </a:t>
            </a:r>
            <a:r>
              <a:rPr lang="pl-PL" dirty="0" err="1"/>
              <a:t>prepared</a:t>
            </a:r>
            <a:r>
              <a:rPr lang="pl-PL" dirty="0"/>
              <a:t> with </a:t>
            </a:r>
            <a:r>
              <a:rPr lang="pl-PL" dirty="0" err="1"/>
              <a:t>use</a:t>
            </a:r>
            <a:r>
              <a:rPr lang="pl-PL" dirty="0"/>
              <a:t> of </a:t>
            </a:r>
            <a:r>
              <a:rPr lang="pl-PL" dirty="0" err="1"/>
              <a:t>Azure</a:t>
            </a:r>
            <a:r>
              <a:rPr lang="pl-PL" dirty="0"/>
              <a:t> </a:t>
            </a:r>
            <a:r>
              <a:rPr lang="pl-PL" dirty="0" err="1"/>
              <a:t>OpenAI</a:t>
            </a:r>
            <a:r>
              <a:rPr lang="pl-PL" dirty="0"/>
              <a:t> </a:t>
            </a:r>
            <a:r>
              <a:rPr lang="pl-PL" dirty="0" err="1"/>
              <a:t>ImageGen</a:t>
            </a:r>
            <a:r>
              <a:rPr lang="pl-PL" dirty="0"/>
              <a:t>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3AED294-7D62-D9AC-1B6C-40FF1240C322}"/>
              </a:ext>
            </a:extLst>
          </p:cNvPr>
          <p:cNvSpPr txBox="1"/>
          <p:nvPr/>
        </p:nvSpPr>
        <p:spPr>
          <a:xfrm>
            <a:off x="5442367" y="2483465"/>
            <a:ext cx="3429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/>
              <a:t>Generated</a:t>
            </a:r>
            <a:r>
              <a:rPr lang="pl-PL" dirty="0"/>
              <a:t> with </a:t>
            </a:r>
            <a:r>
              <a:rPr lang="pl-PL" dirty="0" err="1"/>
              <a:t>use</a:t>
            </a:r>
            <a:r>
              <a:rPr lang="pl-PL" dirty="0"/>
              <a:t> of </a:t>
            </a:r>
            <a:r>
              <a:rPr lang="pl-PL" dirty="0" err="1"/>
              <a:t>notegpt.io</a:t>
            </a:r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BA812E0-3BDA-5C41-695B-7DCD43D855BC}"/>
              </a:ext>
            </a:extLst>
          </p:cNvPr>
          <p:cNvSpPr txBox="1"/>
          <p:nvPr/>
        </p:nvSpPr>
        <p:spPr>
          <a:xfrm>
            <a:off x="5469103" y="3252769"/>
            <a:ext cx="2161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Technology </a:t>
            </a:r>
            <a:r>
              <a:rPr lang="pl-PL" dirty="0" err="1"/>
              <a:t>Minimal</a:t>
            </a: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13008E9-176B-E1E6-60FF-9572A5E2C43C}"/>
              </a:ext>
            </a:extLst>
          </p:cNvPr>
          <p:cNvSpPr txBox="1"/>
          <p:nvPr/>
        </p:nvSpPr>
        <p:spPr>
          <a:xfrm>
            <a:off x="3502767" y="4375760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dirty="0" err="1"/>
              <a:t>Images</a:t>
            </a:r>
            <a:endParaRPr lang="pl-PL" dirty="0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B7A6453-413D-CC3D-2DCE-75C362391EA3}"/>
              </a:ext>
            </a:extLst>
          </p:cNvPr>
          <p:cNvSpPr txBox="1"/>
          <p:nvPr/>
        </p:nvSpPr>
        <p:spPr>
          <a:xfrm>
            <a:off x="5962797" y="5667067"/>
            <a:ext cx="609834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b="1" i="1" u="none" strike="noStrike" dirty="0">
                <a:solidFill>
                  <a:srgbClr val="000000"/>
                </a:solidFill>
                <a:effectLst/>
                <a:latin typeface="+mj-lt"/>
              </a:rPr>
              <a:t>This work was supported by the Polish National Agency for Academic Exchange, Strategic Partnerships, “Higher Education for Resilient Economy”, grant number (BNI/PST/2023/1/00016)</a:t>
            </a:r>
            <a:endParaRPr lang="pl-PL" sz="1100" dirty="0">
              <a:latin typeface="+mj-lt"/>
            </a:endParaRPr>
          </a:p>
        </p:txBody>
      </p:sp>
      <p:pic>
        <p:nvPicPr>
          <p:cNvPr id="18" name="Obraz 17" descr="File:Logo EUBA SK cmyk.jpg - Wikimedia Commons">
            <a:extLst>
              <a:ext uri="{FF2B5EF4-FFF2-40B4-BE49-F238E27FC236}">
                <a16:creationId xmlns:a16="http://schemas.microsoft.com/office/drawing/2014/main" id="{79154BD0-8CA4-4D99-D122-F8BD0608CE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3" name="Obraz 2" descr="Research Center | BRU">
            <a:extLst>
              <a:ext uri="{FF2B5EF4-FFF2-40B4-BE49-F238E27FC236}">
                <a16:creationId xmlns:a16="http://schemas.microsoft.com/office/drawing/2014/main" id="{9D87A4EF-C2D5-62AB-316E-2919974589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022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490"/>
    </mc:Choice>
    <mc:Fallback>
      <p:transition spd="slow" advTm="2249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5FF46-7D91-252C-8297-1A0F32B58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BE91D15F-7973-500D-2D95-C1BE84482569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103AE4B2-D26E-8EC2-B9CC-7A90A8935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5E45636-E50E-ECB0-3960-B4583563E0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8891628-7B7C-865F-BC75-0A1D945115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D69BD532-FFC1-313A-50B4-CB8390B86095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5E57FA6-D2E4-C743-A7C8-3FC043F9C522}"/>
              </a:ext>
            </a:extLst>
          </p:cNvPr>
          <p:cNvSpPr txBox="1"/>
          <p:nvPr/>
        </p:nvSpPr>
        <p:spPr>
          <a:xfrm>
            <a:off x="5962797" y="5667067"/>
            <a:ext cx="609834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b="1" i="1" u="none" strike="noStrike" dirty="0">
                <a:solidFill>
                  <a:srgbClr val="000000"/>
                </a:solidFill>
                <a:effectLst/>
                <a:latin typeface="+mj-lt"/>
              </a:rPr>
              <a:t>This work was supported by the Polish National Agency for Academic Exchange, Strategic Partnerships, “Higher Education for Resilient Economy”, grant number (BNI/PST/2023/1/00016)</a:t>
            </a:r>
            <a:endParaRPr lang="pl-PL" sz="1100" dirty="0">
              <a:latin typeface="+mj-lt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9AFDB09-225C-F7E8-5AAE-52D05B7E3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782" y="4203930"/>
            <a:ext cx="475575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based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on the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paper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by Gaweł, A., </a:t>
            </a:r>
            <a:r>
              <a:rPr lang="pl-PL" altLang="pl-PL" sz="14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Mroczek-Dąbrowska K., </a:t>
            </a:r>
            <a:r>
              <a:rPr lang="pl-PL" altLang="pl-PL" sz="1400" dirty="0" err="1">
                <a:latin typeface="Segoe UI Symbol" panose="020B0502040204020203" pitchFamily="34" charset="0"/>
                <a:ea typeface="Segoe UI Symbol" panose="020B0502040204020203" pitchFamily="34" charset="0"/>
              </a:rPr>
              <a:t>Blštáková</a:t>
            </a:r>
            <a:r>
              <a:rPr lang="pl-PL" altLang="pl-PL" sz="14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, J., Pereira, R., </a:t>
            </a:r>
            <a:r>
              <a:rPr lang="pl-PL" altLang="pl-PL" sz="1400" dirty="0" err="1">
                <a:latin typeface="Segoe UI Symbol" panose="020B0502040204020203" pitchFamily="34" charset="0"/>
                <a:ea typeface="Segoe UI Symbol" panose="020B0502040204020203" pitchFamily="34" charset="0"/>
              </a:rPr>
              <a:t>Simba</a:t>
            </a:r>
            <a:r>
              <a:rPr lang="pl-PL" altLang="pl-PL" sz="14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, A.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titled</a:t>
            </a:r>
            <a:r>
              <a:rPr kumimoji="0" lang="pl-PL" altLang="pl-PL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” </a:t>
            </a:r>
            <a:r>
              <a:rPr kumimoji="0" lang="pl-PL" altLang="pl-PL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Integrating</a:t>
            </a:r>
            <a:r>
              <a:rPr kumimoji="0" lang="pl-PL" altLang="pl-PL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Capabilities</a:t>
            </a:r>
            <a:r>
              <a:rPr kumimoji="0" lang="pl-PL" altLang="pl-PL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and </a:t>
            </a:r>
            <a:r>
              <a:rPr kumimoji="0" lang="pl-PL" altLang="pl-PL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Feminine</a:t>
            </a:r>
            <a:r>
              <a:rPr kumimoji="0" lang="pl-PL" altLang="pl-PL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Role Identity in </a:t>
            </a:r>
            <a:r>
              <a:rPr kumimoji="0" lang="pl-PL" altLang="pl-PL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Women</a:t>
            </a:r>
            <a:r>
              <a:rPr kumimoji="0" lang="pl-PL" altLang="pl-PL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Entrepreneurs</a:t>
            </a:r>
            <a:r>
              <a:rPr kumimoji="0" lang="pl-PL" altLang="pl-PL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’ </a:t>
            </a:r>
            <a:r>
              <a:rPr kumimoji="0" lang="pl-PL" altLang="pl-PL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Resilience</a:t>
            </a:r>
            <a:r>
              <a:rPr kumimoji="0" lang="pl-PL" altLang="pl-PL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: A Central </a:t>
            </a:r>
            <a:r>
              <a:rPr kumimoji="0" lang="pl-PL" altLang="pl-PL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European</a:t>
            </a:r>
            <a:r>
              <a:rPr kumimoji="0" lang="pl-PL" altLang="pl-PL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Study</a:t>
            </a:r>
            <a:r>
              <a:rPr kumimoji="0" lang="pl-PL" altLang="pl-PL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”</a:t>
            </a:r>
            <a:endParaRPr kumimoji="0" lang="pl-PL" altLang="pl-PL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11806CC-23B8-DDD3-323E-1F23A551C870}"/>
              </a:ext>
            </a:extLst>
          </p:cNvPr>
          <p:cNvSpPr txBox="1"/>
          <p:nvPr/>
        </p:nvSpPr>
        <p:spPr>
          <a:xfrm>
            <a:off x="546813" y="654148"/>
            <a:ext cx="4578979" cy="1958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Understanding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Women’s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Entrepreneurial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Resilience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in Central Europe</a:t>
            </a:r>
            <a:endParaRPr lang="pl-PL" sz="2800" b="1" dirty="0"/>
          </a:p>
        </p:txBody>
      </p:sp>
      <p:pic>
        <p:nvPicPr>
          <p:cNvPr id="9" name="Obraz 8" descr="File:Logo EUBA SK cmyk.jpg - Wikimedia Commons">
            <a:extLst>
              <a:ext uri="{FF2B5EF4-FFF2-40B4-BE49-F238E27FC236}">
                <a16:creationId xmlns:a16="http://schemas.microsoft.com/office/drawing/2014/main" id="{59C9FCEC-A753-E4F4-825B-C006D36F10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3" name="Obraz 2" descr="Research Center | BRU">
            <a:extLst>
              <a:ext uri="{FF2B5EF4-FFF2-40B4-BE49-F238E27FC236}">
                <a16:creationId xmlns:a16="http://schemas.microsoft.com/office/drawing/2014/main" id="{866A185C-4F5F-3110-70A0-3F55F4DE37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C6A20BB7-6EF1-DB7E-254C-5339F54D65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6236" y="298329"/>
            <a:ext cx="6573982" cy="438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831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874"/>
    </mc:Choice>
    <mc:Fallback>
      <p:transition spd="slow" advTm="1887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853A7-E1B2-522D-2A45-3175D2705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2934D0F4-4C91-C509-0444-D5D0014F1BF0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7BDBFF56-4A36-64A6-3774-B02E1CB4DE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BB62D6A-835F-A93E-17EC-941D2A0CF1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6E3C5A97-CDAF-72AF-FF1E-853DFD5C1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BAC6DED0-D7A5-90E3-1C3E-06C46CC2CB85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559C16D-546D-5170-7231-7D5A7FE43CC0}"/>
              </a:ext>
            </a:extLst>
          </p:cNvPr>
          <p:cNvSpPr txBox="1"/>
          <p:nvPr/>
        </p:nvSpPr>
        <p:spPr>
          <a:xfrm>
            <a:off x="5962797" y="5667067"/>
            <a:ext cx="609834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b="1" i="1" u="none" strike="noStrike">
                <a:solidFill>
                  <a:srgbClr val="000000"/>
                </a:solidFill>
                <a:effectLst/>
                <a:latin typeface="+mj-lt"/>
              </a:rPr>
              <a:t>This work was supported by the Polish National Agency for Academic Exchange, Strategic Partnerships, “Higher Education for Resilient Economy”, grant number (BNI/PST/2023/1/00016)</a:t>
            </a:r>
            <a:endParaRPr lang="pl-PL" sz="1100" dirty="0">
              <a:latin typeface="+mj-lt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7AF6087-CFEA-B082-8D43-C3401B7218CA}"/>
              </a:ext>
            </a:extLst>
          </p:cNvPr>
          <p:cNvSpPr txBox="1"/>
          <p:nvPr/>
        </p:nvSpPr>
        <p:spPr>
          <a:xfrm>
            <a:off x="546814" y="654148"/>
            <a:ext cx="3341370" cy="3251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Understanding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Women’s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Entrepreneurial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Resilience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in Central Europe</a:t>
            </a:r>
            <a:endParaRPr lang="pl-PL" sz="2800" b="1" dirty="0"/>
          </a:p>
        </p:txBody>
      </p:sp>
      <p:pic>
        <p:nvPicPr>
          <p:cNvPr id="4" name="Obraz 3" descr="File:Logo EUBA SK cmyk.jpg - Wikimedia Commons">
            <a:extLst>
              <a:ext uri="{FF2B5EF4-FFF2-40B4-BE49-F238E27FC236}">
                <a16:creationId xmlns:a16="http://schemas.microsoft.com/office/drawing/2014/main" id="{22060E5D-3B85-6B06-0021-359FD7EFB8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3B74667A-5DEB-9FF6-FEE0-D1358B5E8D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6236" y="298329"/>
            <a:ext cx="6573982" cy="4382655"/>
          </a:xfrm>
          <a:prstGeom prst="rect">
            <a:avLst/>
          </a:prstGeom>
        </p:spPr>
      </p:pic>
      <p:pic>
        <p:nvPicPr>
          <p:cNvPr id="12" name="Obraz 11" descr="Research Center | BRU">
            <a:extLst>
              <a:ext uri="{FF2B5EF4-FFF2-40B4-BE49-F238E27FC236}">
                <a16:creationId xmlns:a16="http://schemas.microsoft.com/office/drawing/2014/main" id="{A9067E49-7735-02B7-0F85-F0137D0F96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449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606"/>
    </mc:Choice>
    <mc:Fallback>
      <p:transition spd="slow" advTm="4160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A1FE2-5BE5-3C37-6FA9-B160B1B1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FCDC54A-65AF-6A50-3CEB-CE0EFEE8628C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90D211EC-2250-8735-0EA5-1EEE7FFB0B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3518250-A4AF-5DA2-DDEB-E44C65A27E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4CCA1068-7378-69B0-8E9C-D46FF42BF7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58994D84-87A2-9604-8280-48F9FBB80C8A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3" name="Obraz 2" descr="File:Logo EUBA SK cmyk.jpg - Wikimedia Commons">
            <a:extLst>
              <a:ext uri="{FF2B5EF4-FFF2-40B4-BE49-F238E27FC236}">
                <a16:creationId xmlns:a16="http://schemas.microsoft.com/office/drawing/2014/main" id="{5FF3D383-49A7-5FBC-E188-BB5D9CC55B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2B2696F-BC22-0759-7F63-591A3864D381}"/>
              </a:ext>
            </a:extLst>
          </p:cNvPr>
          <p:cNvSpPr txBox="1"/>
          <p:nvPr/>
        </p:nvSpPr>
        <p:spPr>
          <a:xfrm>
            <a:off x="362894" y="98669"/>
            <a:ext cx="11054344" cy="665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Policrisis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in Central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Eastern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Europe</a:t>
            </a:r>
            <a:endParaRPr lang="pl-PL" sz="2800" b="1" dirty="0"/>
          </a:p>
        </p:txBody>
      </p:sp>
      <p:pic>
        <p:nvPicPr>
          <p:cNvPr id="4" name="Obraz 3" descr="Research Center | BRU">
            <a:extLst>
              <a:ext uri="{FF2B5EF4-FFF2-40B4-BE49-F238E27FC236}">
                <a16:creationId xmlns:a16="http://schemas.microsoft.com/office/drawing/2014/main" id="{62E2AA94-ABEE-B3EA-38B4-F675A35040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754DFF53-72FA-0704-FF0F-9D7FB86484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2386757" y="956709"/>
            <a:ext cx="7772400" cy="5181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6649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466"/>
    </mc:Choice>
    <mc:Fallback>
      <p:transition spd="slow" advTm="5546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01A39-5635-D185-48DE-1F7C2FE67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E18E27DF-9E5B-401E-E0DC-709905052259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828101E2-DF33-ADA4-2C34-55C7F7F17B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9F00925-E3DC-969D-B090-78743F5D9B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539E7D9-DF50-BCEA-0AAC-27A45D192E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2D619D2E-A91B-889A-CB9A-2C7D252E78B1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ABD330FF-9CB9-C382-D57D-8BC9835BB418}"/>
              </a:ext>
            </a:extLst>
          </p:cNvPr>
          <p:cNvSpPr txBox="1"/>
          <p:nvPr/>
        </p:nvSpPr>
        <p:spPr>
          <a:xfrm>
            <a:off x="362894" y="98669"/>
            <a:ext cx="11054344" cy="665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Resilience</a:t>
            </a:r>
            <a:endParaRPr lang="pl-PL" sz="2800" b="1" dirty="0"/>
          </a:p>
        </p:txBody>
      </p:sp>
      <p:pic>
        <p:nvPicPr>
          <p:cNvPr id="2" name="Obraz 1" descr="File:Logo EUBA SK cmyk.jpg - Wikimedia Commons">
            <a:extLst>
              <a:ext uri="{FF2B5EF4-FFF2-40B4-BE49-F238E27FC236}">
                <a16:creationId xmlns:a16="http://schemas.microsoft.com/office/drawing/2014/main" id="{ABFF0C3A-6BB5-FDF1-22D0-6E957843CE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sp>
        <p:nvSpPr>
          <p:cNvPr id="3" name="Owal 2">
            <a:extLst>
              <a:ext uri="{FF2B5EF4-FFF2-40B4-BE49-F238E27FC236}">
                <a16:creationId xmlns:a16="http://schemas.microsoft.com/office/drawing/2014/main" id="{0AEA554F-7325-095C-5C3F-22EDC56903E8}"/>
              </a:ext>
            </a:extLst>
          </p:cNvPr>
          <p:cNvSpPr/>
          <p:nvPr/>
        </p:nvSpPr>
        <p:spPr>
          <a:xfrm>
            <a:off x="4318196" y="1414969"/>
            <a:ext cx="3632400" cy="3633139"/>
          </a:xfrm>
          <a:prstGeom prst="ellipse">
            <a:avLst/>
          </a:prstGeom>
          <a:solidFill>
            <a:srgbClr val="BDA6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600" b="1" dirty="0" err="1">
                <a:latin typeface="Adelle Sans Devanagari" panose="02000503000000020004" pitchFamily="2" charset="-78"/>
                <a:cs typeface="Adelle Sans Devanagari" panose="02000503000000020004" pitchFamily="2" charset="-78"/>
              </a:rPr>
              <a:t>Resilience</a:t>
            </a:r>
            <a:endParaRPr lang="pl-PL" sz="3600" b="1" dirty="0">
              <a:latin typeface="Adelle Sans Devanagari" panose="02000503000000020004" pitchFamily="2" charset="-78"/>
              <a:cs typeface="Adelle Sans Devanagari" panose="02000503000000020004" pitchFamily="2" charset="-78"/>
            </a:endParaRPr>
          </a:p>
        </p:txBody>
      </p:sp>
      <p:sp>
        <p:nvSpPr>
          <p:cNvPr id="4" name="Owal 3">
            <a:extLst>
              <a:ext uri="{FF2B5EF4-FFF2-40B4-BE49-F238E27FC236}">
                <a16:creationId xmlns:a16="http://schemas.microsoft.com/office/drawing/2014/main" id="{486AC820-ED77-11DD-E8D5-3EB076561B68}"/>
              </a:ext>
            </a:extLst>
          </p:cNvPr>
          <p:cNvSpPr>
            <a:spLocks/>
          </p:cNvSpPr>
          <p:nvPr/>
        </p:nvSpPr>
        <p:spPr>
          <a:xfrm>
            <a:off x="4550396" y="1608213"/>
            <a:ext cx="3168000" cy="324665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extBox 32">
            <a:extLst>
              <a:ext uri="{FF2B5EF4-FFF2-40B4-BE49-F238E27FC236}">
                <a16:creationId xmlns:a16="http://schemas.microsoft.com/office/drawing/2014/main" id="{F33E3D30-A6E5-C49D-6B94-E1F50C257B90}"/>
              </a:ext>
            </a:extLst>
          </p:cNvPr>
          <p:cNvSpPr txBox="1"/>
          <p:nvPr/>
        </p:nvSpPr>
        <p:spPr>
          <a:xfrm>
            <a:off x="7950596" y="1096024"/>
            <a:ext cx="3789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556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STRATEGIC FLEXIBILITY</a:t>
            </a:r>
          </a:p>
        </p:txBody>
      </p:sp>
      <p:sp>
        <p:nvSpPr>
          <p:cNvPr id="11" name="TextBox 33">
            <a:extLst>
              <a:ext uri="{FF2B5EF4-FFF2-40B4-BE49-F238E27FC236}">
                <a16:creationId xmlns:a16="http://schemas.microsoft.com/office/drawing/2014/main" id="{11A699E3-F671-88CD-9D02-141AB007B181}"/>
              </a:ext>
            </a:extLst>
          </p:cNvPr>
          <p:cNvSpPr txBox="1"/>
          <p:nvPr/>
        </p:nvSpPr>
        <p:spPr>
          <a:xfrm>
            <a:off x="7950596" y="1415789"/>
            <a:ext cx="3947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Adopting business models rapidly</a:t>
            </a:r>
          </a:p>
        </p:txBody>
      </p:sp>
      <p:sp>
        <p:nvSpPr>
          <p:cNvPr id="12" name="TextBox 32">
            <a:extLst>
              <a:ext uri="{FF2B5EF4-FFF2-40B4-BE49-F238E27FC236}">
                <a16:creationId xmlns:a16="http://schemas.microsoft.com/office/drawing/2014/main" id="{52AE0113-7A4C-4556-A7A4-EAEBC6DFF5FD}"/>
              </a:ext>
            </a:extLst>
          </p:cNvPr>
          <p:cNvSpPr txBox="1"/>
          <p:nvPr/>
        </p:nvSpPr>
        <p:spPr>
          <a:xfrm>
            <a:off x="8060133" y="4747972"/>
            <a:ext cx="3789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556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CAPABILITY DEVELOPMENT</a:t>
            </a:r>
          </a:p>
        </p:txBody>
      </p:sp>
      <p:sp>
        <p:nvSpPr>
          <p:cNvPr id="14" name="TextBox 33">
            <a:extLst>
              <a:ext uri="{FF2B5EF4-FFF2-40B4-BE49-F238E27FC236}">
                <a16:creationId xmlns:a16="http://schemas.microsoft.com/office/drawing/2014/main" id="{F5FC67D0-4197-C655-7764-B9FEED78C02A}"/>
              </a:ext>
            </a:extLst>
          </p:cNvPr>
          <p:cNvSpPr txBox="1"/>
          <p:nvPr/>
        </p:nvSpPr>
        <p:spPr>
          <a:xfrm>
            <a:off x="8060133" y="5067737"/>
            <a:ext cx="3947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learning, digital skills, innovation</a:t>
            </a:r>
          </a:p>
        </p:txBody>
      </p:sp>
      <p:sp>
        <p:nvSpPr>
          <p:cNvPr id="15" name="TextBox 32">
            <a:extLst>
              <a:ext uri="{FF2B5EF4-FFF2-40B4-BE49-F238E27FC236}">
                <a16:creationId xmlns:a16="http://schemas.microsoft.com/office/drawing/2014/main" id="{7F163B9B-EC45-A984-8681-088E8A93DA89}"/>
              </a:ext>
            </a:extLst>
          </p:cNvPr>
          <p:cNvSpPr txBox="1"/>
          <p:nvPr/>
        </p:nvSpPr>
        <p:spPr>
          <a:xfrm>
            <a:off x="774804" y="4756171"/>
            <a:ext cx="349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556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RESOURCE ORCHESTRATION</a:t>
            </a:r>
          </a:p>
        </p:txBody>
      </p:sp>
      <p:sp>
        <p:nvSpPr>
          <p:cNvPr id="16" name="TextBox 33">
            <a:extLst>
              <a:ext uri="{FF2B5EF4-FFF2-40B4-BE49-F238E27FC236}">
                <a16:creationId xmlns:a16="http://schemas.microsoft.com/office/drawing/2014/main" id="{BFAA06B4-3E66-5BAE-0FF7-18F90B5756BA}"/>
              </a:ext>
            </a:extLst>
          </p:cNvPr>
          <p:cNvSpPr txBox="1"/>
          <p:nvPr/>
        </p:nvSpPr>
        <p:spPr>
          <a:xfrm>
            <a:off x="114662" y="5081612"/>
            <a:ext cx="3947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Assessing and deploying resources</a:t>
            </a: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E55D4564-BE75-7B2B-9732-3E7613EC14FC}"/>
              </a:ext>
            </a:extLst>
          </p:cNvPr>
          <p:cNvCxnSpPr/>
          <p:nvPr/>
        </p:nvCxnSpPr>
        <p:spPr>
          <a:xfrm>
            <a:off x="2088183" y="4724972"/>
            <a:ext cx="180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83B9C117-4EBB-B1DB-F7E6-FC400F662EB4}"/>
              </a:ext>
            </a:extLst>
          </p:cNvPr>
          <p:cNvCxnSpPr/>
          <p:nvPr/>
        </p:nvCxnSpPr>
        <p:spPr>
          <a:xfrm>
            <a:off x="8142396" y="4710110"/>
            <a:ext cx="180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10E3D8D1-77EA-B656-D8D2-251DA6788FA7}"/>
              </a:ext>
            </a:extLst>
          </p:cNvPr>
          <p:cNvCxnSpPr/>
          <p:nvPr/>
        </p:nvCxnSpPr>
        <p:spPr>
          <a:xfrm>
            <a:off x="8017269" y="1076977"/>
            <a:ext cx="180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FEA0BE96-4246-2DCD-DA66-FC7F3AC8EC9B}"/>
              </a:ext>
            </a:extLst>
          </p:cNvPr>
          <p:cNvCxnSpPr>
            <a:cxnSpLocks/>
          </p:cNvCxnSpPr>
          <p:nvPr/>
        </p:nvCxnSpPr>
        <p:spPr>
          <a:xfrm>
            <a:off x="7718396" y="4157663"/>
            <a:ext cx="424000" cy="552447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DB456FA9-6230-0F80-09E8-2767FE4113C7}"/>
              </a:ext>
            </a:extLst>
          </p:cNvPr>
          <p:cNvCxnSpPr>
            <a:cxnSpLocks/>
          </p:cNvCxnSpPr>
          <p:nvPr/>
        </p:nvCxnSpPr>
        <p:spPr>
          <a:xfrm flipH="1">
            <a:off x="7333488" y="1076976"/>
            <a:ext cx="688050" cy="73030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E961F679-729E-63E4-54D6-684F485EA00A}"/>
              </a:ext>
            </a:extLst>
          </p:cNvPr>
          <p:cNvCxnSpPr>
            <a:cxnSpLocks/>
          </p:cNvCxnSpPr>
          <p:nvPr/>
        </p:nvCxnSpPr>
        <p:spPr>
          <a:xfrm flipH="1">
            <a:off x="3888183" y="4157663"/>
            <a:ext cx="591271" cy="57393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32">
            <a:extLst>
              <a:ext uri="{FF2B5EF4-FFF2-40B4-BE49-F238E27FC236}">
                <a16:creationId xmlns:a16="http://schemas.microsoft.com/office/drawing/2014/main" id="{023C1568-286F-441B-ED6C-F420A861C227}"/>
              </a:ext>
            </a:extLst>
          </p:cNvPr>
          <p:cNvSpPr txBox="1"/>
          <p:nvPr/>
        </p:nvSpPr>
        <p:spPr>
          <a:xfrm>
            <a:off x="360825" y="1124530"/>
            <a:ext cx="3789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18556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PSYCHOLOGICAL RESLIENCE</a:t>
            </a:r>
          </a:p>
        </p:txBody>
      </p:sp>
      <p:sp>
        <p:nvSpPr>
          <p:cNvPr id="24" name="TextBox 33">
            <a:extLst>
              <a:ext uri="{FF2B5EF4-FFF2-40B4-BE49-F238E27FC236}">
                <a16:creationId xmlns:a16="http://schemas.microsoft.com/office/drawing/2014/main" id="{7999F96A-1B08-6B44-FBDF-D76B4CCFB177}"/>
              </a:ext>
            </a:extLst>
          </p:cNvPr>
          <p:cNvSpPr txBox="1"/>
          <p:nvPr/>
        </p:nvSpPr>
        <p:spPr>
          <a:xfrm>
            <a:off x="224113" y="1417375"/>
            <a:ext cx="3947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confidence, optimism, coping</a:t>
            </a:r>
          </a:p>
        </p:txBody>
      </p:sp>
      <p:cxnSp>
        <p:nvCxnSpPr>
          <p:cNvPr id="27" name="Łącznik prosty 26">
            <a:extLst>
              <a:ext uri="{FF2B5EF4-FFF2-40B4-BE49-F238E27FC236}">
                <a16:creationId xmlns:a16="http://schemas.microsoft.com/office/drawing/2014/main" id="{6C3F3835-A282-6FC3-F2C3-3DBB9A93BD2B}"/>
              </a:ext>
            </a:extLst>
          </p:cNvPr>
          <p:cNvCxnSpPr>
            <a:cxnSpLocks/>
          </p:cNvCxnSpPr>
          <p:nvPr/>
        </p:nvCxnSpPr>
        <p:spPr>
          <a:xfrm flipV="1">
            <a:off x="2309859" y="1122786"/>
            <a:ext cx="180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30">
            <a:extLst>
              <a:ext uri="{FF2B5EF4-FFF2-40B4-BE49-F238E27FC236}">
                <a16:creationId xmlns:a16="http://schemas.microsoft.com/office/drawing/2014/main" id="{951D5487-599C-9BC0-950F-8B85853876A7}"/>
              </a:ext>
            </a:extLst>
          </p:cNvPr>
          <p:cNvCxnSpPr>
            <a:cxnSpLocks/>
          </p:cNvCxnSpPr>
          <p:nvPr/>
        </p:nvCxnSpPr>
        <p:spPr>
          <a:xfrm flipH="1" flipV="1">
            <a:off x="4091530" y="1118537"/>
            <a:ext cx="688050" cy="73030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Obraz 31" descr="Research Center | BRU">
            <a:extLst>
              <a:ext uri="{FF2B5EF4-FFF2-40B4-BE49-F238E27FC236}">
                <a16:creationId xmlns:a16="http://schemas.microsoft.com/office/drawing/2014/main" id="{5C6DCE3A-20DC-EC10-9125-0599DC996A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37316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4935"/>
    </mc:Choice>
    <mc:Fallback>
      <p:transition spd="slow" advTm="1249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4" grpId="0"/>
      <p:bldP spid="15" grpId="0"/>
      <p:bldP spid="16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D2A55-581D-2B9D-CACD-AEB2C5B87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144FD4F4-6CFF-8A2D-B485-D5200CBDA45A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5D0644ED-A3EE-5DA2-700D-3DE6FB9F60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301B373-8BBF-D925-8DD0-11B4F16521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2D27D63-EA6B-F2C1-9259-06DF357E7D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B7B25080-CFFB-E232-B4A3-011F8390DCDB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7" name="Prostokąt 8">
            <a:extLst>
              <a:ext uri="{FF2B5EF4-FFF2-40B4-BE49-F238E27FC236}">
                <a16:creationId xmlns:a16="http://schemas.microsoft.com/office/drawing/2014/main" id="{88A4B610-60CC-86F2-E843-E054584542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522288"/>
            <a:ext cx="10648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Women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entreprenurs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often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face:</a:t>
            </a:r>
          </a:p>
        </p:txBody>
      </p:sp>
      <p:pic>
        <p:nvPicPr>
          <p:cNvPr id="18" name="Obraz 17" descr="File:Logo EUBA SK cmyk.jpg - Wikimedia Commons">
            <a:extLst>
              <a:ext uri="{FF2B5EF4-FFF2-40B4-BE49-F238E27FC236}">
                <a16:creationId xmlns:a16="http://schemas.microsoft.com/office/drawing/2014/main" id="{7CFEF36C-CB63-071B-8102-944B32099A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4" name="Obraz 3" descr="Research Center | BRU">
            <a:extLst>
              <a:ext uri="{FF2B5EF4-FFF2-40B4-BE49-F238E27FC236}">
                <a16:creationId xmlns:a16="http://schemas.microsoft.com/office/drawing/2014/main" id="{D581ECAF-EC5E-D253-B26C-F8E7535422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E7946B6F-562A-4574-7732-84F9EEEDB0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66354" y="522288"/>
            <a:ext cx="3434803" cy="5152204"/>
          </a:xfrm>
          <a:prstGeom prst="rect">
            <a:avLst/>
          </a:prstGeom>
        </p:spPr>
      </p:pic>
      <p:sp>
        <p:nvSpPr>
          <p:cNvPr id="23" name="Owal 22">
            <a:extLst>
              <a:ext uri="{FF2B5EF4-FFF2-40B4-BE49-F238E27FC236}">
                <a16:creationId xmlns:a16="http://schemas.microsoft.com/office/drawing/2014/main" id="{75CBB8A7-D19A-7617-0BAD-74D1542471D5}"/>
              </a:ext>
            </a:extLst>
          </p:cNvPr>
          <p:cNvSpPr/>
          <p:nvPr/>
        </p:nvSpPr>
        <p:spPr>
          <a:xfrm>
            <a:off x="3003698" y="1467329"/>
            <a:ext cx="432000" cy="432000"/>
          </a:xfrm>
          <a:prstGeom prst="ellipse">
            <a:avLst/>
          </a:prstGeom>
          <a:solidFill>
            <a:srgbClr val="BDA6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059D4B6B-600D-BA25-887E-3DE45E33795B}"/>
              </a:ext>
            </a:extLst>
          </p:cNvPr>
          <p:cNvSpPr txBox="1"/>
          <p:nvPr/>
        </p:nvSpPr>
        <p:spPr>
          <a:xfrm>
            <a:off x="3787755" y="149803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dirty="0" err="1">
                <a:effectLst/>
                <a:latin typeface="Segoe UI" panose="020B0502040204020203" pitchFamily="34" charset="0"/>
              </a:rPr>
              <a:t>Unequal</a:t>
            </a:r>
            <a:r>
              <a:rPr lang="pl-PL" sz="1800" b="0" i="0" dirty="0">
                <a:effectLst/>
                <a:latin typeface="Segoe UI" panose="020B0502040204020203" pitchFamily="34" charset="0"/>
              </a:rPr>
              <a:t> </a:t>
            </a:r>
            <a:r>
              <a:rPr lang="pl-PL" sz="1800" b="0" i="0" dirty="0" err="1">
                <a:effectLst/>
                <a:latin typeface="Segoe UI" panose="020B0502040204020203" pitchFamily="34" charset="0"/>
              </a:rPr>
              <a:t>access</a:t>
            </a:r>
            <a:r>
              <a:rPr lang="pl-PL" sz="1800" b="0" i="0" dirty="0">
                <a:effectLst/>
                <a:latin typeface="Segoe UI" panose="020B0502040204020203" pitchFamily="34" charset="0"/>
              </a:rPr>
              <a:t> to </a:t>
            </a:r>
            <a:r>
              <a:rPr lang="pl-PL" sz="1800" b="0" i="0" dirty="0" err="1">
                <a:effectLst/>
                <a:latin typeface="Segoe UI" panose="020B0502040204020203" pitchFamily="34" charset="0"/>
              </a:rPr>
              <a:t>finance</a:t>
            </a:r>
            <a:endParaRPr lang="pl-PL" dirty="0"/>
          </a:p>
        </p:txBody>
      </p:sp>
      <p:sp>
        <p:nvSpPr>
          <p:cNvPr id="26" name="Owal 25">
            <a:extLst>
              <a:ext uri="{FF2B5EF4-FFF2-40B4-BE49-F238E27FC236}">
                <a16:creationId xmlns:a16="http://schemas.microsoft.com/office/drawing/2014/main" id="{85E0C590-5F19-A5B3-7092-DDAFE07AC3FC}"/>
              </a:ext>
            </a:extLst>
          </p:cNvPr>
          <p:cNvSpPr/>
          <p:nvPr/>
        </p:nvSpPr>
        <p:spPr>
          <a:xfrm>
            <a:off x="1964601" y="2063076"/>
            <a:ext cx="432000" cy="432000"/>
          </a:xfrm>
          <a:prstGeom prst="ellipse">
            <a:avLst/>
          </a:prstGeom>
          <a:solidFill>
            <a:srgbClr val="BDA6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B9624FA8-A3AD-6CE9-832D-6FA64D2A2944}"/>
              </a:ext>
            </a:extLst>
          </p:cNvPr>
          <p:cNvSpPr/>
          <p:nvPr/>
        </p:nvSpPr>
        <p:spPr>
          <a:xfrm>
            <a:off x="1479699" y="3005188"/>
            <a:ext cx="432000" cy="432000"/>
          </a:xfrm>
          <a:prstGeom prst="ellipse">
            <a:avLst/>
          </a:prstGeom>
          <a:solidFill>
            <a:srgbClr val="BDA6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Owal 27">
            <a:extLst>
              <a:ext uri="{FF2B5EF4-FFF2-40B4-BE49-F238E27FC236}">
                <a16:creationId xmlns:a16="http://schemas.microsoft.com/office/drawing/2014/main" id="{5466F658-0AB1-ECC8-DE96-8BD4B97ADD3D}"/>
              </a:ext>
            </a:extLst>
          </p:cNvPr>
          <p:cNvSpPr/>
          <p:nvPr/>
        </p:nvSpPr>
        <p:spPr>
          <a:xfrm flipH="1" flipV="1">
            <a:off x="3017552" y="5595987"/>
            <a:ext cx="432000" cy="432000"/>
          </a:xfrm>
          <a:prstGeom prst="ellipse">
            <a:avLst/>
          </a:prstGeom>
          <a:solidFill>
            <a:srgbClr val="BDA6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Owal 28">
            <a:extLst>
              <a:ext uri="{FF2B5EF4-FFF2-40B4-BE49-F238E27FC236}">
                <a16:creationId xmlns:a16="http://schemas.microsoft.com/office/drawing/2014/main" id="{3F02BEEB-E790-0EB6-2382-012800FA1157}"/>
              </a:ext>
            </a:extLst>
          </p:cNvPr>
          <p:cNvSpPr/>
          <p:nvPr/>
        </p:nvSpPr>
        <p:spPr>
          <a:xfrm flipH="1" flipV="1">
            <a:off x="1978455" y="4944826"/>
            <a:ext cx="432000" cy="432000"/>
          </a:xfrm>
          <a:prstGeom prst="ellipse">
            <a:avLst/>
          </a:prstGeom>
          <a:solidFill>
            <a:srgbClr val="BDA6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Owal 29">
            <a:extLst>
              <a:ext uri="{FF2B5EF4-FFF2-40B4-BE49-F238E27FC236}">
                <a16:creationId xmlns:a16="http://schemas.microsoft.com/office/drawing/2014/main" id="{359FB42D-8569-E3E0-7FCC-B804E57A5903}"/>
              </a:ext>
            </a:extLst>
          </p:cNvPr>
          <p:cNvSpPr/>
          <p:nvPr/>
        </p:nvSpPr>
        <p:spPr>
          <a:xfrm flipH="1" flipV="1">
            <a:off x="1493553" y="3988861"/>
            <a:ext cx="432000" cy="432000"/>
          </a:xfrm>
          <a:prstGeom prst="ellipse">
            <a:avLst/>
          </a:prstGeom>
          <a:solidFill>
            <a:srgbClr val="BDA6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0D267BEC-F3A6-1F75-52BE-47FE10FDEBE1}"/>
              </a:ext>
            </a:extLst>
          </p:cNvPr>
          <p:cNvSpPr txBox="1"/>
          <p:nvPr/>
        </p:nvSpPr>
        <p:spPr>
          <a:xfrm>
            <a:off x="2753026" y="212750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dirty="0" err="1">
                <a:effectLst/>
                <a:latin typeface="Segoe UI" panose="020B0502040204020203" pitchFamily="34" charset="0"/>
              </a:rPr>
              <a:t>Work</a:t>
            </a:r>
            <a:r>
              <a:rPr lang="pl-PL" sz="1800" b="0" i="0" dirty="0">
                <a:effectLst/>
                <a:latin typeface="Segoe UI" panose="020B0502040204020203" pitchFamily="34" charset="0"/>
              </a:rPr>
              <a:t>–family </a:t>
            </a:r>
            <a:r>
              <a:rPr lang="pl-PL" sz="1800" b="0" i="0" dirty="0" err="1">
                <a:effectLst/>
                <a:latin typeface="Segoe UI" panose="020B0502040204020203" pitchFamily="34" charset="0"/>
              </a:rPr>
              <a:t>demands</a:t>
            </a:r>
            <a:endParaRPr lang="pl-PL" dirty="0"/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B1B5C283-B805-AAAF-D320-2504021D2B1F}"/>
              </a:ext>
            </a:extLst>
          </p:cNvPr>
          <p:cNvSpPr txBox="1"/>
          <p:nvPr/>
        </p:nvSpPr>
        <p:spPr>
          <a:xfrm>
            <a:off x="2233478" y="305532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dirty="0" err="1">
                <a:effectLst/>
                <a:latin typeface="Segoe UI" panose="020B0502040204020203" pitchFamily="34" charset="0"/>
              </a:rPr>
              <a:t>Gender</a:t>
            </a:r>
            <a:r>
              <a:rPr lang="pl-PL" sz="1800" b="0" i="0" dirty="0">
                <a:effectLst/>
                <a:latin typeface="Segoe UI" panose="020B0502040204020203" pitchFamily="34" charset="0"/>
              </a:rPr>
              <a:t> </a:t>
            </a:r>
            <a:r>
              <a:rPr lang="pl-PL" sz="1800" b="0" i="0" dirty="0" err="1">
                <a:effectLst/>
                <a:latin typeface="Segoe UI" panose="020B0502040204020203" pitchFamily="34" charset="0"/>
              </a:rPr>
              <a:t>stereotypes</a:t>
            </a:r>
            <a:endParaRPr lang="pl-PL" dirty="0"/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2029DC11-F662-DF6D-758E-B7A217AD777D}"/>
              </a:ext>
            </a:extLst>
          </p:cNvPr>
          <p:cNvSpPr txBox="1"/>
          <p:nvPr/>
        </p:nvSpPr>
        <p:spPr>
          <a:xfrm>
            <a:off x="2233478" y="407268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dirty="0">
                <a:effectLst/>
                <a:latin typeface="Segoe UI" panose="020B0502040204020203" pitchFamily="34" charset="0"/>
              </a:rPr>
              <a:t>Digital </a:t>
            </a:r>
            <a:r>
              <a:rPr lang="pl-PL" sz="1800" b="0" i="0" dirty="0" err="1">
                <a:effectLst/>
                <a:latin typeface="Segoe UI" panose="020B0502040204020203" pitchFamily="34" charset="0"/>
              </a:rPr>
              <a:t>inequalities</a:t>
            </a:r>
            <a:endParaRPr lang="pl-PL" dirty="0"/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E5527F1F-9F23-F8DB-51A9-CBFDAE5FB4A8}"/>
              </a:ext>
            </a:extLst>
          </p:cNvPr>
          <p:cNvSpPr txBox="1"/>
          <p:nvPr/>
        </p:nvSpPr>
        <p:spPr>
          <a:xfrm>
            <a:off x="2795330" y="49566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dirty="0" err="1">
                <a:effectLst/>
                <a:latin typeface="Segoe UI" panose="020B0502040204020203" pitchFamily="34" charset="0"/>
              </a:rPr>
              <a:t>Structural</a:t>
            </a:r>
            <a:r>
              <a:rPr lang="pl-PL" sz="1800" b="0" i="0" dirty="0">
                <a:effectLst/>
                <a:latin typeface="Segoe UI" panose="020B0502040204020203" pitchFamily="34" charset="0"/>
              </a:rPr>
              <a:t> </a:t>
            </a:r>
            <a:r>
              <a:rPr lang="pl-PL" sz="1800" b="0" i="0" dirty="0" err="1">
                <a:effectLst/>
                <a:latin typeface="Segoe UI" panose="020B0502040204020203" pitchFamily="34" charset="0"/>
              </a:rPr>
              <a:t>barriers</a:t>
            </a:r>
            <a:endParaRPr lang="pl-PL" dirty="0"/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EB3802FF-5D74-5B4F-912D-FF7FB4E4A8F5}"/>
              </a:ext>
            </a:extLst>
          </p:cNvPr>
          <p:cNvSpPr txBox="1"/>
          <p:nvPr/>
        </p:nvSpPr>
        <p:spPr>
          <a:xfrm>
            <a:off x="3859387" y="565132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dirty="0" err="1">
                <a:effectLst/>
                <a:latin typeface="Segoe UI" panose="020B0502040204020203" pitchFamily="34" charset="0"/>
              </a:rPr>
              <a:t>Need</a:t>
            </a:r>
            <a:r>
              <a:rPr lang="pl-PL" sz="1800" b="0" i="0" dirty="0">
                <a:effectLst/>
                <a:latin typeface="Segoe UI" panose="020B0502040204020203" pitchFamily="34" charset="0"/>
              </a:rPr>
              <a:t> for </a:t>
            </a:r>
            <a:r>
              <a:rPr lang="pl-PL" sz="1800" b="0" i="0" dirty="0" err="1">
                <a:effectLst/>
                <a:latin typeface="Segoe UI" panose="020B0502040204020203" pitchFamily="34" charset="0"/>
              </a:rPr>
              <a:t>social</a:t>
            </a:r>
            <a:r>
              <a:rPr lang="pl-PL" sz="1800" b="0" i="0" dirty="0">
                <a:effectLst/>
                <a:latin typeface="Segoe UI" panose="020B0502040204020203" pitchFamily="34" charset="0"/>
              </a:rPr>
              <a:t> </a:t>
            </a:r>
            <a:r>
              <a:rPr lang="pl-PL" sz="1800" b="0" i="0" dirty="0" err="1">
                <a:effectLst/>
                <a:latin typeface="Segoe UI" panose="020B0502040204020203" pitchFamily="34" charset="0"/>
              </a:rPr>
              <a:t>support</a:t>
            </a:r>
            <a:endParaRPr lang="pl-P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0698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550"/>
    </mc:Choice>
    <mc:Fallback>
      <p:transition spd="slow" advTm="10755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B2438-B774-1C29-B8A7-9837D4E53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91ED2195-20DF-6EA8-3149-2378C7EE59D2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E7BD43DD-6CB4-6FBA-89EB-3AA31E4C34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2D277FE-2AC2-1280-4BE8-7820EBFB98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D6E1013-CF8D-4984-7F3C-C35E02F98B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9F120CAF-D47D-4487-C312-5A6600866A7E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7" name="Prostokąt 8">
            <a:extLst>
              <a:ext uri="{FF2B5EF4-FFF2-40B4-BE49-F238E27FC236}">
                <a16:creationId xmlns:a16="http://schemas.microsoft.com/office/drawing/2014/main" id="{4663D777-43F5-4F07-0F44-B5F3A07BA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522288"/>
            <a:ext cx="10648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RBV </a:t>
            </a: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suggest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8" name="Obraz 17" descr="File:Logo EUBA SK cmyk.jpg - Wikimedia Commons">
            <a:extLst>
              <a:ext uri="{FF2B5EF4-FFF2-40B4-BE49-F238E27FC236}">
                <a16:creationId xmlns:a16="http://schemas.microsoft.com/office/drawing/2014/main" id="{16CF8D1B-B3EA-777F-9BD2-0A312D897E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32A66A5D-0B9E-0B80-9491-F23DC399427C}"/>
              </a:ext>
            </a:extLst>
          </p:cNvPr>
          <p:cNvSpPr/>
          <p:nvPr/>
        </p:nvSpPr>
        <p:spPr>
          <a:xfrm>
            <a:off x="872832" y="1607127"/>
            <a:ext cx="10648950" cy="426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" name="Prostokąt 8">
            <a:extLst>
              <a:ext uri="{FF2B5EF4-FFF2-40B4-BE49-F238E27FC236}">
                <a16:creationId xmlns:a16="http://schemas.microsoft.com/office/drawing/2014/main" id="{069A7C53-AB0C-BE22-49C7-C6EB1200C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6132" y="1796906"/>
            <a:ext cx="10648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POLYCRISIS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B90D8154-CBDE-1A16-4428-098ED8E7C7E0}"/>
              </a:ext>
            </a:extLst>
          </p:cNvPr>
          <p:cNvSpPr/>
          <p:nvPr/>
        </p:nvSpPr>
        <p:spPr>
          <a:xfrm>
            <a:off x="1399518" y="2258868"/>
            <a:ext cx="2618296" cy="32552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</a:rPr>
              <a:t>Economic</a:t>
            </a:r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dirty="0" err="1">
                <a:solidFill>
                  <a:schemeClr val="tx1"/>
                </a:solidFill>
              </a:rPr>
              <a:t>impacts</a:t>
            </a:r>
            <a:endParaRPr lang="pl-PL" dirty="0">
              <a:solidFill>
                <a:schemeClr val="tx1"/>
              </a:solidFill>
            </a:endParaRPr>
          </a:p>
          <a:p>
            <a:pPr algn="ctr"/>
            <a:endParaRPr lang="pl-PL" dirty="0">
              <a:solidFill>
                <a:schemeClr val="tx1"/>
              </a:solidFill>
            </a:endParaRPr>
          </a:p>
          <a:p>
            <a:pPr algn="ctr"/>
            <a:r>
              <a:rPr lang="pl-PL" dirty="0">
                <a:solidFill>
                  <a:schemeClr val="tx1"/>
                </a:solidFill>
              </a:rPr>
              <a:t>Business and </a:t>
            </a:r>
            <a:r>
              <a:rPr lang="pl-PL" dirty="0" err="1">
                <a:solidFill>
                  <a:schemeClr val="tx1"/>
                </a:solidFill>
              </a:rPr>
              <a:t>operational</a:t>
            </a:r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dirty="0" err="1">
                <a:solidFill>
                  <a:schemeClr val="tx1"/>
                </a:solidFill>
              </a:rPr>
              <a:t>impacts</a:t>
            </a:r>
            <a:endParaRPr lang="pl-PL" dirty="0">
              <a:solidFill>
                <a:schemeClr val="tx1"/>
              </a:solidFill>
            </a:endParaRPr>
          </a:p>
          <a:p>
            <a:pPr algn="ctr"/>
            <a:endParaRPr lang="pl-PL" dirty="0">
              <a:solidFill>
                <a:schemeClr val="tx1"/>
              </a:solidFill>
            </a:endParaRPr>
          </a:p>
          <a:p>
            <a:pPr algn="ctr"/>
            <a:r>
              <a:rPr lang="pl-PL" dirty="0" err="1">
                <a:solidFill>
                  <a:schemeClr val="tx1"/>
                </a:solidFill>
              </a:rPr>
              <a:t>Social</a:t>
            </a:r>
            <a:r>
              <a:rPr lang="pl-PL" dirty="0">
                <a:solidFill>
                  <a:schemeClr val="tx1"/>
                </a:solidFill>
              </a:rPr>
              <a:t> and </a:t>
            </a:r>
            <a:r>
              <a:rPr lang="pl-PL" dirty="0" err="1">
                <a:solidFill>
                  <a:schemeClr val="tx1"/>
                </a:solidFill>
              </a:rPr>
              <a:t>gender-related</a:t>
            </a:r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dirty="0" err="1">
                <a:solidFill>
                  <a:schemeClr val="tx1"/>
                </a:solidFill>
              </a:rPr>
              <a:t>impacts</a:t>
            </a:r>
            <a:endParaRPr lang="pl-PL" dirty="0">
              <a:solidFill>
                <a:schemeClr val="tx1"/>
              </a:solidFill>
            </a:endParaRPr>
          </a:p>
          <a:p>
            <a:pPr algn="ctr"/>
            <a:endParaRPr lang="pl-PL" dirty="0">
              <a:solidFill>
                <a:schemeClr val="tx1"/>
              </a:solidFill>
            </a:endParaRPr>
          </a:p>
          <a:p>
            <a:pPr algn="ctr"/>
            <a:r>
              <a:rPr lang="pl-PL" dirty="0" err="1">
                <a:solidFill>
                  <a:schemeClr val="tx1"/>
                </a:solidFill>
              </a:rPr>
              <a:t>Psychological</a:t>
            </a:r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dirty="0" err="1">
                <a:solidFill>
                  <a:schemeClr val="tx1"/>
                </a:solidFill>
              </a:rPr>
              <a:t>impacts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073338B0-519C-F330-1925-6C9EF834B54F}"/>
              </a:ext>
            </a:extLst>
          </p:cNvPr>
          <p:cNvSpPr/>
          <p:nvPr/>
        </p:nvSpPr>
        <p:spPr>
          <a:xfrm>
            <a:off x="4378246" y="2258867"/>
            <a:ext cx="2618296" cy="32552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Digital </a:t>
            </a:r>
            <a:r>
              <a:rPr lang="pl-PL" dirty="0" err="1">
                <a:solidFill>
                  <a:schemeClr val="tx1"/>
                </a:solidFill>
              </a:rPr>
              <a:t>human</a:t>
            </a:r>
            <a:r>
              <a:rPr lang="pl-PL" dirty="0">
                <a:solidFill>
                  <a:schemeClr val="tx1"/>
                </a:solidFill>
              </a:rPr>
              <a:t> and </a:t>
            </a:r>
            <a:r>
              <a:rPr lang="pl-PL" dirty="0" err="1">
                <a:solidFill>
                  <a:schemeClr val="tx1"/>
                </a:solidFill>
              </a:rPr>
              <a:t>technological</a:t>
            </a:r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dirty="0" err="1">
                <a:solidFill>
                  <a:schemeClr val="tx1"/>
                </a:solidFill>
              </a:rPr>
              <a:t>capabilities</a:t>
            </a:r>
            <a:endParaRPr lang="pl-PL" dirty="0">
              <a:solidFill>
                <a:schemeClr val="tx1"/>
              </a:solidFill>
            </a:endParaRPr>
          </a:p>
          <a:p>
            <a:pPr algn="ctr"/>
            <a:endParaRPr lang="pl-PL" dirty="0">
              <a:solidFill>
                <a:schemeClr val="tx1"/>
              </a:solidFill>
            </a:endParaRPr>
          </a:p>
          <a:p>
            <a:pPr algn="ctr"/>
            <a:endParaRPr lang="pl-PL" dirty="0">
              <a:solidFill>
                <a:schemeClr val="tx1"/>
              </a:solidFill>
            </a:endParaRPr>
          </a:p>
          <a:p>
            <a:pPr algn="ctr"/>
            <a:r>
              <a:rPr lang="pl-PL" dirty="0">
                <a:solidFill>
                  <a:schemeClr val="tx1"/>
                </a:solidFill>
              </a:rPr>
              <a:t>Digital </a:t>
            </a:r>
            <a:r>
              <a:rPr lang="pl-PL" dirty="0" err="1">
                <a:solidFill>
                  <a:schemeClr val="tx1"/>
                </a:solidFill>
              </a:rPr>
              <a:t>collaboration</a:t>
            </a:r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dirty="0" err="1">
                <a:solidFill>
                  <a:schemeClr val="tx1"/>
                </a:solidFill>
              </a:rPr>
              <a:t>capabpilities</a:t>
            </a:r>
            <a:endParaRPr lang="pl-PL" dirty="0">
              <a:solidFill>
                <a:schemeClr val="tx1"/>
              </a:solidFill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69AE3842-66F8-9DC2-89FC-0912E600ABBA}"/>
              </a:ext>
            </a:extLst>
          </p:cNvPr>
          <p:cNvCxnSpPr/>
          <p:nvPr/>
        </p:nvCxnSpPr>
        <p:spPr>
          <a:xfrm>
            <a:off x="5770523" y="3886487"/>
            <a:ext cx="0" cy="3600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Prostokąt 14">
            <a:extLst>
              <a:ext uri="{FF2B5EF4-FFF2-40B4-BE49-F238E27FC236}">
                <a16:creationId xmlns:a16="http://schemas.microsoft.com/office/drawing/2014/main" id="{776C0EAA-CD6A-8459-6DB5-39C395E81C6E}"/>
              </a:ext>
            </a:extLst>
          </p:cNvPr>
          <p:cNvSpPr/>
          <p:nvPr/>
        </p:nvSpPr>
        <p:spPr>
          <a:xfrm>
            <a:off x="7350258" y="2258866"/>
            <a:ext cx="2618296" cy="32552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</a:rPr>
              <a:t>Dynamic</a:t>
            </a:r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dirty="0" err="1">
                <a:solidFill>
                  <a:schemeClr val="tx1"/>
                </a:solidFill>
              </a:rPr>
              <a:t>capabilities</a:t>
            </a:r>
            <a:endParaRPr lang="pl-PL" dirty="0">
              <a:solidFill>
                <a:schemeClr val="tx1"/>
              </a:solidFill>
            </a:endParaRPr>
          </a:p>
          <a:p>
            <a:pPr algn="ctr"/>
            <a:r>
              <a:rPr lang="pl-PL" dirty="0" err="1">
                <a:solidFill>
                  <a:schemeClr val="tx1"/>
                </a:solidFill>
              </a:rPr>
              <a:t>Sensing</a:t>
            </a:r>
            <a:endParaRPr lang="pl-PL" dirty="0">
              <a:solidFill>
                <a:schemeClr val="tx1"/>
              </a:solidFill>
            </a:endParaRPr>
          </a:p>
          <a:p>
            <a:pPr algn="ctr"/>
            <a:r>
              <a:rPr lang="pl-PL" dirty="0" err="1">
                <a:solidFill>
                  <a:schemeClr val="tx1"/>
                </a:solidFill>
              </a:rPr>
              <a:t>Seizing</a:t>
            </a:r>
            <a:endParaRPr lang="pl-PL" dirty="0">
              <a:solidFill>
                <a:schemeClr val="tx1"/>
              </a:solidFill>
            </a:endParaRPr>
          </a:p>
          <a:p>
            <a:pPr algn="ctr"/>
            <a:r>
              <a:rPr lang="pl-PL" dirty="0" err="1">
                <a:solidFill>
                  <a:schemeClr val="tx1"/>
                </a:solidFill>
              </a:rPr>
              <a:t>Reconfiguring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773847AF-D477-5297-E4D6-14C0BF30FE21}"/>
              </a:ext>
            </a:extLst>
          </p:cNvPr>
          <p:cNvSpPr/>
          <p:nvPr/>
        </p:nvSpPr>
        <p:spPr>
          <a:xfrm>
            <a:off x="10304025" y="2258866"/>
            <a:ext cx="838413" cy="3255241"/>
          </a:xfrm>
          <a:prstGeom prst="rect">
            <a:avLst/>
          </a:prstGeom>
          <a:solidFill>
            <a:srgbClr val="BDA6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RESILIENCE</a:t>
            </a:r>
          </a:p>
        </p:txBody>
      </p: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5746B1D7-87B8-D4AC-F914-58C8AC7F52E7}"/>
              </a:ext>
            </a:extLst>
          </p:cNvPr>
          <p:cNvCxnSpPr>
            <a:cxnSpLocks/>
          </p:cNvCxnSpPr>
          <p:nvPr/>
        </p:nvCxnSpPr>
        <p:spPr>
          <a:xfrm rot="16200000">
            <a:off x="4192522" y="3829648"/>
            <a:ext cx="0" cy="2520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04B8C881-FFDA-458C-9539-B9C8D3C48436}"/>
              </a:ext>
            </a:extLst>
          </p:cNvPr>
          <p:cNvCxnSpPr>
            <a:cxnSpLocks/>
          </p:cNvCxnSpPr>
          <p:nvPr/>
        </p:nvCxnSpPr>
        <p:spPr>
          <a:xfrm rot="16200000">
            <a:off x="7185107" y="3829646"/>
            <a:ext cx="0" cy="2520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Łącznik prosty ze strzałką 25">
            <a:extLst>
              <a:ext uri="{FF2B5EF4-FFF2-40B4-BE49-F238E27FC236}">
                <a16:creationId xmlns:a16="http://schemas.microsoft.com/office/drawing/2014/main" id="{21D872FB-3FF4-2023-3563-3F49404FC57A}"/>
              </a:ext>
            </a:extLst>
          </p:cNvPr>
          <p:cNvCxnSpPr>
            <a:cxnSpLocks/>
          </p:cNvCxnSpPr>
          <p:nvPr/>
        </p:nvCxnSpPr>
        <p:spPr>
          <a:xfrm rot="16200000">
            <a:off x="10136119" y="3829648"/>
            <a:ext cx="0" cy="2520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7" name="Obraz 26" descr="Research Center | BRU">
            <a:extLst>
              <a:ext uri="{FF2B5EF4-FFF2-40B4-BE49-F238E27FC236}">
                <a16:creationId xmlns:a16="http://schemas.microsoft.com/office/drawing/2014/main" id="{D69FEE21-F30A-65FE-2D02-251B48B708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1655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341"/>
    </mc:Choice>
    <mc:Fallback>
      <p:transition spd="slow" advTm="8034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27043-6F1B-BD4A-01A0-C6CF5C90A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61727B05-7C2A-3016-160C-D35540704110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E94B278E-281F-C0B9-E0B0-12D957A162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45FAD1-EBB9-34E8-5996-023523124D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67472CB-2CBE-6B3E-C678-214E44DF75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7ED8FF17-CFFF-7C03-29D1-5E571272BED8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E240093F-7133-8371-A269-D0AB3F7FE2C5}"/>
              </a:ext>
            </a:extLst>
          </p:cNvPr>
          <p:cNvSpPr txBox="1"/>
          <p:nvPr/>
        </p:nvSpPr>
        <p:spPr>
          <a:xfrm>
            <a:off x="362894" y="98669"/>
            <a:ext cx="11054344" cy="665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So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we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asked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ourselves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…</a:t>
            </a:r>
            <a:endParaRPr lang="pl-PL" sz="2800" b="1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F1366BB9-2A3B-FE16-BD79-4EF8FC16F6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7732" y="1034111"/>
            <a:ext cx="7184667" cy="4789777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7D8DA65-9B57-0118-2D59-124B15113934}"/>
              </a:ext>
            </a:extLst>
          </p:cNvPr>
          <p:cNvSpPr txBox="1"/>
          <p:nvPr/>
        </p:nvSpPr>
        <p:spPr>
          <a:xfrm>
            <a:off x="3677881" y="2171796"/>
            <a:ext cx="4424368" cy="2514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Bef>
                <a:spcPct val="0"/>
              </a:spcBef>
              <a:buFontTx/>
              <a:buNone/>
            </a:pPr>
            <a:r>
              <a:rPr lang="en-US" altLang="pl-PL" sz="2800" dirty="0">
                <a:cs typeface="Arial" panose="020B0604020202020204" pitchFamily="34" charset="0"/>
              </a:rPr>
              <a:t>Are digital capabilities and collaboration really a driver of resilience for women entrepreneurs? </a:t>
            </a:r>
          </a:p>
          <a:p>
            <a:pPr algn="just">
              <a:lnSpc>
                <a:spcPct val="114000"/>
              </a:lnSpc>
              <a:spcBef>
                <a:spcPct val="0"/>
              </a:spcBef>
              <a:buFontTx/>
              <a:buNone/>
            </a:pPr>
            <a:r>
              <a:rPr lang="en-US" altLang="pl-PL" sz="2800" dirty="0">
                <a:cs typeface="Arial" panose="020B0604020202020204" pitchFamily="34" charset="0"/>
              </a:rPr>
              <a:t>If yes, how? </a:t>
            </a:r>
            <a:endParaRPr lang="pl-PL" altLang="pl-PL" sz="2800" dirty="0">
              <a:cs typeface="Arial" panose="020B0604020202020204" pitchFamily="34" charset="0"/>
            </a:endParaRPr>
          </a:p>
        </p:txBody>
      </p:sp>
      <p:pic>
        <p:nvPicPr>
          <p:cNvPr id="19" name="Obraz 18" descr="File:Logo EUBA SK cmyk.jpg - Wikimedia Commons">
            <a:extLst>
              <a:ext uri="{FF2B5EF4-FFF2-40B4-BE49-F238E27FC236}">
                <a16:creationId xmlns:a16="http://schemas.microsoft.com/office/drawing/2014/main" id="{C4A42DC7-B5A1-A5EF-BBB7-F5C0A13C71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4" name="Obraz 3" descr="Research Center | BRU">
            <a:extLst>
              <a:ext uri="{FF2B5EF4-FFF2-40B4-BE49-F238E27FC236}">
                <a16:creationId xmlns:a16="http://schemas.microsoft.com/office/drawing/2014/main" id="{0A0BE2D1-DC02-2216-9316-D2C63817D8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3553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460"/>
    </mc:Choice>
    <mc:Fallback>
      <p:transition spd="slow" advTm="55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FA04E-8BFC-81E3-7E06-5B2C3FB8F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F184519-CA35-2AB2-5A7C-70332309D6BA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D58EF6EC-7A52-566E-7FEB-A611E365D8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768B665-0504-CD04-EAC7-9A5CDC39CD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566383D1-4501-A660-FD95-B1E74A156F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12D6E45A-EF93-9D7D-3AD3-5DD1F4ED5884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4" name="Proces 13">
            <a:extLst>
              <a:ext uri="{FF2B5EF4-FFF2-40B4-BE49-F238E27FC236}">
                <a16:creationId xmlns:a16="http://schemas.microsoft.com/office/drawing/2014/main" id="{946BC03D-2FBF-8292-1D3F-7A709EB77347}"/>
              </a:ext>
            </a:extLst>
          </p:cNvPr>
          <p:cNvSpPr/>
          <p:nvPr/>
        </p:nvSpPr>
        <p:spPr>
          <a:xfrm>
            <a:off x="8259280" y="2472543"/>
            <a:ext cx="2179096" cy="996417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910DBA6-B40A-1CFE-5111-4872E5673F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843" y="1456880"/>
            <a:ext cx="11010314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pl-PL" altLang="pl-PL" sz="2400" i="0" u="none" strike="noStrike" cap="none" normalizeH="0" baseline="0" dirty="0">
                <a:ln>
                  <a:noFill/>
                </a:ln>
                <a:effectLst/>
                <a:latin typeface="Segoe UI" panose="020B0502040204020203" pitchFamily="34" charset="0"/>
              </a:rPr>
              <a:t>Method: </a:t>
            </a:r>
            <a:r>
              <a:rPr kumimoji="0" lang="pl-PL" altLang="pl-PL" sz="2400" i="0" u="none" strike="noStrike" cap="none" normalizeH="0" baseline="0" dirty="0" err="1">
                <a:ln>
                  <a:noFill/>
                </a:ln>
                <a:effectLst/>
                <a:latin typeface="Segoe UI" panose="020B0502040204020203" pitchFamily="34" charset="0"/>
              </a:rPr>
              <a:t>Structural</a:t>
            </a:r>
            <a:r>
              <a:rPr kumimoji="0" lang="pl-PL" altLang="pl-PL" sz="2400" i="0" u="none" strike="noStrike" cap="none" normalizeH="0" baseline="0" dirty="0">
                <a:ln>
                  <a:noFill/>
                </a:ln>
                <a:effectLst/>
                <a:latin typeface="Segoe UI" panose="020B0502040204020203" pitchFamily="34" charset="0"/>
              </a:rPr>
              <a:t> </a:t>
            </a:r>
            <a:r>
              <a:rPr kumimoji="0" lang="pl-PL" altLang="pl-PL" sz="2400" i="0" u="none" strike="noStrike" cap="none" normalizeH="0" baseline="0" dirty="0" err="1">
                <a:ln>
                  <a:noFill/>
                </a:ln>
                <a:effectLst/>
                <a:latin typeface="Segoe UI" panose="020B0502040204020203" pitchFamily="34" charset="0"/>
              </a:rPr>
              <a:t>Equation</a:t>
            </a:r>
            <a:r>
              <a:rPr kumimoji="0" lang="pl-PL" altLang="pl-PL" sz="2400" i="0" u="none" strike="noStrike" cap="none" normalizeH="0" baseline="0" dirty="0">
                <a:ln>
                  <a:noFill/>
                </a:ln>
                <a:effectLst/>
                <a:latin typeface="Segoe UI" panose="020B0502040204020203" pitchFamily="34" charset="0"/>
              </a:rPr>
              <a:t> </a:t>
            </a:r>
            <a:r>
              <a:rPr kumimoji="0" lang="pl-PL" altLang="pl-PL" sz="2400" i="0" u="none" strike="noStrike" cap="none" normalizeH="0" baseline="0" dirty="0" err="1">
                <a:ln>
                  <a:noFill/>
                </a:ln>
                <a:effectLst/>
                <a:latin typeface="Segoe UI" panose="020B0502040204020203" pitchFamily="34" charset="0"/>
              </a:rPr>
              <a:t>Modelling</a:t>
            </a:r>
            <a:r>
              <a:rPr kumimoji="0" lang="pl-PL" altLang="pl-PL" sz="2400" i="0" u="none" strike="noStrike" cap="none" normalizeH="0" baseline="0" dirty="0">
                <a:ln>
                  <a:noFill/>
                </a:ln>
                <a:effectLst/>
                <a:latin typeface="Segoe UI" panose="020B0502040204020203" pitchFamily="34" charset="0"/>
              </a:rPr>
              <a:t> (CB-SEM)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pl-PL" altLang="pl-PL" sz="2400" i="0" u="none" strike="noStrike" cap="none" normalizeH="0" baseline="0" dirty="0" err="1">
                <a:ln>
                  <a:noFill/>
                </a:ln>
                <a:effectLst/>
                <a:latin typeface="Segoe UI" panose="020B0502040204020203" pitchFamily="34" charset="0"/>
              </a:rPr>
              <a:t>Sample</a:t>
            </a:r>
            <a:r>
              <a:rPr kumimoji="0" lang="pl-PL" altLang="pl-PL" sz="2400" i="0" u="none" strike="noStrike" cap="none" normalizeH="0" baseline="0" dirty="0">
                <a:ln>
                  <a:noFill/>
                </a:ln>
                <a:effectLst/>
                <a:latin typeface="Segoe UI" panose="020B0502040204020203" pitchFamily="34" charset="0"/>
              </a:rPr>
              <a:t>: 1,113 </a:t>
            </a:r>
            <a:r>
              <a:rPr kumimoji="0" lang="pl-PL" altLang="pl-PL" sz="2400" i="0" u="none" strike="noStrike" cap="none" normalizeH="0" baseline="0" dirty="0" err="1">
                <a:ln>
                  <a:noFill/>
                </a:ln>
                <a:effectLst/>
                <a:latin typeface="Segoe UI" panose="020B0502040204020203" pitchFamily="34" charset="0"/>
              </a:rPr>
              <a:t>women</a:t>
            </a:r>
            <a:r>
              <a:rPr kumimoji="0" lang="pl-PL" altLang="pl-PL" sz="2400" i="0" u="none" strike="noStrike" cap="none" normalizeH="0" baseline="0" dirty="0">
                <a:ln>
                  <a:noFill/>
                </a:ln>
                <a:effectLst/>
                <a:latin typeface="Segoe UI" panose="020B0502040204020203" pitchFamily="34" charset="0"/>
              </a:rPr>
              <a:t> </a:t>
            </a:r>
            <a:r>
              <a:rPr kumimoji="0" lang="pl-PL" altLang="pl-PL" sz="2400" i="0" u="none" strike="noStrike" cap="none" normalizeH="0" baseline="0" dirty="0" err="1">
                <a:ln>
                  <a:noFill/>
                </a:ln>
                <a:effectLst/>
                <a:latin typeface="Segoe UI" panose="020B0502040204020203" pitchFamily="34" charset="0"/>
              </a:rPr>
              <a:t>entrepreneurs</a:t>
            </a:r>
            <a:endParaRPr kumimoji="0" lang="pl-PL" altLang="pl-PL" sz="2400" i="0" u="none" strike="noStrike" cap="none" normalizeH="0" baseline="0" dirty="0">
              <a:ln>
                <a:noFill/>
              </a:ln>
              <a:effectLst/>
              <a:latin typeface="Segoe UI" panose="020B0502040204020203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pl-PL" altLang="pl-PL" sz="2400" dirty="0">
                <a:latin typeface="Segoe UI" panose="020B0502040204020203" pitchFamily="34" charset="0"/>
              </a:rPr>
              <a:t>Data </a:t>
            </a:r>
            <a:r>
              <a:rPr lang="pl-PL" altLang="pl-PL" sz="2400" dirty="0" err="1">
                <a:latin typeface="Segoe UI" panose="020B0502040204020203" pitchFamily="34" charset="0"/>
              </a:rPr>
              <a:t>collection</a:t>
            </a:r>
            <a:r>
              <a:rPr lang="pl-PL" altLang="pl-PL" sz="2400" dirty="0">
                <a:latin typeface="Segoe UI" panose="020B0502040204020203" pitchFamily="34" charset="0"/>
              </a:rPr>
              <a:t>: </a:t>
            </a:r>
            <a:r>
              <a:rPr lang="pl-PL" altLang="pl-PL" sz="2400" dirty="0" err="1">
                <a:latin typeface="Segoe UI" panose="020B0502040204020203" pitchFamily="34" charset="0"/>
              </a:rPr>
              <a:t>June</a:t>
            </a:r>
            <a:r>
              <a:rPr lang="pl-PL" altLang="pl-PL" sz="2400" dirty="0">
                <a:latin typeface="Segoe UI" panose="020B0502040204020203" pitchFamily="34" charset="0"/>
              </a:rPr>
              <a:t>-August 2025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pl-PL" altLang="pl-PL" sz="2400" dirty="0" err="1">
                <a:latin typeface="Arial" panose="020B0604020202020204" pitchFamily="34" charset="0"/>
              </a:rPr>
              <a:t>Geographical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 err="1">
                <a:latin typeface="Arial" panose="020B0604020202020204" pitchFamily="34" charset="0"/>
              </a:rPr>
              <a:t>scope</a:t>
            </a:r>
            <a:r>
              <a:rPr kumimoji="0" lang="pl-PL" altLang="pl-PL" sz="24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: Germany, Poland, and </a:t>
            </a:r>
            <a:r>
              <a:rPr kumimoji="0" lang="pl-PL" altLang="pl-PL" sz="24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Slovakia</a:t>
            </a:r>
            <a:r>
              <a:rPr kumimoji="0" lang="pl-PL" altLang="pl-PL" sz="24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8878C83-6181-CF81-9668-18D252CEB524}"/>
              </a:ext>
            </a:extLst>
          </p:cNvPr>
          <p:cNvSpPr txBox="1"/>
          <p:nvPr/>
        </p:nvSpPr>
        <p:spPr>
          <a:xfrm>
            <a:off x="501185" y="573398"/>
            <a:ext cx="11054344" cy="665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Study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design</a:t>
            </a:r>
            <a:endParaRPr lang="pl-PL" sz="2800" b="1" dirty="0"/>
          </a:p>
        </p:txBody>
      </p:sp>
      <p:pic>
        <p:nvPicPr>
          <p:cNvPr id="4" name="Obraz 3" descr="File:Logo EUBA SK cmyk.jpg - Wikimedia Commons">
            <a:extLst>
              <a:ext uri="{FF2B5EF4-FFF2-40B4-BE49-F238E27FC236}">
                <a16:creationId xmlns:a16="http://schemas.microsoft.com/office/drawing/2014/main" id="{DBA1CB53-1230-3241-9178-1ADF265728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9" name="Obraz 8" descr="Research Center | BRU">
            <a:extLst>
              <a:ext uri="{FF2B5EF4-FFF2-40B4-BE49-F238E27FC236}">
                <a16:creationId xmlns:a16="http://schemas.microsoft.com/office/drawing/2014/main" id="{AF99FF82-A1D3-C692-17E9-6DB43956F6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pic>
        <p:nvPicPr>
          <p:cNvPr id="15" name="Grafika 14" descr="Europa z wypełnieniem pełnym">
            <a:extLst>
              <a:ext uri="{FF2B5EF4-FFF2-40B4-BE49-F238E27FC236}">
                <a16:creationId xmlns:a16="http://schemas.microsoft.com/office/drawing/2014/main" id="{953E7C99-BBD2-FEFF-B7AB-EDC6F5F35D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96556" y="2614612"/>
            <a:ext cx="3508994" cy="35089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731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304"/>
    </mc:Choice>
    <mc:Fallback>
      <p:transition spd="slow" advTm="49304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519D1-36E2-74CA-B739-4D7EBC887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rostokąt 45">
            <a:extLst>
              <a:ext uri="{FF2B5EF4-FFF2-40B4-BE49-F238E27FC236}">
                <a16:creationId xmlns:a16="http://schemas.microsoft.com/office/drawing/2014/main" id="{13F13E30-693E-CC08-EAD1-560EB2E74A95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D8466022-AEE5-916E-748C-EB9E79B4AC06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9267D31F-3DD0-5AF2-648C-9519167729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9BBB8721-C2BC-06DE-5B56-3A760EA7F4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C18300E-F3D1-270B-CCE2-80193F7FB1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B2D0E466-A2D6-1AC2-F062-E97CCF01508C}"/>
              </a:ext>
            </a:extLst>
          </p:cNvPr>
          <p:cNvSpPr/>
          <p:nvPr/>
        </p:nvSpPr>
        <p:spPr>
          <a:xfrm>
            <a:off x="590843" y="3024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grpSp>
        <p:nvGrpSpPr>
          <p:cNvPr id="26" name="Group 23">
            <a:extLst>
              <a:ext uri="{FF2B5EF4-FFF2-40B4-BE49-F238E27FC236}">
                <a16:creationId xmlns:a16="http://schemas.microsoft.com/office/drawing/2014/main" id="{E0E1E429-C4E8-C331-3AAC-0E9586B200C2}"/>
              </a:ext>
            </a:extLst>
          </p:cNvPr>
          <p:cNvGrpSpPr/>
          <p:nvPr/>
        </p:nvGrpSpPr>
        <p:grpSpPr>
          <a:xfrm>
            <a:off x="6402818" y="958645"/>
            <a:ext cx="1188720" cy="1188720"/>
            <a:chOff x="914400" y="1445342"/>
            <a:chExt cx="1188720" cy="1188720"/>
          </a:xfrm>
        </p:grpSpPr>
        <p:sp>
          <p:nvSpPr>
            <p:cNvPr id="27" name="Oval 24">
              <a:extLst>
                <a:ext uri="{FF2B5EF4-FFF2-40B4-BE49-F238E27FC236}">
                  <a16:creationId xmlns:a16="http://schemas.microsoft.com/office/drawing/2014/main" id="{F373FA7B-9EEF-608E-C1F8-1EECB8513A9C}"/>
                </a:ext>
              </a:extLst>
            </p:cNvPr>
            <p:cNvSpPr/>
            <p:nvPr/>
          </p:nvSpPr>
          <p:spPr>
            <a:xfrm>
              <a:off x="914400" y="1445342"/>
              <a:ext cx="1188720" cy="1188720"/>
            </a:xfrm>
            <a:prstGeom prst="ellipse">
              <a:avLst/>
            </a:prstGeom>
            <a:solidFill>
              <a:srgbClr val="3BC1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5">
              <a:extLst>
                <a:ext uri="{FF2B5EF4-FFF2-40B4-BE49-F238E27FC236}">
                  <a16:creationId xmlns:a16="http://schemas.microsoft.com/office/drawing/2014/main" id="{67D64250-F9CC-AAE2-D0C9-D3194B66AABF}"/>
                </a:ext>
              </a:extLst>
            </p:cNvPr>
            <p:cNvSpPr/>
            <p:nvPr/>
          </p:nvSpPr>
          <p:spPr>
            <a:xfrm>
              <a:off x="1005840" y="1536782"/>
              <a:ext cx="1005840" cy="100584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xtBox 26">
            <a:extLst>
              <a:ext uri="{FF2B5EF4-FFF2-40B4-BE49-F238E27FC236}">
                <a16:creationId xmlns:a16="http://schemas.microsoft.com/office/drawing/2014/main" id="{D4E71EAD-36F5-BA44-447A-49CAE5FDD3E9}"/>
              </a:ext>
            </a:extLst>
          </p:cNvPr>
          <p:cNvSpPr txBox="1"/>
          <p:nvPr/>
        </p:nvSpPr>
        <p:spPr>
          <a:xfrm>
            <a:off x="7682978" y="1050085"/>
            <a:ext cx="3947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BC1DD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Digital collaboration</a:t>
            </a:r>
          </a:p>
        </p:txBody>
      </p:sp>
      <p:sp>
        <p:nvSpPr>
          <p:cNvPr id="30" name="TextBox 27">
            <a:extLst>
              <a:ext uri="{FF2B5EF4-FFF2-40B4-BE49-F238E27FC236}">
                <a16:creationId xmlns:a16="http://schemas.microsoft.com/office/drawing/2014/main" id="{B865B5E6-2085-181E-7AAC-2BBEEAAF5116}"/>
              </a:ext>
            </a:extLst>
          </p:cNvPr>
          <p:cNvSpPr txBox="1"/>
          <p:nvPr/>
        </p:nvSpPr>
        <p:spPr>
          <a:xfrm>
            <a:off x="7682978" y="1581882"/>
            <a:ext cx="4071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is the most important digital capability, enabling stronger resilience through enhanced networking, knowledge sharing, and partnerships</a:t>
            </a:r>
          </a:p>
        </p:txBody>
      </p:sp>
      <p:sp>
        <p:nvSpPr>
          <p:cNvPr id="35" name="TextBox 32">
            <a:extLst>
              <a:ext uri="{FF2B5EF4-FFF2-40B4-BE49-F238E27FC236}">
                <a16:creationId xmlns:a16="http://schemas.microsoft.com/office/drawing/2014/main" id="{B39E153B-7D30-DCD6-427F-DAC760CB11A7}"/>
              </a:ext>
            </a:extLst>
          </p:cNvPr>
          <p:cNvSpPr txBox="1"/>
          <p:nvPr/>
        </p:nvSpPr>
        <p:spPr>
          <a:xfrm>
            <a:off x="7682978" y="2903213"/>
            <a:ext cx="3789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BDA6E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Digital capabilities</a:t>
            </a:r>
          </a:p>
        </p:txBody>
      </p:sp>
      <p:sp>
        <p:nvSpPr>
          <p:cNvPr id="36" name="TextBox 33">
            <a:extLst>
              <a:ext uri="{FF2B5EF4-FFF2-40B4-BE49-F238E27FC236}">
                <a16:creationId xmlns:a16="http://schemas.microsoft.com/office/drawing/2014/main" id="{D4CAA3D2-B9A9-3E6E-539F-E6FBEFD5373D}"/>
              </a:ext>
            </a:extLst>
          </p:cNvPr>
          <p:cNvSpPr txBox="1"/>
          <p:nvPr/>
        </p:nvSpPr>
        <p:spPr>
          <a:xfrm>
            <a:off x="7682978" y="3222978"/>
            <a:ext cx="39470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strengthen resilience indirectly by supporting the development and deployment of dynamic capabilities.</a:t>
            </a:r>
          </a:p>
        </p:txBody>
      </p:sp>
      <p:pic>
        <p:nvPicPr>
          <p:cNvPr id="37" name="Graphic 34" descr="Thumbs up sign outline">
            <a:extLst>
              <a:ext uri="{FF2B5EF4-FFF2-40B4-BE49-F238E27FC236}">
                <a16:creationId xmlns:a16="http://schemas.microsoft.com/office/drawing/2014/main" id="{7D955E11-88D3-9FB2-8F1B-37AA851E61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677138" y="3086093"/>
            <a:ext cx="640080" cy="640080"/>
          </a:xfrm>
          <a:prstGeom prst="rect">
            <a:avLst/>
          </a:prstGeom>
        </p:spPr>
      </p:pic>
      <p:grpSp>
        <p:nvGrpSpPr>
          <p:cNvPr id="38" name="Group 35">
            <a:extLst>
              <a:ext uri="{FF2B5EF4-FFF2-40B4-BE49-F238E27FC236}">
                <a16:creationId xmlns:a16="http://schemas.microsoft.com/office/drawing/2014/main" id="{DFBFF153-E978-3A3C-8E8F-FB2B317AFB3F}"/>
              </a:ext>
            </a:extLst>
          </p:cNvPr>
          <p:cNvGrpSpPr/>
          <p:nvPr/>
        </p:nvGrpSpPr>
        <p:grpSpPr>
          <a:xfrm>
            <a:off x="6402818" y="4677430"/>
            <a:ext cx="1188720" cy="1188720"/>
            <a:chOff x="914400" y="1445342"/>
            <a:chExt cx="1188720" cy="1188720"/>
          </a:xfrm>
          <a:solidFill>
            <a:srgbClr val="1C68B7"/>
          </a:solidFill>
        </p:grpSpPr>
        <p:sp>
          <p:nvSpPr>
            <p:cNvPr id="39" name="Oval 36">
              <a:extLst>
                <a:ext uri="{FF2B5EF4-FFF2-40B4-BE49-F238E27FC236}">
                  <a16:creationId xmlns:a16="http://schemas.microsoft.com/office/drawing/2014/main" id="{6DAACF2D-C7D6-788A-C0CE-AF98D116CCAD}"/>
                </a:ext>
              </a:extLst>
            </p:cNvPr>
            <p:cNvSpPr/>
            <p:nvPr/>
          </p:nvSpPr>
          <p:spPr>
            <a:xfrm>
              <a:off x="914400" y="1445342"/>
              <a:ext cx="1188720" cy="118872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7">
              <a:extLst>
                <a:ext uri="{FF2B5EF4-FFF2-40B4-BE49-F238E27FC236}">
                  <a16:creationId xmlns:a16="http://schemas.microsoft.com/office/drawing/2014/main" id="{B7C805DA-2273-7354-FCA3-1A80BB39709A}"/>
                </a:ext>
              </a:extLst>
            </p:cNvPr>
            <p:cNvSpPr/>
            <p:nvPr/>
          </p:nvSpPr>
          <p:spPr>
            <a:xfrm>
              <a:off x="1005840" y="1536782"/>
              <a:ext cx="1005840" cy="100584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TextBox 38">
            <a:extLst>
              <a:ext uri="{FF2B5EF4-FFF2-40B4-BE49-F238E27FC236}">
                <a16:creationId xmlns:a16="http://schemas.microsoft.com/office/drawing/2014/main" id="{71622872-57A9-D4BA-CC83-EBE1ED2069AB}"/>
              </a:ext>
            </a:extLst>
          </p:cNvPr>
          <p:cNvSpPr txBox="1"/>
          <p:nvPr/>
        </p:nvSpPr>
        <p:spPr>
          <a:xfrm>
            <a:off x="7682978" y="4768870"/>
            <a:ext cx="3947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556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Collaborative digital networks </a:t>
            </a:r>
          </a:p>
        </p:txBody>
      </p:sp>
      <p:sp>
        <p:nvSpPr>
          <p:cNvPr id="42" name="TextBox 39">
            <a:extLst>
              <a:ext uri="{FF2B5EF4-FFF2-40B4-BE49-F238E27FC236}">
                <a16:creationId xmlns:a16="http://schemas.microsoft.com/office/drawing/2014/main" id="{12DB27E5-1CB7-564C-930F-8844F55F0BD3}"/>
              </a:ext>
            </a:extLst>
          </p:cNvPr>
          <p:cNvSpPr txBox="1"/>
          <p:nvPr/>
        </p:nvSpPr>
        <p:spPr>
          <a:xfrm>
            <a:off x="7682977" y="5088635"/>
            <a:ext cx="4165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help women entrepreneurs respond more effectively to uncertainty and disruption.</a:t>
            </a:r>
          </a:p>
        </p:txBody>
      </p:sp>
      <p:sp>
        <p:nvSpPr>
          <p:cNvPr id="44" name="Frame 41">
            <a:extLst>
              <a:ext uri="{FF2B5EF4-FFF2-40B4-BE49-F238E27FC236}">
                <a16:creationId xmlns:a16="http://schemas.microsoft.com/office/drawing/2014/main" id="{D38B2D36-DEBD-2EA9-C349-A82AAAD42C4F}"/>
              </a:ext>
            </a:extLst>
          </p:cNvPr>
          <p:cNvSpPr/>
          <p:nvPr/>
        </p:nvSpPr>
        <p:spPr>
          <a:xfrm>
            <a:off x="280219" y="444500"/>
            <a:ext cx="11724968" cy="5823566"/>
          </a:xfrm>
          <a:prstGeom prst="frame">
            <a:avLst>
              <a:gd name="adj1" fmla="val 293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TextBox 3">
            <a:extLst>
              <a:ext uri="{FF2B5EF4-FFF2-40B4-BE49-F238E27FC236}">
                <a16:creationId xmlns:a16="http://schemas.microsoft.com/office/drawing/2014/main" id="{930F4711-61ED-B277-BF67-CF222D386F3A}"/>
              </a:ext>
            </a:extLst>
          </p:cNvPr>
          <p:cNvSpPr txBox="1"/>
          <p:nvPr/>
        </p:nvSpPr>
        <p:spPr>
          <a:xfrm>
            <a:off x="3841954" y="140065"/>
            <a:ext cx="4601497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bg1">
                    <a:lumMod val="50000"/>
                  </a:schemeClr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Open Sans Extrabold" panose="020B0906030804020204" pitchFamily="34" charset="0"/>
              </a:rPr>
              <a:t>Digitalisation</a:t>
            </a:r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Open Sans Extrabold" panose="020B0906030804020204" pitchFamily="34" charset="0"/>
              </a:rPr>
              <a:t>?</a:t>
            </a:r>
          </a:p>
        </p:txBody>
      </p:sp>
      <p:pic>
        <p:nvPicPr>
          <p:cNvPr id="13" name="Obraz 12" descr="File:Logo EUBA SK cmyk.jpg - Wikimedia Commons">
            <a:extLst>
              <a:ext uri="{FF2B5EF4-FFF2-40B4-BE49-F238E27FC236}">
                <a16:creationId xmlns:a16="http://schemas.microsoft.com/office/drawing/2014/main" id="{66084B90-F159-9D7F-FA35-916DFCDB1C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19" name="Obraz 18" descr="Research Center | BRU">
            <a:extLst>
              <a:ext uri="{FF2B5EF4-FFF2-40B4-BE49-F238E27FC236}">
                <a16:creationId xmlns:a16="http://schemas.microsoft.com/office/drawing/2014/main" id="{DB9876E5-9E03-0207-B566-DC254403B1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pic>
        <p:nvPicPr>
          <p:cNvPr id="31" name="Obraz 30" descr="Wygenerowany obraz: Kobieta biznesu w cyfrowym świecie">
            <a:extLst>
              <a:ext uri="{FF2B5EF4-FFF2-40B4-BE49-F238E27FC236}">
                <a16:creationId xmlns:a16="http://schemas.microsoft.com/office/drawing/2014/main" id="{95D7E72D-6EAD-FBAE-FDB8-866826A01564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/>
        </p:blipFill>
        <p:spPr>
          <a:xfrm>
            <a:off x="1146749" y="724840"/>
            <a:ext cx="3439392" cy="5159088"/>
          </a:xfrm>
          <a:prstGeom prst="rect">
            <a:avLst/>
          </a:prstGeom>
        </p:spPr>
      </p:pic>
      <p:pic>
        <p:nvPicPr>
          <p:cNvPr id="49" name="Grafika 48" descr="Na zdrowie z wypełnieniem pełnym">
            <a:extLst>
              <a:ext uri="{FF2B5EF4-FFF2-40B4-BE49-F238E27FC236}">
                <a16:creationId xmlns:a16="http://schemas.microsoft.com/office/drawing/2014/main" id="{34D262A3-B000-899B-0FE4-D3376C9A4F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73982" y="4937458"/>
            <a:ext cx="764018" cy="764018"/>
          </a:xfrm>
          <a:prstGeom prst="rect">
            <a:avLst/>
          </a:prstGeom>
        </p:spPr>
      </p:pic>
      <p:grpSp>
        <p:nvGrpSpPr>
          <p:cNvPr id="32" name="Group 29">
            <a:extLst>
              <a:ext uri="{FF2B5EF4-FFF2-40B4-BE49-F238E27FC236}">
                <a16:creationId xmlns:a16="http://schemas.microsoft.com/office/drawing/2014/main" id="{B1CDB081-68C9-4EF2-1BF4-A85EC21401F8}"/>
              </a:ext>
            </a:extLst>
          </p:cNvPr>
          <p:cNvGrpSpPr/>
          <p:nvPr/>
        </p:nvGrpSpPr>
        <p:grpSpPr>
          <a:xfrm>
            <a:off x="6402818" y="2811773"/>
            <a:ext cx="1188720" cy="1188720"/>
            <a:chOff x="914400" y="1445342"/>
            <a:chExt cx="1188720" cy="1188720"/>
          </a:xfrm>
          <a:solidFill>
            <a:srgbClr val="C2AEF0"/>
          </a:solidFill>
        </p:grpSpPr>
        <p:sp>
          <p:nvSpPr>
            <p:cNvPr id="33" name="Oval 30">
              <a:extLst>
                <a:ext uri="{FF2B5EF4-FFF2-40B4-BE49-F238E27FC236}">
                  <a16:creationId xmlns:a16="http://schemas.microsoft.com/office/drawing/2014/main" id="{11D34793-BDD6-5418-A692-C2A3320247BA}"/>
                </a:ext>
              </a:extLst>
            </p:cNvPr>
            <p:cNvSpPr/>
            <p:nvPr/>
          </p:nvSpPr>
          <p:spPr>
            <a:xfrm>
              <a:off x="914400" y="1445342"/>
              <a:ext cx="1188720" cy="118872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1">
              <a:extLst>
                <a:ext uri="{FF2B5EF4-FFF2-40B4-BE49-F238E27FC236}">
                  <a16:creationId xmlns:a16="http://schemas.microsoft.com/office/drawing/2014/main" id="{2EA4DD93-FD26-F71C-3C7D-B6A89F123CA3}"/>
                </a:ext>
              </a:extLst>
            </p:cNvPr>
            <p:cNvSpPr/>
            <p:nvPr/>
          </p:nvSpPr>
          <p:spPr>
            <a:xfrm>
              <a:off x="1005840" y="1536782"/>
              <a:ext cx="1005840" cy="100584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3" name="Grafika 52" descr="Przeprowadź odprawę z wypełnieniem pełnym">
            <a:extLst>
              <a:ext uri="{FF2B5EF4-FFF2-40B4-BE49-F238E27FC236}">
                <a16:creationId xmlns:a16="http://schemas.microsoft.com/office/drawing/2014/main" id="{78EF7D6B-6B68-06DE-189A-2F8989E7EE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77138" y="3097177"/>
            <a:ext cx="663171" cy="663171"/>
          </a:xfrm>
          <a:prstGeom prst="rect">
            <a:avLst/>
          </a:prstGeom>
        </p:spPr>
      </p:pic>
      <p:pic>
        <p:nvPicPr>
          <p:cNvPr id="55" name="Grafika 54" descr="Czat z wypełnieniem pełnym">
            <a:extLst>
              <a:ext uri="{FF2B5EF4-FFF2-40B4-BE49-F238E27FC236}">
                <a16:creationId xmlns:a16="http://schemas.microsoft.com/office/drawing/2014/main" id="{D07853EB-982F-AB69-023D-56F8AA6B71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77138" y="1223759"/>
            <a:ext cx="695669" cy="69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38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2434"/>
    </mc:Choice>
    <mc:Fallback>
      <p:transition spd="slow" advTm="112434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8|15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22.2|22.7|5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8|15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4.2|15.2"/>
</p:tagLst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989EE9CE400174491FB43F4735CDF6B" ma:contentTypeVersion="7" ma:contentTypeDescription="Utwórz nowy dokument." ma:contentTypeScope="" ma:versionID="382fa8ab6e1b124d8fbb109036c155bc">
  <xsd:schema xmlns:xsd="http://www.w3.org/2001/XMLSchema" xmlns:xs="http://www.w3.org/2001/XMLSchema" xmlns:p="http://schemas.microsoft.com/office/2006/metadata/properties" xmlns:ns2="6c6c69c5-5c71-40a0-8777-e4f2cbffa1de" targetNamespace="http://schemas.microsoft.com/office/2006/metadata/properties" ma:root="true" ma:fieldsID="06fe9cf6649f4b614e018819a95d422c" ns2:_="">
    <xsd:import namespace="6c6c69c5-5c71-40a0-8777-e4f2cbffa1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6c69c5-5c71-40a0-8777-e4f2cbffa1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925469-B89A-43AC-AD63-A199A8ED3CDA}"/>
</file>

<file path=customXml/itemProps2.xml><?xml version="1.0" encoding="utf-8"?>
<ds:datastoreItem xmlns:ds="http://schemas.openxmlformats.org/officeDocument/2006/customXml" ds:itemID="{D40B1D48-BD3E-487D-9C7A-C1EE8DCC9528}"/>
</file>

<file path=customXml/itemProps3.xml><?xml version="1.0" encoding="utf-8"?>
<ds:datastoreItem xmlns:ds="http://schemas.openxmlformats.org/officeDocument/2006/customXml" ds:itemID="{C4F4979D-F882-440B-A74C-383EB00A6C87}"/>
</file>

<file path=docProps/app.xml><?xml version="1.0" encoding="utf-8"?>
<Properties xmlns="http://schemas.openxmlformats.org/officeDocument/2006/extended-properties" xmlns:vt="http://schemas.openxmlformats.org/officeDocument/2006/docPropsVTypes">
  <TotalTime>6491</TotalTime>
  <Words>466</Words>
  <Application>Microsoft Macintosh PowerPoint</Application>
  <PresentationFormat>Panoramiczny</PresentationFormat>
  <Paragraphs>85</Paragraphs>
  <Slides>12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22" baseType="lpstr">
      <vt:lpstr>Adelle Sans Devanagari</vt:lpstr>
      <vt:lpstr>Aptos</vt:lpstr>
      <vt:lpstr>Arial</vt:lpstr>
      <vt:lpstr>Grandview Display</vt:lpstr>
      <vt:lpstr>Open Sans Semibold</vt:lpstr>
      <vt:lpstr>Segoe UI</vt:lpstr>
      <vt:lpstr>Segoe UI Symbol</vt:lpstr>
      <vt:lpstr>Times New Roman</vt:lpstr>
      <vt:lpstr>Wingdings</vt:lpstr>
      <vt:lpstr>DashVTI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Michał Dąbrowski</dc:creator>
  <cp:lastModifiedBy>Katarzyna Mroczek-Dąbrowska</cp:lastModifiedBy>
  <cp:revision>138</cp:revision>
  <dcterms:created xsi:type="dcterms:W3CDTF">2025-08-04T11:19:09Z</dcterms:created>
  <dcterms:modified xsi:type="dcterms:W3CDTF">2026-07-10T19:00:26Z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0x010100E989EE9CE400174491FB43F4735CDF6B</vt:lpwstr>
  </property>
</Properties>
</file>