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app.xml" ContentType="application/vnd.openxmlformats-officedocument.extended-propertie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ppt/tags/tag2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98" r:id="rId4"/>
    <p:sldId id="276" r:id="rId5"/>
    <p:sldId id="295" r:id="rId6"/>
    <p:sldId id="299" r:id="rId7"/>
    <p:sldId id="300" r:id="rId8"/>
    <p:sldId id="301" r:id="rId9"/>
    <p:sldId id="302" r:id="rId10"/>
    <p:sldId id="269" r:id="rId11"/>
    <p:sldId id="270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3429"/>
    <a:srgbClr val="202538"/>
    <a:srgbClr val="F7E3CB"/>
    <a:srgbClr val="BDA6E2"/>
    <a:srgbClr val="EDE1D1"/>
    <a:srgbClr val="FCECD7"/>
    <a:srgbClr val="FAEAE7"/>
    <a:srgbClr val="ADC2B9"/>
    <a:srgbClr val="6EA56C"/>
    <a:srgbClr val="1C6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Styl ciemny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45"/>
  </p:normalViewPr>
  <p:slideViewPr>
    <p:cSldViewPr snapToGrid="0">
      <p:cViewPr varScale="1">
        <p:scale>
          <a:sx n="93" d="100"/>
          <a:sy n="93" d="100"/>
        </p:scale>
        <p:origin x="240" y="4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EA9CA-0C3A-654F-8050-03443554A4EF}" type="datetimeFigureOut">
              <a:rPr lang="pl-PL" smtClean="0"/>
              <a:t>22.07.2026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9491E-F6FC-5440-97C3-85A4033236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493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9497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6AC1E-E4B6-F04A-F197-A5641E704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34BB0AA-99BE-3439-F625-E8F68990E7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48A19E4-A23C-2694-45F1-6FEC00791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D461FC-8F7C-F402-7B44-6B10EED3A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0849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8036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44EC7-EA62-D9F5-0EB3-956EBC7FE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70EAFD-45E5-ACEB-8BBC-5A1F2AAB7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3B462E0-27C6-8CFA-D112-E1D04CFAD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783F65-F1E8-9427-D465-87782D0C0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79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9DE9C-6066-3954-8682-B6A52B1B6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91B3171-7A68-0D7D-9A98-FB7AA09BD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22F79A2-6835-346E-ED67-FA682ABA2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CBC35D-3729-A2E8-3662-A253B5EEA3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2896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53460-7246-D6B6-4B87-F47F45C18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42B7D0A-D6D5-6F4A-964F-208843851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D539DBD-6A2F-DA49-9577-01D155D80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680325A-20C8-9812-92DC-032AA854C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3451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7189F-8D1C-D004-282F-70B73DA1A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FAB40B8-8A74-D71D-3FA8-E6BE4B1097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D658C13-1EE0-784D-DC6C-B74D933F6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9B7A3DB-624D-5C24-CC48-867483C5D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1605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11D12-4158-DDC8-691D-2378FC462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5C2323D-C270-9DEB-2860-D923317A2A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12F96BA-72D5-FC6A-6B64-087002BD7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EE5FF47-46E7-788B-4476-8BBE84FEB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3749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30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9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3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78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5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76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9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9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0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0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85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1.sv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AF66B7C-69F6-439C-A508-14C94AF6B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61948" y="0"/>
            <a:ext cx="7230052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8376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>
            <a:extLst>
              <a:ext uri="{FF2B5EF4-FFF2-40B4-BE49-F238E27FC236}">
                <a16:creationId xmlns:a16="http://schemas.microsoft.com/office/drawing/2014/main" id="{5090607A-1F34-3160-A717-96F28B083B05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7726A75D-A05B-C3BB-634C-90EB5D591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48B0499-0DDC-D423-2E9E-650E06C8BF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9A5AF89-8B2B-DFA8-15FF-63E0898C9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90248483-E62A-B19D-26FF-0235D53B23E4}"/>
              </a:ext>
            </a:extLst>
          </p:cNvPr>
          <p:cNvSpPr/>
          <p:nvPr/>
        </p:nvSpPr>
        <p:spPr>
          <a:xfrm>
            <a:off x="-20644" y="-7036"/>
            <a:ext cx="12212644" cy="6379601"/>
          </a:xfrm>
          <a:prstGeom prst="rect">
            <a:avLst/>
          </a:prstGeom>
          <a:solidFill>
            <a:srgbClr val="F7E3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8D2AD08E-B52C-6801-D9FC-82C419E6A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2EE9E24-D39C-7E12-9FCD-7A9FAFA449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6803" y="-50122"/>
            <a:ext cx="9610580" cy="640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2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60928"/>
    </mc:Choice>
    <mc:Fallback>
      <p:transition spd="slow" advTm="6092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18E34-5119-7A3E-C4E2-696B749DE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193CC6D8-C018-4FC9-18EB-257ADAFD87BF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4EF7187E-2F58-B615-3D1A-EBFD83743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DDBB876-D65F-CD10-7AB2-8CC04AFE87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8AA12BD-496E-66DC-67BC-B95713A44B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EAB57305-7BBD-90F8-DB1D-B8DAFD7C27A4}"/>
              </a:ext>
            </a:extLst>
          </p:cNvPr>
          <p:cNvSpPr/>
          <p:nvPr/>
        </p:nvSpPr>
        <p:spPr>
          <a:xfrm>
            <a:off x="410589" y="925644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4B6B4CA-3937-72D7-6DE1-4E715299E5B0}"/>
              </a:ext>
            </a:extLst>
          </p:cNvPr>
          <p:cNvSpPr txBox="1"/>
          <p:nvPr/>
        </p:nvSpPr>
        <p:spPr>
          <a:xfrm>
            <a:off x="5331207" y="659517"/>
            <a:ext cx="1529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CREDITS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9D94EEC-75FA-9BF3-F71C-C46738C7FAE7}"/>
              </a:ext>
            </a:extLst>
          </p:cNvPr>
          <p:cNvSpPr txBox="1"/>
          <p:nvPr/>
        </p:nvSpPr>
        <p:spPr>
          <a:xfrm>
            <a:off x="3429483" y="1531909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/>
              <a:t>Content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9329590-40FA-BE35-93D7-63C872D552BF}"/>
              </a:ext>
            </a:extLst>
          </p:cNvPr>
          <p:cNvSpPr txBox="1"/>
          <p:nvPr/>
        </p:nvSpPr>
        <p:spPr>
          <a:xfrm>
            <a:off x="5442367" y="1421033"/>
            <a:ext cx="4834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ISCTE Business </a:t>
            </a:r>
            <a:r>
              <a:rPr lang="pl-PL" dirty="0" err="1"/>
              <a:t>Research</a:t>
            </a:r>
            <a:r>
              <a:rPr lang="pl-PL" dirty="0"/>
              <a:t> Unit</a:t>
            </a:r>
          </a:p>
          <a:p>
            <a:r>
              <a:rPr lang="pl-PL" dirty="0"/>
              <a:t>Poznań University of </a:t>
            </a:r>
            <a:r>
              <a:rPr lang="pl-PL" dirty="0" err="1"/>
              <a:t>Economics</a:t>
            </a:r>
            <a:r>
              <a:rPr lang="pl-PL" dirty="0"/>
              <a:t> and Business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B84DD60-8548-40C7-D1F2-16277B2ADA28}"/>
              </a:ext>
            </a:extLst>
          </p:cNvPr>
          <p:cNvSpPr txBox="1"/>
          <p:nvPr/>
        </p:nvSpPr>
        <p:spPr>
          <a:xfrm>
            <a:off x="3206666" y="2506641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 err="1"/>
              <a:t>Voiceover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05C1CD6-8406-8CD7-1ED5-73CFBA12F1B7}"/>
              </a:ext>
            </a:extLst>
          </p:cNvPr>
          <p:cNvSpPr txBox="1"/>
          <p:nvPr/>
        </p:nvSpPr>
        <p:spPr>
          <a:xfrm>
            <a:off x="3610623" y="3252769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/>
              <a:t>Music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2FC15351-7D84-2516-6E3F-485D06F3D4F4}"/>
              </a:ext>
            </a:extLst>
          </p:cNvPr>
          <p:cNvSpPr txBox="1"/>
          <p:nvPr/>
        </p:nvSpPr>
        <p:spPr>
          <a:xfrm>
            <a:off x="5442367" y="4358715"/>
            <a:ext cx="483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The video </a:t>
            </a:r>
            <a:r>
              <a:rPr lang="pl-PL" dirty="0" err="1"/>
              <a:t>has</a:t>
            </a:r>
            <a:r>
              <a:rPr lang="pl-PL" dirty="0"/>
              <a:t> </a:t>
            </a:r>
            <a:r>
              <a:rPr lang="pl-PL" dirty="0" err="1"/>
              <a:t>been</a:t>
            </a:r>
            <a:r>
              <a:rPr lang="pl-PL" dirty="0"/>
              <a:t> </a:t>
            </a:r>
            <a:r>
              <a:rPr lang="pl-PL" dirty="0" err="1"/>
              <a:t>prepared</a:t>
            </a:r>
            <a:r>
              <a:rPr lang="pl-PL" dirty="0"/>
              <a:t> with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Azure</a:t>
            </a:r>
            <a:r>
              <a:rPr lang="pl-PL" dirty="0"/>
              <a:t> </a:t>
            </a:r>
            <a:r>
              <a:rPr lang="pl-PL" dirty="0" err="1"/>
              <a:t>OpenAI</a:t>
            </a:r>
            <a:r>
              <a:rPr lang="pl-PL" dirty="0"/>
              <a:t> </a:t>
            </a:r>
            <a:r>
              <a:rPr lang="pl-PL" dirty="0" err="1"/>
              <a:t>ImageGen</a:t>
            </a:r>
            <a:r>
              <a:rPr lang="pl-PL" dirty="0"/>
              <a:t>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3AED294-7D62-D9AC-1B6C-40FF1240C322}"/>
              </a:ext>
            </a:extLst>
          </p:cNvPr>
          <p:cNvSpPr txBox="1"/>
          <p:nvPr/>
        </p:nvSpPr>
        <p:spPr>
          <a:xfrm>
            <a:off x="5442367" y="2483465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Generated</a:t>
            </a:r>
            <a:r>
              <a:rPr lang="pl-PL" dirty="0"/>
              <a:t> with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notegpt.io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BA812E0-3BDA-5C41-695B-7DCD43D855BC}"/>
              </a:ext>
            </a:extLst>
          </p:cNvPr>
          <p:cNvSpPr txBox="1"/>
          <p:nvPr/>
        </p:nvSpPr>
        <p:spPr>
          <a:xfrm>
            <a:off x="5469103" y="3252769"/>
            <a:ext cx="216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Technology </a:t>
            </a:r>
            <a:r>
              <a:rPr lang="pl-PL" dirty="0" err="1"/>
              <a:t>Minimal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13008E9-176B-E1E6-60FF-9572A5E2C43C}"/>
              </a:ext>
            </a:extLst>
          </p:cNvPr>
          <p:cNvSpPr txBox="1"/>
          <p:nvPr/>
        </p:nvSpPr>
        <p:spPr>
          <a:xfrm>
            <a:off x="3502767" y="437576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 err="1"/>
              <a:t>Images</a:t>
            </a:r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B7A6453-413D-CC3D-2DCE-75C362391EA3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 dirty="0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pic>
        <p:nvPicPr>
          <p:cNvPr id="3" name="Obraz 2" descr="Research Center | BRU">
            <a:extLst>
              <a:ext uri="{FF2B5EF4-FFF2-40B4-BE49-F238E27FC236}">
                <a16:creationId xmlns:a16="http://schemas.microsoft.com/office/drawing/2014/main" id="{9D87A4EF-C2D5-62AB-316E-291997458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02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68"/>
    </mc:Choice>
    <mc:Fallback>
      <p:transition spd="slow" advTm="1636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5FF46-7D91-252C-8297-1A0F32B58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E91D15F-7973-500D-2D95-C1BE84482569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103AE4B2-D26E-8EC2-B9CC-7A90A8935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5E45636-E50E-ECB0-3960-B4583563E0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8891628-7B7C-865F-BC75-0A1D94511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D69BD532-FFC1-313A-50B4-CB8390B86095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5E57FA6-D2E4-C743-A7C8-3FC043F9C522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 dirty="0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9AFDB09-225C-F7E8-5AAE-52D05B7E3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82" y="4096208"/>
            <a:ext cx="475575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based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on the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paper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by Gaweł, A.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Beynon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, J.,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Morgado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Rosa, M., Silva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Chá-Chá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, M.L., Wojtkowiak G.</a:t>
            </a:r>
            <a:r>
              <a:rPr lang="pl-PL" altLang="pl-PL" sz="14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,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titled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”Empowering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Leadership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in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Polycrises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: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Antecedents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and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Consequences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Based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on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Evidence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from Poland and Portugal”</a:t>
            </a: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11806CC-23B8-DDD3-323E-1F23A551C870}"/>
              </a:ext>
            </a:extLst>
          </p:cNvPr>
          <p:cNvSpPr txBox="1"/>
          <p:nvPr/>
        </p:nvSpPr>
        <p:spPr>
          <a:xfrm>
            <a:off x="546813" y="654148"/>
            <a:ext cx="4578979" cy="1312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Empowering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Leadership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in Times of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Polycrisis</a:t>
            </a:r>
            <a:endParaRPr lang="pl-PL" sz="2800" b="1" dirty="0"/>
          </a:p>
        </p:txBody>
      </p:sp>
      <p:pic>
        <p:nvPicPr>
          <p:cNvPr id="3" name="Obraz 2" descr="Research Center | BRU">
            <a:extLst>
              <a:ext uri="{FF2B5EF4-FFF2-40B4-BE49-F238E27FC236}">
                <a16:creationId xmlns:a16="http://schemas.microsoft.com/office/drawing/2014/main" id="{866A185C-4F5F-3110-70A0-3F55F4DE3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C4EA6E1-1225-13C9-32BC-911FD1664E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1303" y="0"/>
            <a:ext cx="6733310" cy="44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31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52"/>
    </mc:Choice>
    <mc:Fallback>
      <p:transition spd="slow" advTm="1365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853A7-E1B2-522D-2A45-3175D2705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2934D0F4-4C91-C509-0444-D5D0014F1BF0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7BDBFF56-4A36-64A6-3774-B02E1CB4D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BB62D6A-835F-A93E-17EC-941D2A0CF1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E3C5A97-CDAF-72AF-FF1E-853DFD5C1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AC6DED0-D7A5-90E3-1C3E-06C46CC2CB85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59C16D-546D-5170-7231-7D5A7FE43CC0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7AF6087-CFEA-B082-8D43-C3401B7218CA}"/>
              </a:ext>
            </a:extLst>
          </p:cNvPr>
          <p:cNvSpPr txBox="1"/>
          <p:nvPr/>
        </p:nvSpPr>
        <p:spPr>
          <a:xfrm>
            <a:off x="546814" y="654148"/>
            <a:ext cx="3341370" cy="195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Empowering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Leadership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in Times of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Polycrisis</a:t>
            </a:r>
            <a:endParaRPr lang="pl-PL" sz="2800" b="1" dirty="0"/>
          </a:p>
        </p:txBody>
      </p:sp>
      <p:pic>
        <p:nvPicPr>
          <p:cNvPr id="12" name="Obraz 11" descr="Research Center | BRU">
            <a:extLst>
              <a:ext uri="{FF2B5EF4-FFF2-40B4-BE49-F238E27FC236}">
                <a16:creationId xmlns:a16="http://schemas.microsoft.com/office/drawing/2014/main" id="{A9067E49-7735-02B7-0F85-F0137D0F9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AC7E9821-FFA7-771F-B72C-87BDD0D58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2213" y="0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4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89"/>
    </mc:Choice>
    <mc:Fallback>
      <p:transition spd="slow" advTm="3968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1EE4A-2DE7-392F-65A0-369A86538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2A20C85C-A3DB-1B47-4FD3-CDE25FF3C4C5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05B1C893-1D10-50B0-3F03-5C9EC568E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7E74A6B-A91A-E4FB-FFE0-39F1129C2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7D4E331-B50A-FAB1-8DF9-4060C5756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2FCF502A-928B-D398-D164-845EBD2855AF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F4F54DDC-DCE9-D0D8-54AC-C6B63FFD33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35107D99-31D6-AFDE-E49F-DA7B6EEF12E9}"/>
              </a:ext>
            </a:extLst>
          </p:cNvPr>
          <p:cNvSpPr/>
          <p:nvPr/>
        </p:nvSpPr>
        <p:spPr>
          <a:xfrm>
            <a:off x="1059872" y="471055"/>
            <a:ext cx="10072255" cy="1096954"/>
          </a:xfrm>
          <a:prstGeom prst="rect">
            <a:avLst/>
          </a:prstGeom>
          <a:solidFill>
            <a:srgbClr val="202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Leadership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is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the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process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of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guiding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collective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action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by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helping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people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make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sense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of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complex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situations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,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coordinate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across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actors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,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adapt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when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conditions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change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, and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sustain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trust and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communication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under</a:t>
            </a:r>
            <a:r>
              <a:rPr lang="pl-PL" b="1" spc="-24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bg2"/>
                </a:solidFill>
                <a:latin typeface="+mj-lt"/>
              </a:rPr>
              <a:t>uncertainty</a:t>
            </a:r>
            <a:endParaRPr lang="pl-PL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65D89D88-8CC3-43DA-9C3D-832005520321}"/>
              </a:ext>
            </a:extLst>
          </p:cNvPr>
          <p:cNvSpPr/>
          <p:nvPr/>
        </p:nvSpPr>
        <p:spPr>
          <a:xfrm>
            <a:off x="4318196" y="2190827"/>
            <a:ext cx="3632400" cy="363313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 err="1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Leadership</a:t>
            </a:r>
            <a:endParaRPr lang="pl-PL" sz="3600" b="1" dirty="0">
              <a:latin typeface="Adelle Sans Devanagari" panose="02000503000000020004" pitchFamily="2" charset="-78"/>
              <a:cs typeface="Adelle Sans Devanagari" panose="02000503000000020004" pitchFamily="2" charset="-78"/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929174C0-5B59-D810-BC79-854B967D3290}"/>
              </a:ext>
            </a:extLst>
          </p:cNvPr>
          <p:cNvSpPr>
            <a:spLocks/>
          </p:cNvSpPr>
          <p:nvPr/>
        </p:nvSpPr>
        <p:spPr>
          <a:xfrm>
            <a:off x="4550396" y="2384071"/>
            <a:ext cx="3168000" cy="324665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75E83B38-9904-CEA5-A515-CF704694FFAC}"/>
              </a:ext>
            </a:extLst>
          </p:cNvPr>
          <p:cNvSpPr txBox="1"/>
          <p:nvPr/>
        </p:nvSpPr>
        <p:spPr>
          <a:xfrm>
            <a:off x="7950596" y="1871882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VISION</a:t>
            </a:r>
          </a:p>
        </p:txBody>
      </p:sp>
      <p:sp>
        <p:nvSpPr>
          <p:cNvPr id="13" name="TextBox 33">
            <a:extLst>
              <a:ext uri="{FF2B5EF4-FFF2-40B4-BE49-F238E27FC236}">
                <a16:creationId xmlns:a16="http://schemas.microsoft.com/office/drawing/2014/main" id="{CE6878BC-B8A6-358A-C97F-14CD6BA3DA09}"/>
              </a:ext>
            </a:extLst>
          </p:cNvPr>
          <p:cNvSpPr txBox="1"/>
          <p:nvPr/>
        </p:nvSpPr>
        <p:spPr>
          <a:xfrm>
            <a:off x="7950596" y="2191647"/>
            <a:ext cx="1866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providing direction and a sense of purpose for individuals and teams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AA2CD3CA-ED38-F771-62AC-1774A1D9D9D0}"/>
              </a:ext>
            </a:extLst>
          </p:cNvPr>
          <p:cNvSpPr txBox="1"/>
          <p:nvPr/>
        </p:nvSpPr>
        <p:spPr>
          <a:xfrm>
            <a:off x="8060133" y="5523830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ADAPTABILITY</a:t>
            </a:r>
          </a:p>
        </p:txBody>
      </p:sp>
      <p:sp>
        <p:nvSpPr>
          <p:cNvPr id="15" name="TextBox 33">
            <a:extLst>
              <a:ext uri="{FF2B5EF4-FFF2-40B4-BE49-F238E27FC236}">
                <a16:creationId xmlns:a16="http://schemas.microsoft.com/office/drawing/2014/main" id="{DB3FCBC1-1EB7-5519-2509-D0BBD31F4EBA}"/>
              </a:ext>
            </a:extLst>
          </p:cNvPr>
          <p:cNvSpPr txBox="1"/>
          <p:nvPr/>
        </p:nvSpPr>
        <p:spPr>
          <a:xfrm>
            <a:off x="8060133" y="5893162"/>
            <a:ext cx="1882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responding effectively to changing circumstances</a:t>
            </a:r>
          </a:p>
        </p:txBody>
      </p:sp>
      <p:sp>
        <p:nvSpPr>
          <p:cNvPr id="16" name="TextBox 32">
            <a:extLst>
              <a:ext uri="{FF2B5EF4-FFF2-40B4-BE49-F238E27FC236}">
                <a16:creationId xmlns:a16="http://schemas.microsoft.com/office/drawing/2014/main" id="{223B0358-B7E3-5175-2B6A-4404A8C864D7}"/>
              </a:ext>
            </a:extLst>
          </p:cNvPr>
          <p:cNvSpPr txBox="1"/>
          <p:nvPr/>
        </p:nvSpPr>
        <p:spPr>
          <a:xfrm>
            <a:off x="563661" y="5523830"/>
            <a:ext cx="349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RELATIONSHIP</a:t>
            </a:r>
          </a:p>
        </p:txBody>
      </p:sp>
      <p:sp>
        <p:nvSpPr>
          <p:cNvPr id="17" name="TextBox 33">
            <a:extLst>
              <a:ext uri="{FF2B5EF4-FFF2-40B4-BE49-F238E27FC236}">
                <a16:creationId xmlns:a16="http://schemas.microsoft.com/office/drawing/2014/main" id="{71CC6B97-7881-2BEB-B65C-ECA1164DB38B}"/>
              </a:ext>
            </a:extLst>
          </p:cNvPr>
          <p:cNvSpPr txBox="1"/>
          <p:nvPr/>
        </p:nvSpPr>
        <p:spPr>
          <a:xfrm>
            <a:off x="1885072" y="5857470"/>
            <a:ext cx="2176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building trust, collaboration 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76DC4B47-C5C4-A522-DA2E-35A7B5B44E05}"/>
              </a:ext>
            </a:extLst>
          </p:cNvPr>
          <p:cNvCxnSpPr/>
          <p:nvPr/>
        </p:nvCxnSpPr>
        <p:spPr>
          <a:xfrm>
            <a:off x="2088183" y="5500830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381E2527-D07D-73B3-4CC9-31278A536DE8}"/>
              </a:ext>
            </a:extLst>
          </p:cNvPr>
          <p:cNvCxnSpPr/>
          <p:nvPr/>
        </p:nvCxnSpPr>
        <p:spPr>
          <a:xfrm>
            <a:off x="8142396" y="5485968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8ED1BED4-F063-1DB4-CD93-1EA383925180}"/>
              </a:ext>
            </a:extLst>
          </p:cNvPr>
          <p:cNvCxnSpPr/>
          <p:nvPr/>
        </p:nvCxnSpPr>
        <p:spPr>
          <a:xfrm>
            <a:off x="8017269" y="1852835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AEFA5714-866E-400F-D57A-12F2C4E6EC75}"/>
              </a:ext>
            </a:extLst>
          </p:cNvPr>
          <p:cNvCxnSpPr>
            <a:cxnSpLocks/>
          </p:cNvCxnSpPr>
          <p:nvPr/>
        </p:nvCxnSpPr>
        <p:spPr>
          <a:xfrm>
            <a:off x="7718396" y="4933521"/>
            <a:ext cx="424000" cy="5524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FC0ECB64-3E56-4D49-DFAE-B09B98EBB9BF}"/>
              </a:ext>
            </a:extLst>
          </p:cNvPr>
          <p:cNvCxnSpPr>
            <a:cxnSpLocks/>
          </p:cNvCxnSpPr>
          <p:nvPr/>
        </p:nvCxnSpPr>
        <p:spPr>
          <a:xfrm flipH="1">
            <a:off x="7333488" y="1852834"/>
            <a:ext cx="688050" cy="73030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09B30F54-4FFD-908E-F814-4519185417F5}"/>
              </a:ext>
            </a:extLst>
          </p:cNvPr>
          <p:cNvCxnSpPr>
            <a:cxnSpLocks/>
          </p:cNvCxnSpPr>
          <p:nvPr/>
        </p:nvCxnSpPr>
        <p:spPr>
          <a:xfrm flipH="1">
            <a:off x="3888183" y="4933521"/>
            <a:ext cx="591271" cy="57393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32">
            <a:extLst>
              <a:ext uri="{FF2B5EF4-FFF2-40B4-BE49-F238E27FC236}">
                <a16:creationId xmlns:a16="http://schemas.microsoft.com/office/drawing/2014/main" id="{8CF63DE0-7FBE-182A-BE48-1469A4B57DCC}"/>
              </a:ext>
            </a:extLst>
          </p:cNvPr>
          <p:cNvSpPr txBox="1"/>
          <p:nvPr/>
        </p:nvSpPr>
        <p:spPr>
          <a:xfrm>
            <a:off x="360825" y="1900388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INFLUENCE</a:t>
            </a:r>
          </a:p>
        </p:txBody>
      </p:sp>
      <p:sp>
        <p:nvSpPr>
          <p:cNvPr id="25" name="TextBox 33">
            <a:extLst>
              <a:ext uri="{FF2B5EF4-FFF2-40B4-BE49-F238E27FC236}">
                <a16:creationId xmlns:a16="http://schemas.microsoft.com/office/drawing/2014/main" id="{3D8DDB9F-C7CF-8EF1-67EA-D30BA0EE5133}"/>
              </a:ext>
            </a:extLst>
          </p:cNvPr>
          <p:cNvSpPr txBox="1"/>
          <p:nvPr/>
        </p:nvSpPr>
        <p:spPr>
          <a:xfrm>
            <a:off x="2088183" y="2193233"/>
            <a:ext cx="2082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the ability to shape attitudes, behaviors, and actions toward shared goals</a:t>
            </a: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594BE44-AF44-659C-DC0E-E4AE21ACAF1F}"/>
              </a:ext>
            </a:extLst>
          </p:cNvPr>
          <p:cNvCxnSpPr>
            <a:cxnSpLocks/>
          </p:cNvCxnSpPr>
          <p:nvPr/>
        </p:nvCxnSpPr>
        <p:spPr>
          <a:xfrm flipV="1">
            <a:off x="2309859" y="1898644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FFB6B812-145C-87E3-5CC0-F7FFA464D8D9}"/>
              </a:ext>
            </a:extLst>
          </p:cNvPr>
          <p:cNvCxnSpPr>
            <a:cxnSpLocks/>
          </p:cNvCxnSpPr>
          <p:nvPr/>
        </p:nvCxnSpPr>
        <p:spPr>
          <a:xfrm flipH="1" flipV="1">
            <a:off x="4091530" y="1894395"/>
            <a:ext cx="688050" cy="73030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32132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662"/>
    </mc:Choice>
    <mc:Fallback>
      <p:transition spd="slow" advTm="146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1FE2-5BE5-3C37-6FA9-B160B1B1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FCDC54A-65AF-6A50-3CEB-CE0EFEE8628C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90D211EC-2250-8735-0EA5-1EEE7FFB0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3518250-A4AF-5DA2-DDEB-E44C65A27E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CCA1068-7378-69B0-8E9C-D46FF42BF7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58994D84-87A2-9604-8280-48F9FBB80C8A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62E2AA94-ABEE-B3EA-38B4-F675A35040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6C799409-1D9C-9797-7E8E-4EACF09AEAF5}"/>
              </a:ext>
            </a:extLst>
          </p:cNvPr>
          <p:cNvSpPr/>
          <p:nvPr/>
        </p:nvSpPr>
        <p:spPr>
          <a:xfrm>
            <a:off x="1059872" y="308513"/>
            <a:ext cx="10072255" cy="10350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Leadership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matters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in a 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polycrisis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 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because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overlapping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,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cascading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crises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need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someone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to 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make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sense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of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complexity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,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coordinate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across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actors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, and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keep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organizations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or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governments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adaptable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 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rather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than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relying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 on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isolated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, one-off </a:t>
            </a:r>
            <a:r>
              <a:rPr lang="pl-PL" b="1" spc="-24" dirty="0" err="1">
                <a:solidFill>
                  <a:schemeClr val="tx1"/>
                </a:solidFill>
                <a:latin typeface="+mj-lt"/>
              </a:rPr>
              <a:t>fixes</a:t>
            </a:r>
            <a:r>
              <a:rPr lang="pl-PL" b="1" spc="-24" dirty="0">
                <a:solidFill>
                  <a:schemeClr val="tx1"/>
                </a:solidFill>
                <a:latin typeface="+mj-lt"/>
              </a:rPr>
              <a:t> 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9FBC3573-717C-0B89-1BC7-05A636D7D1CF}"/>
              </a:ext>
            </a:extLst>
          </p:cNvPr>
          <p:cNvSpPr/>
          <p:nvPr/>
        </p:nvSpPr>
        <p:spPr>
          <a:xfrm>
            <a:off x="3891243" y="1659753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16BC9FB-37D8-4E5F-E15B-33E4334EC226}"/>
              </a:ext>
            </a:extLst>
          </p:cNvPr>
          <p:cNvSpPr txBox="1"/>
          <p:nvPr/>
        </p:nvSpPr>
        <p:spPr>
          <a:xfrm>
            <a:off x="4674448" y="162273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Sensmaking</a:t>
            </a:r>
            <a:endParaRPr lang="pl-PL" dirty="0"/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6EDF7883-2C05-02A0-74E6-AD6CEAB5C185}"/>
              </a:ext>
            </a:extLst>
          </p:cNvPr>
          <p:cNvSpPr/>
          <p:nvPr/>
        </p:nvSpPr>
        <p:spPr>
          <a:xfrm>
            <a:off x="2852146" y="2255500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62825BC3-CAD9-4349-F6B2-B0CC0448AD29}"/>
              </a:ext>
            </a:extLst>
          </p:cNvPr>
          <p:cNvSpPr/>
          <p:nvPr/>
        </p:nvSpPr>
        <p:spPr>
          <a:xfrm>
            <a:off x="2366392" y="3129883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00A0AE04-0168-7D44-869D-FF57F6A1A86F}"/>
              </a:ext>
            </a:extLst>
          </p:cNvPr>
          <p:cNvSpPr/>
          <p:nvPr/>
        </p:nvSpPr>
        <p:spPr>
          <a:xfrm flipH="1" flipV="1">
            <a:off x="3904245" y="5720682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908A2DD9-C728-0CAD-D987-C82FF089C6C5}"/>
              </a:ext>
            </a:extLst>
          </p:cNvPr>
          <p:cNvSpPr/>
          <p:nvPr/>
        </p:nvSpPr>
        <p:spPr>
          <a:xfrm flipH="1" flipV="1">
            <a:off x="2865148" y="5069521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34C95939-C3D1-42A9-581B-0D7BBF30B542}"/>
              </a:ext>
            </a:extLst>
          </p:cNvPr>
          <p:cNvSpPr/>
          <p:nvPr/>
        </p:nvSpPr>
        <p:spPr>
          <a:xfrm flipH="1" flipV="1">
            <a:off x="2380246" y="4113556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BA16A4F-6E27-B7AA-803D-ECB82007D82A}"/>
              </a:ext>
            </a:extLst>
          </p:cNvPr>
          <p:cNvSpPr txBox="1"/>
          <p:nvPr/>
        </p:nvSpPr>
        <p:spPr>
          <a:xfrm>
            <a:off x="3639719" y="22522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Coordination</a:t>
            </a:r>
            <a:endParaRPr lang="pl-PL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4B4F3AF-9298-7BFD-E1E5-972A2E914725}"/>
              </a:ext>
            </a:extLst>
          </p:cNvPr>
          <p:cNvSpPr txBox="1"/>
          <p:nvPr/>
        </p:nvSpPr>
        <p:spPr>
          <a:xfrm>
            <a:off x="3120171" y="31800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>
                <a:effectLst/>
                <a:latin typeface="Segoe UI" panose="020B0502040204020203" pitchFamily="34" charset="0"/>
              </a:rPr>
              <a:t>Adaptation</a:t>
            </a:r>
            <a:endParaRPr lang="pl-PL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5B5FC729-DABB-4B6D-6970-891A0D76638D}"/>
              </a:ext>
            </a:extLst>
          </p:cNvPr>
          <p:cNvSpPr txBox="1"/>
          <p:nvPr/>
        </p:nvSpPr>
        <p:spPr>
          <a:xfrm>
            <a:off x="3120171" y="41973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Resilience-building</a:t>
            </a:r>
            <a:endParaRPr lang="pl-PL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FED3FFF-EB71-FD98-475E-6CA483255430}"/>
              </a:ext>
            </a:extLst>
          </p:cNvPr>
          <p:cNvSpPr txBox="1"/>
          <p:nvPr/>
        </p:nvSpPr>
        <p:spPr>
          <a:xfrm>
            <a:off x="3682023" y="508136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Communication</a:t>
            </a:r>
            <a:endParaRPr lang="pl-PL" dirty="0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FAFCDF2-F5DD-A83C-066E-8B256BC8E76F}"/>
              </a:ext>
            </a:extLst>
          </p:cNvPr>
          <p:cNvSpPr txBox="1"/>
          <p:nvPr/>
        </p:nvSpPr>
        <p:spPr>
          <a:xfrm>
            <a:off x="4746080" y="57760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>
                <a:effectLst/>
                <a:latin typeface="Segoe UI" panose="020B0502040204020203" pitchFamily="34" charset="0"/>
              </a:rPr>
              <a:t>Trust</a:t>
            </a:r>
            <a:endParaRPr lang="pl-PL" dirty="0"/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483AA4D0-07F0-7917-E7C2-D349E88384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665994" y="1486603"/>
            <a:ext cx="2918691" cy="43780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664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183"/>
    </mc:Choice>
    <mc:Fallback>
      <p:transition spd="slow" advTm="13418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27043-6F1B-BD4A-01A0-C6CF5C90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1727B05-7C2A-3016-160C-D35540704110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E94B278E-281F-C0B9-E0B0-12D957A16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45FAD1-EBB9-34E8-5996-023523124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67472CB-2CBE-6B3E-C678-214E44DF75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7ED8FF17-CFFF-7C03-29D1-5E571272BED8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E240093F-7133-8371-A269-D0AB3F7FE2C5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Perceived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supervisory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agency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framework</a:t>
            </a:r>
            <a:endParaRPr lang="pl-PL" sz="2800" b="1" dirty="0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0A0BE2D1-DC02-2216-9316-D2C63817D8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CBE6788-68FF-049B-5B6E-D7A682F1A806}"/>
              </a:ext>
            </a:extLst>
          </p:cNvPr>
          <p:cNvSpPr txBox="1"/>
          <p:nvPr/>
        </p:nvSpPr>
        <p:spPr>
          <a:xfrm>
            <a:off x="840145" y="1606642"/>
            <a:ext cx="3948545" cy="1822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14000"/>
              </a:lnSpc>
              <a:buNone/>
            </a:pPr>
            <a:r>
              <a:rPr lang="pl-PL" sz="2000" b="0" i="1" dirty="0" err="1">
                <a:effectLst/>
                <a:latin typeface="+mj-lt"/>
              </a:rPr>
              <a:t>Employees</a:t>
            </a:r>
            <a:r>
              <a:rPr lang="pl-PL" sz="2000" b="0" i="1" dirty="0">
                <a:effectLst/>
                <a:latin typeface="+mj-lt"/>
              </a:rPr>
              <a:t>' </a:t>
            </a:r>
            <a:r>
              <a:rPr lang="pl-PL" sz="2000" b="0" i="1" dirty="0" err="1">
                <a:effectLst/>
                <a:latin typeface="+mj-lt"/>
              </a:rPr>
              <a:t>perceptions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that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their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supervisor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possesses</a:t>
            </a:r>
            <a:r>
              <a:rPr lang="pl-PL" sz="2000" b="0" i="1" dirty="0">
                <a:effectLst/>
                <a:latin typeface="+mj-lt"/>
              </a:rPr>
              <a:t> the </a:t>
            </a:r>
            <a:r>
              <a:rPr lang="pl-PL" sz="2000" b="0" i="1" dirty="0" err="1">
                <a:effectLst/>
                <a:latin typeface="+mj-lt"/>
              </a:rPr>
              <a:t>capacity</a:t>
            </a:r>
            <a:r>
              <a:rPr lang="pl-PL" sz="2000" b="0" i="1" dirty="0">
                <a:effectLst/>
                <a:latin typeface="+mj-lt"/>
              </a:rPr>
              <a:t>, authority, </a:t>
            </a:r>
            <a:r>
              <a:rPr lang="pl-PL" sz="2000" b="0" i="1" dirty="0" err="1">
                <a:effectLst/>
                <a:latin typeface="+mj-lt"/>
              </a:rPr>
              <a:t>competence</a:t>
            </a:r>
            <a:r>
              <a:rPr lang="pl-PL" sz="2000" b="0" i="1" dirty="0">
                <a:effectLst/>
                <a:latin typeface="+mj-lt"/>
              </a:rPr>
              <a:t>, and </a:t>
            </a:r>
            <a:r>
              <a:rPr lang="pl-PL" sz="2000" b="0" i="1" dirty="0" err="1">
                <a:effectLst/>
                <a:latin typeface="+mj-lt"/>
              </a:rPr>
              <a:t>freedom</a:t>
            </a:r>
            <a:r>
              <a:rPr lang="pl-PL" sz="2000" b="0" i="1" dirty="0">
                <a:effectLst/>
                <a:latin typeface="+mj-lt"/>
              </a:rPr>
              <a:t> to </a:t>
            </a:r>
            <a:r>
              <a:rPr lang="pl-PL" sz="2000" b="0" i="1" dirty="0" err="1">
                <a:effectLst/>
                <a:latin typeface="+mj-lt"/>
              </a:rPr>
              <a:t>act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effectively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under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uncertain</a:t>
            </a:r>
            <a:r>
              <a:rPr lang="pl-PL" sz="2000" b="0" i="1" dirty="0">
                <a:effectLst/>
                <a:latin typeface="+mj-lt"/>
              </a:rPr>
              <a:t> </a:t>
            </a:r>
            <a:r>
              <a:rPr lang="pl-PL" sz="2000" b="0" i="1" dirty="0" err="1">
                <a:effectLst/>
                <a:latin typeface="+mj-lt"/>
              </a:rPr>
              <a:t>conditions</a:t>
            </a:r>
            <a:endParaRPr lang="pl-PL" sz="2000" b="0" i="1" dirty="0">
              <a:effectLst/>
              <a:latin typeface="+mj-lt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3E40D411-BFC4-55F6-498A-3BFAAC7BA6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759655"/>
            <a:ext cx="2956151" cy="1970767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DFA790C-948B-64B2-BC1F-F2757807B857}"/>
              </a:ext>
            </a:extLst>
          </p:cNvPr>
          <p:cNvSpPr txBox="1"/>
          <p:nvPr/>
        </p:nvSpPr>
        <p:spPr>
          <a:xfrm>
            <a:off x="8695358" y="1316602"/>
            <a:ext cx="16264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ts val="1500"/>
              </a:lnSpc>
              <a:buNone/>
            </a:pPr>
            <a:r>
              <a:rPr lang="pl-PL" sz="1400" dirty="0" err="1">
                <a:latin typeface="+mj-lt"/>
              </a:rPr>
              <a:t>Can</a:t>
            </a:r>
            <a:r>
              <a:rPr lang="pl-PL" sz="1400" dirty="0">
                <a:latin typeface="+mj-lt"/>
              </a:rPr>
              <a:t> my </a:t>
            </a:r>
            <a:r>
              <a:rPr lang="pl-PL" sz="1400" dirty="0" err="1">
                <a:latin typeface="+mj-lt"/>
              </a:rPr>
              <a:t>supervisor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actually</a:t>
            </a:r>
            <a:r>
              <a:rPr lang="pl-PL" sz="1400" dirty="0">
                <a:latin typeface="+mj-lt"/>
              </a:rPr>
              <a:t> influence </a:t>
            </a:r>
            <a:r>
              <a:rPr lang="pl-PL" sz="1400" dirty="0" err="1">
                <a:latin typeface="+mj-lt"/>
              </a:rPr>
              <a:t>what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happens</a:t>
            </a:r>
            <a:r>
              <a:rPr lang="pl-PL" sz="1400" dirty="0">
                <a:latin typeface="+mj-lt"/>
              </a:rPr>
              <a:t>?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81CA5CBC-5EDA-38C3-615D-D957E8FEC7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6780" y="1574291"/>
            <a:ext cx="2956151" cy="1970767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6D7E250-99D2-94D3-1A81-EAD35E78D73C}"/>
              </a:ext>
            </a:extLst>
          </p:cNvPr>
          <p:cNvSpPr txBox="1"/>
          <p:nvPr/>
        </p:nvSpPr>
        <p:spPr>
          <a:xfrm>
            <a:off x="6071634" y="2061963"/>
            <a:ext cx="1626442" cy="1054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ts val="1500"/>
              </a:lnSpc>
              <a:buNone/>
            </a:pPr>
            <a:r>
              <a:rPr lang="pl-PL" sz="1400" dirty="0" err="1">
                <a:latin typeface="+mj-lt"/>
              </a:rPr>
              <a:t>Does</a:t>
            </a:r>
            <a:r>
              <a:rPr lang="pl-PL" sz="1400" dirty="0">
                <a:latin typeface="+mj-lt"/>
              </a:rPr>
              <a:t> my </a:t>
            </a:r>
            <a:r>
              <a:rPr lang="pl-PL" sz="1400" dirty="0" err="1">
                <a:latin typeface="+mj-lt"/>
              </a:rPr>
              <a:t>supervisor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have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control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over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resources</a:t>
            </a:r>
            <a:r>
              <a:rPr lang="pl-PL" sz="1400" dirty="0">
                <a:latin typeface="+mj-lt"/>
              </a:rPr>
              <a:t> and </a:t>
            </a:r>
            <a:r>
              <a:rPr lang="pl-PL" sz="1400" dirty="0" err="1">
                <a:latin typeface="+mj-lt"/>
              </a:rPr>
              <a:t>decisions</a:t>
            </a:r>
            <a:r>
              <a:rPr lang="pl-PL" sz="1400" dirty="0">
                <a:latin typeface="+mj-lt"/>
              </a:rPr>
              <a:t>?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0B37E4F1-51B4-30FD-C563-18A0F85106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2177" y="4010405"/>
            <a:ext cx="2956151" cy="1970767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343FE8B9-DC2E-7DF4-DF3E-A2F9908F2C52}"/>
              </a:ext>
            </a:extLst>
          </p:cNvPr>
          <p:cNvSpPr txBox="1"/>
          <p:nvPr/>
        </p:nvSpPr>
        <p:spPr>
          <a:xfrm>
            <a:off x="5107031" y="4567352"/>
            <a:ext cx="1626442" cy="1054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ts val="1500"/>
              </a:lnSpc>
              <a:buNone/>
            </a:pPr>
            <a:r>
              <a:rPr lang="pl-PL" sz="1400" dirty="0" err="1">
                <a:latin typeface="+mj-lt"/>
              </a:rPr>
              <a:t>Can</a:t>
            </a:r>
            <a:r>
              <a:rPr lang="pl-PL" sz="1400" dirty="0">
                <a:latin typeface="+mj-lt"/>
              </a:rPr>
              <a:t> my </a:t>
            </a:r>
            <a:r>
              <a:rPr lang="pl-PL" sz="1400" dirty="0" err="1">
                <a:latin typeface="+mj-lt"/>
              </a:rPr>
              <a:t>supervisor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protect</a:t>
            </a:r>
            <a:r>
              <a:rPr lang="pl-PL" sz="1400" dirty="0">
                <a:latin typeface="+mj-lt"/>
              </a:rPr>
              <a:t> and </a:t>
            </a:r>
            <a:r>
              <a:rPr lang="pl-PL" sz="1400" dirty="0" err="1">
                <a:latin typeface="+mj-lt"/>
              </a:rPr>
              <a:t>support</a:t>
            </a:r>
            <a:r>
              <a:rPr lang="pl-PL" sz="1400" dirty="0">
                <a:latin typeface="+mj-lt"/>
              </a:rPr>
              <a:t> the team </a:t>
            </a:r>
            <a:r>
              <a:rPr lang="pl-PL" sz="1400" dirty="0" err="1">
                <a:latin typeface="+mj-lt"/>
              </a:rPr>
              <a:t>during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uncertainty</a:t>
            </a:r>
            <a:r>
              <a:rPr lang="pl-PL" sz="1400" dirty="0">
                <a:latin typeface="+mj-lt"/>
              </a:rPr>
              <a:t>?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41661CEB-6F0C-0277-C933-F4902164D8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8000" y="3540156"/>
            <a:ext cx="2956151" cy="1970767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F026935-D0F2-1613-4132-E117A8B484B3}"/>
              </a:ext>
            </a:extLst>
          </p:cNvPr>
          <p:cNvSpPr txBox="1"/>
          <p:nvPr/>
        </p:nvSpPr>
        <p:spPr>
          <a:xfrm>
            <a:off x="8892854" y="4097103"/>
            <a:ext cx="16264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ts val="1500"/>
              </a:lnSpc>
              <a:buNone/>
            </a:pPr>
            <a:r>
              <a:rPr lang="pl-PL" sz="1400" dirty="0" err="1">
                <a:latin typeface="+mj-lt"/>
              </a:rPr>
              <a:t>Is</a:t>
            </a:r>
            <a:r>
              <a:rPr lang="pl-PL" sz="1400" dirty="0">
                <a:latin typeface="+mj-lt"/>
              </a:rPr>
              <a:t> my </a:t>
            </a:r>
            <a:r>
              <a:rPr lang="pl-PL" sz="1400" dirty="0" err="1">
                <a:latin typeface="+mj-lt"/>
              </a:rPr>
              <a:t>supervisor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capable</a:t>
            </a:r>
            <a:r>
              <a:rPr lang="pl-PL" sz="1400" dirty="0">
                <a:latin typeface="+mj-lt"/>
              </a:rPr>
              <a:t> of </a:t>
            </a:r>
            <a:r>
              <a:rPr lang="pl-PL" sz="1400" dirty="0" err="1">
                <a:latin typeface="+mj-lt"/>
              </a:rPr>
              <a:t>taking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action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when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problems</a:t>
            </a:r>
            <a:r>
              <a:rPr lang="pl-PL" sz="1400" dirty="0">
                <a:latin typeface="+mj-lt"/>
              </a:rPr>
              <a:t> </a:t>
            </a:r>
            <a:r>
              <a:rPr lang="pl-PL" sz="1400" dirty="0" err="1">
                <a:latin typeface="+mj-lt"/>
              </a:rPr>
              <a:t>arise</a:t>
            </a:r>
            <a:r>
              <a:rPr lang="pl-PL" sz="1400" dirty="0">
                <a:latin typeface="+mj-lt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355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317"/>
    </mc:Choice>
    <mc:Fallback>
      <p:transition spd="slow" advTm="76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5540D-9309-00BC-A274-C52A405B9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06342907-CDEA-E80D-FC47-896117C56177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8D09FA38-3DB2-7FCA-D225-D32D71CFEE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CE5232C-B49A-B904-B18A-8860BFA7F7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F145BC5-1E1D-775D-5A03-BE06B6CFCF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791D9FF6-6B91-918F-9354-FFA7B5A30D6D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6F3592C5-1819-805B-F756-6032B9CCCB2D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Perceived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supervisory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agency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framework</a:t>
            </a:r>
            <a:endParaRPr lang="pl-PL" sz="2800" b="1" dirty="0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692E1652-3CAF-C2A3-703B-0C2F4CF5DD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grpSp>
        <p:nvGrpSpPr>
          <p:cNvPr id="2" name="Group 23">
            <a:extLst>
              <a:ext uri="{FF2B5EF4-FFF2-40B4-BE49-F238E27FC236}">
                <a16:creationId xmlns:a16="http://schemas.microsoft.com/office/drawing/2014/main" id="{61A9E091-F055-CA27-14A3-9D8AD2A10565}"/>
              </a:ext>
            </a:extLst>
          </p:cNvPr>
          <p:cNvGrpSpPr/>
          <p:nvPr/>
        </p:nvGrpSpPr>
        <p:grpSpPr>
          <a:xfrm>
            <a:off x="874854" y="1208022"/>
            <a:ext cx="1188720" cy="1188720"/>
            <a:chOff x="914400" y="1445342"/>
            <a:chExt cx="1188720" cy="1188720"/>
          </a:xfrm>
        </p:grpSpPr>
        <p:sp>
          <p:nvSpPr>
            <p:cNvPr id="3" name="Oval 24">
              <a:extLst>
                <a:ext uri="{FF2B5EF4-FFF2-40B4-BE49-F238E27FC236}">
                  <a16:creationId xmlns:a16="http://schemas.microsoft.com/office/drawing/2014/main" id="{91CE42FE-066A-B4F3-CA2B-A049989F6EF9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4861CFF5-55C7-4D6D-2F04-B7C2E41490D2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26">
            <a:extLst>
              <a:ext uri="{FF2B5EF4-FFF2-40B4-BE49-F238E27FC236}">
                <a16:creationId xmlns:a16="http://schemas.microsoft.com/office/drawing/2014/main" id="{7F726CA3-6B29-1F35-76EC-E72952E55AF0}"/>
              </a:ext>
            </a:extLst>
          </p:cNvPr>
          <p:cNvSpPr txBox="1"/>
          <p:nvPr/>
        </p:nvSpPr>
        <p:spPr>
          <a:xfrm>
            <a:off x="2155013" y="1299462"/>
            <a:ext cx="4481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Social Information Processing Theory</a:t>
            </a:r>
          </a:p>
        </p:txBody>
      </p:sp>
      <p:sp>
        <p:nvSpPr>
          <p:cNvPr id="14" name="TextBox 27">
            <a:extLst>
              <a:ext uri="{FF2B5EF4-FFF2-40B4-BE49-F238E27FC236}">
                <a16:creationId xmlns:a16="http://schemas.microsoft.com/office/drawing/2014/main" id="{7DC0FF44-B758-7E1C-805C-D882530FA02F}"/>
              </a:ext>
            </a:extLst>
          </p:cNvPr>
          <p:cNvSpPr txBox="1"/>
          <p:nvPr/>
        </p:nvSpPr>
        <p:spPr>
          <a:xfrm>
            <a:off x="2155014" y="1644221"/>
            <a:ext cx="4071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employees interpret leadership through cues from their environment</a:t>
            </a:r>
          </a:p>
        </p:txBody>
      </p:sp>
      <p:pic>
        <p:nvPicPr>
          <p:cNvPr id="19" name="Grafika 18" descr="Czat z wypełnieniem pełnym">
            <a:extLst>
              <a:ext uri="{FF2B5EF4-FFF2-40B4-BE49-F238E27FC236}">
                <a16:creationId xmlns:a16="http://schemas.microsoft.com/office/drawing/2014/main" id="{FB55BC3C-023F-3673-6C6D-4389DF82D0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9174" y="1473136"/>
            <a:ext cx="695669" cy="695669"/>
          </a:xfrm>
          <a:prstGeom prst="rect">
            <a:avLst/>
          </a:prstGeom>
        </p:spPr>
      </p:pic>
      <p:grpSp>
        <p:nvGrpSpPr>
          <p:cNvPr id="23" name="Group 23">
            <a:extLst>
              <a:ext uri="{FF2B5EF4-FFF2-40B4-BE49-F238E27FC236}">
                <a16:creationId xmlns:a16="http://schemas.microsoft.com/office/drawing/2014/main" id="{9D6D647F-E462-04EE-8879-426C75DA32CA}"/>
              </a:ext>
            </a:extLst>
          </p:cNvPr>
          <p:cNvGrpSpPr/>
          <p:nvPr/>
        </p:nvGrpSpPr>
        <p:grpSpPr>
          <a:xfrm>
            <a:off x="874854" y="2807460"/>
            <a:ext cx="1188720" cy="1188720"/>
            <a:chOff x="914400" y="1445342"/>
            <a:chExt cx="1188720" cy="1188720"/>
          </a:xfrm>
          <a:solidFill>
            <a:srgbClr val="FFC000"/>
          </a:solidFill>
        </p:grpSpPr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1D1DF826-19FE-9958-0B61-98BC013601E8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FC7E691E-FE63-B8A2-2A20-2C929ED70411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6">
            <a:extLst>
              <a:ext uri="{FF2B5EF4-FFF2-40B4-BE49-F238E27FC236}">
                <a16:creationId xmlns:a16="http://schemas.microsoft.com/office/drawing/2014/main" id="{97B3435A-760E-5ABE-52E5-AB1B5D5C9780}"/>
              </a:ext>
            </a:extLst>
          </p:cNvPr>
          <p:cNvSpPr txBox="1"/>
          <p:nvPr/>
        </p:nvSpPr>
        <p:spPr>
          <a:xfrm>
            <a:off x="2155014" y="2898900"/>
            <a:ext cx="3947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Uncertainty Reduction Theory</a:t>
            </a:r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54991C30-7476-CDBB-8D78-9C361366A519}"/>
              </a:ext>
            </a:extLst>
          </p:cNvPr>
          <p:cNvSpPr txBox="1"/>
          <p:nvPr/>
        </p:nvSpPr>
        <p:spPr>
          <a:xfrm>
            <a:off x="2155014" y="3243659"/>
            <a:ext cx="4071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people seek signals of competence and control under uncertainty</a:t>
            </a:r>
          </a:p>
        </p:txBody>
      </p:sp>
      <p:grpSp>
        <p:nvGrpSpPr>
          <p:cNvPr id="29" name="Group 23">
            <a:extLst>
              <a:ext uri="{FF2B5EF4-FFF2-40B4-BE49-F238E27FC236}">
                <a16:creationId xmlns:a16="http://schemas.microsoft.com/office/drawing/2014/main" id="{EDBE789B-5865-5782-04DF-9F54C2EA4EF4}"/>
              </a:ext>
            </a:extLst>
          </p:cNvPr>
          <p:cNvGrpSpPr/>
          <p:nvPr/>
        </p:nvGrpSpPr>
        <p:grpSpPr>
          <a:xfrm>
            <a:off x="881845" y="4367427"/>
            <a:ext cx="1188720" cy="1188720"/>
            <a:chOff x="914400" y="1445342"/>
            <a:chExt cx="1188720" cy="1188720"/>
          </a:xfrm>
          <a:solidFill>
            <a:srgbClr val="C00000"/>
          </a:solidFill>
        </p:grpSpPr>
        <p:sp>
          <p:nvSpPr>
            <p:cNvPr id="30" name="Oval 24">
              <a:extLst>
                <a:ext uri="{FF2B5EF4-FFF2-40B4-BE49-F238E27FC236}">
                  <a16:creationId xmlns:a16="http://schemas.microsoft.com/office/drawing/2014/main" id="{C9FB8C3D-BF82-3648-4529-E379DEFBB9EC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25">
              <a:extLst>
                <a:ext uri="{FF2B5EF4-FFF2-40B4-BE49-F238E27FC236}">
                  <a16:creationId xmlns:a16="http://schemas.microsoft.com/office/drawing/2014/main" id="{298088F1-2F55-F416-3DCB-7457D6C33060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26">
            <a:extLst>
              <a:ext uri="{FF2B5EF4-FFF2-40B4-BE49-F238E27FC236}">
                <a16:creationId xmlns:a16="http://schemas.microsoft.com/office/drawing/2014/main" id="{21B0E3C3-9F55-ED92-F49A-7AB14C47E38E}"/>
              </a:ext>
            </a:extLst>
          </p:cNvPr>
          <p:cNvSpPr txBox="1"/>
          <p:nvPr/>
        </p:nvSpPr>
        <p:spPr>
          <a:xfrm>
            <a:off x="2162005" y="4458867"/>
            <a:ext cx="3947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Conservation of Resources Theory</a:t>
            </a:r>
          </a:p>
        </p:txBody>
      </p:sp>
      <p:sp>
        <p:nvSpPr>
          <p:cNvPr id="33" name="TextBox 27">
            <a:extLst>
              <a:ext uri="{FF2B5EF4-FFF2-40B4-BE49-F238E27FC236}">
                <a16:creationId xmlns:a16="http://schemas.microsoft.com/office/drawing/2014/main" id="{7A1614A4-3E71-0073-6BAB-701A9D307DE5}"/>
              </a:ext>
            </a:extLst>
          </p:cNvPr>
          <p:cNvSpPr txBox="1"/>
          <p:nvPr/>
        </p:nvSpPr>
        <p:spPr>
          <a:xfrm>
            <a:off x="2162005" y="4782844"/>
            <a:ext cx="4071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capable supervisors are perceived as valuable resources during crises</a:t>
            </a:r>
          </a:p>
        </p:txBody>
      </p:sp>
      <p:pic>
        <p:nvPicPr>
          <p:cNvPr id="36" name="Grafika 35" descr="Strzałka okrężna z wypełnieniem pełnym">
            <a:extLst>
              <a:ext uri="{FF2B5EF4-FFF2-40B4-BE49-F238E27FC236}">
                <a16:creationId xmlns:a16="http://schemas.microsoft.com/office/drawing/2014/main" id="{C27F30E4-F995-C903-25FE-FC4693FEA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2014" y="2967406"/>
            <a:ext cx="914400" cy="914400"/>
          </a:xfrm>
          <a:prstGeom prst="rect">
            <a:avLst/>
          </a:prstGeom>
        </p:spPr>
      </p:pic>
      <p:pic>
        <p:nvPicPr>
          <p:cNvPr id="39" name="Grafika 38" descr="Ładowanie baterii z wypełnieniem pełnym">
            <a:extLst>
              <a:ext uri="{FF2B5EF4-FFF2-40B4-BE49-F238E27FC236}">
                <a16:creationId xmlns:a16="http://schemas.microsoft.com/office/drawing/2014/main" id="{1BACED07-70CD-DA4E-66D7-AD1AF986AB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5923" y="4585737"/>
            <a:ext cx="800484" cy="800484"/>
          </a:xfrm>
          <a:prstGeom prst="rect">
            <a:avLst/>
          </a:prstGeom>
        </p:spPr>
      </p:pic>
      <p:sp>
        <p:nvSpPr>
          <p:cNvPr id="40" name="Strzałka w prawo 39">
            <a:extLst>
              <a:ext uri="{FF2B5EF4-FFF2-40B4-BE49-F238E27FC236}">
                <a16:creationId xmlns:a16="http://schemas.microsoft.com/office/drawing/2014/main" id="{F6248304-C5D9-46B6-D1AE-701B1D1B0CA4}"/>
              </a:ext>
            </a:extLst>
          </p:cNvPr>
          <p:cNvSpPr/>
          <p:nvPr/>
        </p:nvSpPr>
        <p:spPr>
          <a:xfrm>
            <a:off x="6442364" y="2967406"/>
            <a:ext cx="852054" cy="737918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A013C3EC-77A2-0AD9-CE91-2D38CD38C704}"/>
              </a:ext>
            </a:extLst>
          </p:cNvPr>
          <p:cNvSpPr/>
          <p:nvPr/>
        </p:nvSpPr>
        <p:spPr>
          <a:xfrm>
            <a:off x="7689274" y="1208022"/>
            <a:ext cx="3911884" cy="8978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Principal-agent-</a:t>
            </a:r>
            <a:r>
              <a:rPr lang="pl-PL" b="1" dirty="0" err="1"/>
              <a:t>based</a:t>
            </a:r>
            <a:r>
              <a:rPr lang="pl-PL" b="1" dirty="0"/>
              <a:t> </a:t>
            </a:r>
            <a:r>
              <a:rPr lang="pl-PL" b="1" dirty="0" err="1"/>
              <a:t>oversight</a:t>
            </a:r>
            <a:r>
              <a:rPr lang="pl-PL" b="1" dirty="0"/>
              <a:t> </a:t>
            </a:r>
            <a:r>
              <a:rPr lang="pl-PL" b="1" dirty="0" err="1"/>
              <a:t>framework</a:t>
            </a:r>
            <a:endParaRPr lang="pl-PL" dirty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2D784312-126D-03C6-22BC-3DDE2BB2F7BA}"/>
              </a:ext>
            </a:extLst>
          </p:cNvPr>
          <p:cNvSpPr/>
          <p:nvPr/>
        </p:nvSpPr>
        <p:spPr>
          <a:xfrm>
            <a:off x="7689274" y="2771151"/>
            <a:ext cx="3911884" cy="8978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/>
              <a:t>Perceived</a:t>
            </a:r>
            <a:r>
              <a:rPr lang="pl-PL" b="1" dirty="0"/>
              <a:t> </a:t>
            </a:r>
            <a:r>
              <a:rPr lang="pl-PL" b="1" dirty="0" err="1"/>
              <a:t>supervisory</a:t>
            </a:r>
            <a:r>
              <a:rPr lang="pl-PL" b="1" dirty="0"/>
              <a:t> </a:t>
            </a:r>
            <a:r>
              <a:rPr lang="pl-PL" b="1" dirty="0" err="1"/>
              <a:t>agency</a:t>
            </a:r>
            <a:endParaRPr lang="pl-PL" dirty="0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09316571-BD30-B457-A44C-5D08CE29AE81}"/>
              </a:ext>
            </a:extLst>
          </p:cNvPr>
          <p:cNvSpPr/>
          <p:nvPr/>
        </p:nvSpPr>
        <p:spPr>
          <a:xfrm>
            <a:off x="7703124" y="4449987"/>
            <a:ext cx="3911884" cy="8978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/>
              <a:t>Credibility</a:t>
            </a:r>
            <a:r>
              <a:rPr lang="pl-PL" b="1" dirty="0"/>
              <a:t> of leader</a:t>
            </a:r>
            <a:endParaRPr lang="pl-PL" dirty="0"/>
          </a:p>
        </p:txBody>
      </p:sp>
      <p:sp>
        <p:nvSpPr>
          <p:cNvPr id="44" name="Strzałka w dół 43">
            <a:extLst>
              <a:ext uri="{FF2B5EF4-FFF2-40B4-BE49-F238E27FC236}">
                <a16:creationId xmlns:a16="http://schemas.microsoft.com/office/drawing/2014/main" id="{DC10199D-291F-3126-53B9-EFFF874FC15E}"/>
              </a:ext>
            </a:extLst>
          </p:cNvPr>
          <p:cNvSpPr/>
          <p:nvPr/>
        </p:nvSpPr>
        <p:spPr>
          <a:xfrm>
            <a:off x="9492815" y="2305302"/>
            <a:ext cx="391770" cy="365030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Strzałka w dół 44">
            <a:extLst>
              <a:ext uri="{FF2B5EF4-FFF2-40B4-BE49-F238E27FC236}">
                <a16:creationId xmlns:a16="http://schemas.microsoft.com/office/drawing/2014/main" id="{4142E5CA-F02D-AFD2-60DC-A3C0D3C79D0C}"/>
              </a:ext>
            </a:extLst>
          </p:cNvPr>
          <p:cNvSpPr/>
          <p:nvPr/>
        </p:nvSpPr>
        <p:spPr>
          <a:xfrm>
            <a:off x="9506668" y="3912435"/>
            <a:ext cx="391770" cy="365030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148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110"/>
    </mc:Choice>
    <mc:Fallback>
      <p:transition spd="slow" advTm="8011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B35FF-5831-F9F9-CF91-E6FFFE858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9D9D664C-B51F-1892-A8B2-B6D4DAD36E22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70D49425-9E4A-2073-26E6-F5A7ECE918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8A19259-AE55-23EF-223E-7B60558844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6836370-5B63-A637-E41E-15008C14BA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C1D51B63-F10B-F401-759D-8FD4F8286F69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F7CCBF7F-67BD-7172-9F87-E8BDDC658A63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Empowering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leadership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as a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paradoxical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response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to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polycrisis</a:t>
            </a:r>
            <a:endParaRPr lang="pl-PL" sz="2800" b="1" dirty="0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E4079477-B4EC-CE5C-AB9B-EB821200F2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41" name="Prostokąt 40">
            <a:extLst>
              <a:ext uri="{FF2B5EF4-FFF2-40B4-BE49-F238E27FC236}">
                <a16:creationId xmlns:a16="http://schemas.microsoft.com/office/drawing/2014/main" id="{297D28A8-BEBB-C381-468B-4C0B38FA1F5D}"/>
              </a:ext>
            </a:extLst>
          </p:cNvPr>
          <p:cNvSpPr/>
          <p:nvPr/>
        </p:nvSpPr>
        <p:spPr>
          <a:xfrm>
            <a:off x="7689274" y="1007977"/>
            <a:ext cx="3911884" cy="109790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/>
              <a:t>However</a:t>
            </a:r>
            <a:r>
              <a:rPr lang="pl-PL" b="1" dirty="0"/>
              <a:t>, </a:t>
            </a:r>
            <a:r>
              <a:rPr lang="pl-PL" b="1" dirty="0" err="1"/>
              <a:t>under</a:t>
            </a:r>
            <a:r>
              <a:rPr lang="pl-PL" b="1" dirty="0"/>
              <a:t> </a:t>
            </a:r>
            <a:r>
              <a:rPr lang="pl-PL" b="1" dirty="0" err="1"/>
              <a:t>polycrisis</a:t>
            </a:r>
            <a:r>
              <a:rPr lang="pl-PL" b="1" dirty="0"/>
              <a:t>, </a:t>
            </a:r>
            <a:r>
              <a:rPr lang="pl-PL" b="1" dirty="0" err="1"/>
              <a:t>employees</a:t>
            </a:r>
            <a:r>
              <a:rPr lang="pl-PL" b="1" dirty="0"/>
              <a:t> </a:t>
            </a:r>
            <a:r>
              <a:rPr lang="pl-PL" b="1" dirty="0" err="1"/>
              <a:t>simultaneously</a:t>
            </a:r>
            <a:r>
              <a:rPr lang="pl-PL" b="1" dirty="0"/>
              <a:t> </a:t>
            </a:r>
            <a:r>
              <a:rPr lang="pl-PL" b="1" dirty="0" err="1"/>
              <a:t>seek</a:t>
            </a:r>
            <a:r>
              <a:rPr lang="pl-PL" b="1" dirty="0"/>
              <a:t> </a:t>
            </a:r>
            <a:r>
              <a:rPr lang="pl-PL" b="1" u="sng" dirty="0" err="1"/>
              <a:t>autonomy</a:t>
            </a:r>
            <a:r>
              <a:rPr lang="pl-PL" b="1" u="sng" dirty="0"/>
              <a:t> and </a:t>
            </a:r>
            <a:r>
              <a:rPr lang="pl-PL" b="1" u="sng" dirty="0" err="1"/>
              <a:t>guidance</a:t>
            </a:r>
            <a:r>
              <a:rPr lang="pl-PL" b="1" dirty="0"/>
              <a:t>.</a:t>
            </a:r>
            <a:endParaRPr lang="pl-PL" dirty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D00079DD-CB20-03B2-2A6D-E5C5D3B8652A}"/>
              </a:ext>
            </a:extLst>
          </p:cNvPr>
          <p:cNvSpPr/>
          <p:nvPr/>
        </p:nvSpPr>
        <p:spPr>
          <a:xfrm>
            <a:off x="7689274" y="2771150"/>
            <a:ext cx="3911884" cy="29948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 err="1">
                <a:solidFill>
                  <a:schemeClr val="tx1"/>
                </a:solidFill>
              </a:rPr>
              <a:t>empowerment</a:t>
            </a:r>
            <a:r>
              <a:rPr lang="pl-PL" sz="1600" b="1" dirty="0">
                <a:solidFill>
                  <a:schemeClr val="tx1"/>
                </a:solidFill>
              </a:rPr>
              <a:t> and </a:t>
            </a:r>
            <a:r>
              <a:rPr lang="pl-PL" sz="1600" b="1" dirty="0" err="1">
                <a:solidFill>
                  <a:schemeClr val="tx1"/>
                </a:solidFill>
              </a:rPr>
              <a:t>control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are</a:t>
            </a:r>
            <a:r>
              <a:rPr lang="pl-PL" sz="1600" b="1" dirty="0">
                <a:solidFill>
                  <a:schemeClr val="tx1"/>
                </a:solidFill>
              </a:rPr>
              <a:t> not </a:t>
            </a:r>
            <a:r>
              <a:rPr lang="pl-PL" sz="1600" b="1" dirty="0" err="1">
                <a:solidFill>
                  <a:schemeClr val="tx1"/>
                </a:solidFill>
              </a:rPr>
              <a:t>necessarily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opposites</a:t>
            </a:r>
            <a:r>
              <a:rPr lang="pl-PL" sz="1600" b="1" dirty="0">
                <a:solidFill>
                  <a:schemeClr val="tx1"/>
                </a:solidFill>
              </a:rPr>
              <a:t>;</a:t>
            </a:r>
          </a:p>
          <a:p>
            <a:pPr algn="just"/>
            <a:endParaRPr lang="pl-PL" sz="1600" b="1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 err="1">
                <a:solidFill>
                  <a:schemeClr val="tx1"/>
                </a:solidFill>
              </a:rPr>
              <a:t>effective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empowering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leadership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may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require</a:t>
            </a:r>
            <a:r>
              <a:rPr lang="pl-PL" sz="1600" b="1" dirty="0">
                <a:solidFill>
                  <a:schemeClr val="tx1"/>
                </a:solidFill>
              </a:rPr>
              <a:t> a </a:t>
            </a:r>
            <a:r>
              <a:rPr lang="pl-PL" sz="1600" b="1" dirty="0" err="1">
                <a:solidFill>
                  <a:schemeClr val="tx1"/>
                </a:solidFill>
              </a:rPr>
              <a:t>dynamic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balancing</a:t>
            </a:r>
            <a:r>
              <a:rPr lang="pl-PL" sz="1600" b="1" dirty="0">
                <a:solidFill>
                  <a:schemeClr val="tx1"/>
                </a:solidFill>
              </a:rPr>
              <a:t> of </a:t>
            </a:r>
            <a:r>
              <a:rPr lang="pl-PL" sz="1600" b="1" dirty="0" err="1">
                <a:solidFill>
                  <a:schemeClr val="tx1"/>
                </a:solidFill>
              </a:rPr>
              <a:t>autonomy</a:t>
            </a:r>
            <a:r>
              <a:rPr lang="pl-PL" sz="1600" b="1" dirty="0">
                <a:solidFill>
                  <a:schemeClr val="tx1"/>
                </a:solidFill>
              </a:rPr>
              <a:t> and </a:t>
            </a:r>
            <a:r>
              <a:rPr lang="pl-PL" sz="1600" b="1" dirty="0" err="1">
                <a:solidFill>
                  <a:schemeClr val="tx1"/>
                </a:solidFill>
              </a:rPr>
              <a:t>structure</a:t>
            </a:r>
            <a:r>
              <a:rPr lang="pl-PL" sz="1600" b="1" dirty="0">
                <a:solidFill>
                  <a:schemeClr val="tx1"/>
                </a:solidFill>
              </a:rPr>
              <a:t>;</a:t>
            </a:r>
          </a:p>
          <a:p>
            <a:pPr algn="just"/>
            <a:endParaRPr lang="pl-PL" sz="1600" b="1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 err="1">
                <a:solidFill>
                  <a:schemeClr val="tx1"/>
                </a:solidFill>
              </a:rPr>
              <a:t>leaders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may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need</a:t>
            </a:r>
            <a:r>
              <a:rPr lang="pl-PL" sz="1600" b="1" dirty="0">
                <a:solidFill>
                  <a:schemeClr val="tx1"/>
                </a:solidFill>
              </a:rPr>
              <a:t> to </a:t>
            </a:r>
            <a:r>
              <a:rPr lang="pl-PL" sz="1600" b="1" dirty="0" err="1">
                <a:solidFill>
                  <a:schemeClr val="tx1"/>
                </a:solidFill>
              </a:rPr>
              <a:t>provide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psychological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safety</a:t>
            </a:r>
            <a:r>
              <a:rPr lang="pl-PL" sz="1600" b="1" dirty="0">
                <a:solidFill>
                  <a:schemeClr val="tx1"/>
                </a:solidFill>
              </a:rPr>
              <a:t> and </a:t>
            </a:r>
            <a:r>
              <a:rPr lang="pl-PL" sz="1600" b="1" dirty="0" err="1">
                <a:solidFill>
                  <a:schemeClr val="tx1"/>
                </a:solidFill>
              </a:rPr>
              <a:t>direction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while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simultaneously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encouraging</a:t>
            </a:r>
            <a:r>
              <a:rPr lang="pl-PL" sz="1600" b="1" dirty="0">
                <a:solidFill>
                  <a:schemeClr val="tx1"/>
                </a:solidFill>
              </a:rPr>
              <a:t> </a:t>
            </a:r>
            <a:r>
              <a:rPr lang="pl-PL" sz="1600" b="1" dirty="0" err="1">
                <a:solidFill>
                  <a:schemeClr val="tx1"/>
                </a:solidFill>
              </a:rPr>
              <a:t>participation</a:t>
            </a:r>
            <a:r>
              <a:rPr lang="pl-PL" sz="1600" b="1" dirty="0">
                <a:solidFill>
                  <a:schemeClr val="tx1"/>
                </a:solidFill>
              </a:rPr>
              <a:t>.</a:t>
            </a: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44" name="Strzałka w dół 43">
            <a:extLst>
              <a:ext uri="{FF2B5EF4-FFF2-40B4-BE49-F238E27FC236}">
                <a16:creationId xmlns:a16="http://schemas.microsoft.com/office/drawing/2014/main" id="{EA840FFB-F3D3-1A2E-26F0-0959AEA32C0E}"/>
              </a:ext>
            </a:extLst>
          </p:cNvPr>
          <p:cNvSpPr/>
          <p:nvPr/>
        </p:nvSpPr>
        <p:spPr>
          <a:xfrm>
            <a:off x="9492815" y="2305302"/>
            <a:ext cx="391770" cy="365030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42DFB71-C22E-9F4E-BD20-9DA677E2D8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710" y="1148189"/>
            <a:ext cx="6833445" cy="4555629"/>
          </a:xfrm>
          <a:prstGeom prst="rect">
            <a:avLst/>
          </a:prstGeom>
        </p:spPr>
      </p:pic>
      <p:sp>
        <p:nvSpPr>
          <p:cNvPr id="40" name="Strzałka w prawo 39">
            <a:extLst>
              <a:ext uri="{FF2B5EF4-FFF2-40B4-BE49-F238E27FC236}">
                <a16:creationId xmlns:a16="http://schemas.microsoft.com/office/drawing/2014/main" id="{EFC8D62D-3A4F-4159-79C5-CEF1229A5AD1}"/>
              </a:ext>
            </a:extLst>
          </p:cNvPr>
          <p:cNvSpPr/>
          <p:nvPr/>
        </p:nvSpPr>
        <p:spPr>
          <a:xfrm>
            <a:off x="6442364" y="2967406"/>
            <a:ext cx="852054" cy="737918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A4FB441-6AFF-C68E-6747-35234419E383}"/>
              </a:ext>
            </a:extLst>
          </p:cNvPr>
          <p:cNvSpPr txBox="1"/>
          <p:nvPr/>
        </p:nvSpPr>
        <p:spPr>
          <a:xfrm>
            <a:off x="1692447" y="2067548"/>
            <a:ext cx="3642893" cy="2514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ct val="114000"/>
              </a:lnSpc>
              <a:buNone/>
            </a:pPr>
            <a:r>
              <a:rPr lang="pl-PL" sz="2800" dirty="0">
                <a:latin typeface="+mj-lt"/>
              </a:rPr>
              <a:t>The </a:t>
            </a:r>
            <a:r>
              <a:rPr lang="pl-PL" sz="2800" dirty="0" err="1">
                <a:latin typeface="+mj-lt"/>
              </a:rPr>
              <a:t>literature</a:t>
            </a:r>
            <a:r>
              <a:rPr lang="pl-PL" sz="2800" dirty="0">
                <a:latin typeface="+mj-lt"/>
              </a:rPr>
              <a:t> </a:t>
            </a:r>
            <a:r>
              <a:rPr lang="pl-PL" sz="2800" dirty="0" err="1">
                <a:latin typeface="+mj-lt"/>
              </a:rPr>
              <a:t>often</a:t>
            </a:r>
            <a:r>
              <a:rPr lang="pl-PL" sz="2800" dirty="0">
                <a:latin typeface="+mj-lt"/>
              </a:rPr>
              <a:t> </a:t>
            </a:r>
            <a:r>
              <a:rPr lang="pl-PL" sz="2800" dirty="0" err="1">
                <a:latin typeface="+mj-lt"/>
              </a:rPr>
              <a:t>portrays</a:t>
            </a:r>
            <a:r>
              <a:rPr lang="pl-PL" sz="2800" dirty="0">
                <a:latin typeface="+mj-lt"/>
              </a:rPr>
              <a:t> </a:t>
            </a:r>
            <a:r>
              <a:rPr lang="pl-PL" sz="2800" dirty="0" err="1">
                <a:latin typeface="+mj-lt"/>
              </a:rPr>
              <a:t>empowering</a:t>
            </a:r>
            <a:r>
              <a:rPr lang="pl-PL" sz="2800" dirty="0">
                <a:latin typeface="+mj-lt"/>
              </a:rPr>
              <a:t> </a:t>
            </a:r>
            <a:r>
              <a:rPr lang="pl-PL" sz="2800" dirty="0" err="1">
                <a:latin typeface="+mj-lt"/>
              </a:rPr>
              <a:t>leadership</a:t>
            </a:r>
            <a:r>
              <a:rPr lang="pl-PL" sz="2800" dirty="0">
                <a:latin typeface="+mj-lt"/>
              </a:rPr>
              <a:t> as </a:t>
            </a:r>
            <a:r>
              <a:rPr lang="pl-PL" sz="2800" u="sng" dirty="0" err="1">
                <a:latin typeface="+mj-lt"/>
              </a:rPr>
              <a:t>increasing</a:t>
            </a:r>
            <a:r>
              <a:rPr lang="pl-PL" sz="2800" u="sng" dirty="0">
                <a:latin typeface="+mj-lt"/>
              </a:rPr>
              <a:t> </a:t>
            </a:r>
            <a:r>
              <a:rPr lang="pl-PL" sz="2800" u="sng" dirty="0" err="1">
                <a:latin typeface="+mj-lt"/>
              </a:rPr>
              <a:t>autonomy</a:t>
            </a:r>
            <a:r>
              <a:rPr lang="pl-PL" sz="2800" u="sng" dirty="0">
                <a:latin typeface="+mj-lt"/>
              </a:rPr>
              <a:t> and </a:t>
            </a:r>
            <a:r>
              <a:rPr lang="pl-PL" sz="2800" u="sng" dirty="0" err="1">
                <a:latin typeface="+mj-lt"/>
              </a:rPr>
              <a:t>reducing</a:t>
            </a:r>
            <a:r>
              <a:rPr lang="pl-PL" sz="2800" u="sng" dirty="0">
                <a:latin typeface="+mj-lt"/>
              </a:rPr>
              <a:t> </a:t>
            </a:r>
            <a:r>
              <a:rPr lang="pl-PL" sz="2800" u="sng" dirty="0" err="1">
                <a:latin typeface="+mj-lt"/>
              </a:rPr>
              <a:t>control</a:t>
            </a:r>
            <a:r>
              <a:rPr lang="pl-PL" sz="2800" u="sng" dirty="0">
                <a:latin typeface="+mj-lt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8534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910"/>
    </mc:Choice>
    <mc:Fallback>
      <p:transition spd="slow" advTm="74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6FF04-3378-A596-2AC5-F253514EE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C97707A9-892B-D9DB-782D-76F4291C5D0A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201CA928-3EE6-52F9-44CA-5E78D3504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923DFA5-ED88-910D-782F-7BE03ABEAF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B316150-C6D0-1846-7780-5E0EB8B83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ADA561CC-0FF7-4404-16A3-78E67B29E7BD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02A47AAF-0D48-0B81-C340-6B95219CFD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2" name="Owal 1">
            <a:extLst>
              <a:ext uri="{FF2B5EF4-FFF2-40B4-BE49-F238E27FC236}">
                <a16:creationId xmlns:a16="http://schemas.microsoft.com/office/drawing/2014/main" id="{64FA9985-3525-E0DB-9AB0-4F614B42BCF5}"/>
              </a:ext>
            </a:extLst>
          </p:cNvPr>
          <p:cNvSpPr/>
          <p:nvPr/>
        </p:nvSpPr>
        <p:spPr>
          <a:xfrm>
            <a:off x="4318196" y="1692061"/>
            <a:ext cx="3632400" cy="3633139"/>
          </a:xfrm>
          <a:prstGeom prst="ellipse">
            <a:avLst/>
          </a:prstGeom>
          <a:solidFill>
            <a:srgbClr val="B334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 err="1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Leadership</a:t>
            </a:r>
            <a:endParaRPr lang="pl-PL" sz="3600" b="1" dirty="0">
              <a:latin typeface="Adelle Sans Devanagari" panose="02000503000000020004" pitchFamily="2" charset="-78"/>
              <a:cs typeface="Adelle Sans Devanagari" panose="02000503000000020004" pitchFamily="2" charset="-78"/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923840FF-3BCB-58A9-ED01-A25E0F4C5B8A}"/>
              </a:ext>
            </a:extLst>
          </p:cNvPr>
          <p:cNvSpPr>
            <a:spLocks/>
          </p:cNvSpPr>
          <p:nvPr/>
        </p:nvSpPr>
        <p:spPr>
          <a:xfrm>
            <a:off x="4550396" y="1885305"/>
            <a:ext cx="3168000" cy="324665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15CA87C-D464-110F-7608-9087B0788EAB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A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perception-based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model of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empowerment</a:t>
            </a:r>
            <a:endParaRPr lang="pl-PL" sz="2800" b="1" dirty="0"/>
          </a:p>
        </p:txBody>
      </p:sp>
      <p:sp>
        <p:nvSpPr>
          <p:cNvPr id="28" name="Pięciokąt 27">
            <a:extLst>
              <a:ext uri="{FF2B5EF4-FFF2-40B4-BE49-F238E27FC236}">
                <a16:creationId xmlns:a16="http://schemas.microsoft.com/office/drawing/2014/main" id="{610AAB34-7FFE-54D3-5D41-BB0597DB0A80}"/>
              </a:ext>
            </a:extLst>
          </p:cNvPr>
          <p:cNvSpPr/>
          <p:nvPr/>
        </p:nvSpPr>
        <p:spPr>
          <a:xfrm>
            <a:off x="545523" y="2909454"/>
            <a:ext cx="3056910" cy="1039091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BEHAVIOUR</a:t>
            </a:r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0DFC2B0D-A3EA-B7FA-E376-8A48A66C6648}"/>
              </a:ext>
            </a:extLst>
          </p:cNvPr>
          <p:cNvSpPr txBox="1"/>
          <p:nvPr/>
        </p:nvSpPr>
        <p:spPr>
          <a:xfrm>
            <a:off x="690489" y="4307476"/>
            <a:ext cx="19695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Element well-established in literature and theory</a:t>
            </a:r>
          </a:p>
        </p:txBody>
      </p:sp>
      <p:sp>
        <p:nvSpPr>
          <p:cNvPr id="30" name="Pięciokąt 29">
            <a:extLst>
              <a:ext uri="{FF2B5EF4-FFF2-40B4-BE49-F238E27FC236}">
                <a16:creationId xmlns:a16="http://schemas.microsoft.com/office/drawing/2014/main" id="{90D83C90-9693-8841-B871-D333B882C96C}"/>
              </a:ext>
            </a:extLst>
          </p:cNvPr>
          <p:cNvSpPr/>
          <p:nvPr/>
        </p:nvSpPr>
        <p:spPr>
          <a:xfrm flipH="1">
            <a:off x="8788978" y="2909454"/>
            <a:ext cx="3056910" cy="1039091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PERCEPTION</a:t>
            </a:r>
          </a:p>
        </p:txBody>
      </p:sp>
      <p:sp>
        <p:nvSpPr>
          <p:cNvPr id="31" name="TextBox 27">
            <a:extLst>
              <a:ext uri="{FF2B5EF4-FFF2-40B4-BE49-F238E27FC236}">
                <a16:creationId xmlns:a16="http://schemas.microsoft.com/office/drawing/2014/main" id="{D63AE4C0-73A0-4790-11DE-375E4E08D4A9}"/>
              </a:ext>
            </a:extLst>
          </p:cNvPr>
          <p:cNvSpPr txBox="1"/>
          <p:nvPr/>
        </p:nvSpPr>
        <p:spPr>
          <a:xfrm flipH="1">
            <a:off x="8988902" y="4304337"/>
            <a:ext cx="26570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Empirical addendum  under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polycrisis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- emerging only when employees view supervisors as sufficiently agentic and capable of managing uncertainty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9024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44"/>
    </mc:Choice>
    <mc:Fallback>
      <p:transition spd="slow" advTm="52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09D4-8C82-49A7-6F11-704045F05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C1AC28A7-BC54-540C-074A-F2F9CE19EA59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F753A0A0-0753-80ED-4A23-299C42E3D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8521186-9526-8C94-92E0-DDF817B653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23F4F83-0C66-F803-EFF3-E030077626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663EA1DA-2D6A-2B67-E714-9F73926A3138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55247E50-4566-3256-0889-63983099FF76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Organizational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resilience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as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an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enabler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of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leadership</a:t>
            </a:r>
            <a:endParaRPr lang="pl-PL" sz="2800" b="1" dirty="0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6ED76553-57A4-AAB7-0A81-4D6A889668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F5F7B759-DCE1-452F-846B-C95D9FEC483D}"/>
              </a:ext>
            </a:extLst>
          </p:cNvPr>
          <p:cNvSpPr/>
          <p:nvPr/>
        </p:nvSpPr>
        <p:spPr>
          <a:xfrm>
            <a:off x="1191491" y="2134665"/>
            <a:ext cx="3948546" cy="6658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LEADERSHIP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292D39C0-4990-6CDE-889D-404EAAC7F3E5}"/>
              </a:ext>
            </a:extLst>
          </p:cNvPr>
          <p:cNvSpPr/>
          <p:nvPr/>
        </p:nvSpPr>
        <p:spPr>
          <a:xfrm>
            <a:off x="2840056" y="3299095"/>
            <a:ext cx="651415" cy="401782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180381A-6EB7-0BE8-6B6B-B5178C09B179}"/>
              </a:ext>
            </a:extLst>
          </p:cNvPr>
          <p:cNvSpPr/>
          <p:nvPr/>
        </p:nvSpPr>
        <p:spPr>
          <a:xfrm>
            <a:off x="1191491" y="4199419"/>
            <a:ext cx="3948546" cy="665888"/>
          </a:xfrm>
          <a:prstGeom prst="rect">
            <a:avLst/>
          </a:prstGeom>
          <a:solidFill>
            <a:srgbClr val="B334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ORGANISATIONAL RESILIENCE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A201A54-4185-3828-6ACE-7BA8FAB8A687}"/>
              </a:ext>
            </a:extLst>
          </p:cNvPr>
          <p:cNvSpPr txBox="1"/>
          <p:nvPr/>
        </p:nvSpPr>
        <p:spPr>
          <a:xfrm>
            <a:off x="5721927" y="3429000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VS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32042C5-C7AE-7935-3FB1-8D475B4AF9DA}"/>
              </a:ext>
            </a:extLst>
          </p:cNvPr>
          <p:cNvSpPr/>
          <p:nvPr/>
        </p:nvSpPr>
        <p:spPr>
          <a:xfrm>
            <a:off x="6885703" y="2148516"/>
            <a:ext cx="3948546" cy="665888"/>
          </a:xfrm>
          <a:prstGeom prst="rect">
            <a:avLst/>
          </a:prstGeom>
          <a:solidFill>
            <a:srgbClr val="B334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ORGANISATIONAL RESILIENCE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A2DCAFF9-E336-C9AE-FD98-02227FF5A458}"/>
              </a:ext>
            </a:extLst>
          </p:cNvPr>
          <p:cNvSpPr/>
          <p:nvPr/>
        </p:nvSpPr>
        <p:spPr>
          <a:xfrm>
            <a:off x="8534268" y="3312946"/>
            <a:ext cx="651415" cy="401782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F716907E-C045-2328-F4B1-5C1833A92090}"/>
              </a:ext>
            </a:extLst>
          </p:cNvPr>
          <p:cNvSpPr/>
          <p:nvPr/>
        </p:nvSpPr>
        <p:spPr>
          <a:xfrm>
            <a:off x="6885703" y="4213270"/>
            <a:ext cx="3948546" cy="6658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LEADERSHIP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6429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816"/>
    </mc:Choice>
    <mc:Fallback>
      <p:transition spd="slow" advTm="63816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|25.2|23.3|2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8|15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7|2.4|2.8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5|14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1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"/>
</p:tagLst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989EE9CE400174491FB43F4735CDF6B" ma:contentTypeVersion="7" ma:contentTypeDescription="Utwórz nowy dokument." ma:contentTypeScope="" ma:versionID="382fa8ab6e1b124d8fbb109036c155bc">
  <xsd:schema xmlns:xsd="http://www.w3.org/2001/XMLSchema" xmlns:xs="http://www.w3.org/2001/XMLSchema" xmlns:p="http://schemas.microsoft.com/office/2006/metadata/properties" xmlns:ns2="6c6c69c5-5c71-40a0-8777-e4f2cbffa1de" targetNamespace="http://schemas.microsoft.com/office/2006/metadata/properties" ma:root="true" ma:fieldsID="06fe9cf6649f4b614e018819a95d422c" ns2:_="">
    <xsd:import namespace="6c6c69c5-5c71-40a0-8777-e4f2cbff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c69c5-5c71-40a0-8777-e4f2cbffa1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41B5C2-6EC0-4CDE-9A2F-7A5262F6DE1D}"/>
</file>

<file path=customXml/itemProps2.xml><?xml version="1.0" encoding="utf-8"?>
<ds:datastoreItem xmlns:ds="http://schemas.openxmlformats.org/officeDocument/2006/customXml" ds:itemID="{80EA379C-651A-4D47-844F-20F7B9366B4A}"/>
</file>

<file path=customXml/itemProps3.xml><?xml version="1.0" encoding="utf-8"?>
<ds:datastoreItem xmlns:ds="http://schemas.openxmlformats.org/officeDocument/2006/customXml" ds:itemID="{40DE57AA-D74E-4F0B-801F-8C75999D6726}"/>
</file>

<file path=docProps/app.xml><?xml version="1.0" encoding="utf-8"?>
<Properties xmlns="http://schemas.openxmlformats.org/officeDocument/2006/extended-properties" xmlns:vt="http://schemas.openxmlformats.org/officeDocument/2006/docPropsVTypes">
  <TotalTime>6607</TotalTime>
  <Words>544</Words>
  <Application>Microsoft Macintosh PowerPoint</Application>
  <PresentationFormat>Panoramiczny</PresentationFormat>
  <Paragraphs>78</Paragraphs>
  <Slides>11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20" baseType="lpstr">
      <vt:lpstr>Adelle Sans Devanagari</vt:lpstr>
      <vt:lpstr>Aptos</vt:lpstr>
      <vt:lpstr>Arial</vt:lpstr>
      <vt:lpstr>Grandview Display</vt:lpstr>
      <vt:lpstr>Open Sans Semibold</vt:lpstr>
      <vt:lpstr>Segoe UI</vt:lpstr>
      <vt:lpstr>Segoe UI Symbol</vt:lpstr>
      <vt:lpstr>Times New Roman</vt:lpstr>
      <vt:lpstr>DashVTI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Michał Dąbrowski</dc:creator>
  <cp:lastModifiedBy>Katarzyna Mroczek-Dąbrowska</cp:lastModifiedBy>
  <cp:revision>158</cp:revision>
  <dcterms:created xsi:type="dcterms:W3CDTF">2025-08-04T11:19:09Z</dcterms:created>
  <dcterms:modified xsi:type="dcterms:W3CDTF">2026-07-22T19:48:38Z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0x010100E989EE9CE400174491FB43F4735CDF6B</vt:lpwstr>
  </property>
</Properties>
</file>