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gs/tag1.xml" ContentType="application/vnd.openxmlformats-officedocument.presentationml.tags+xml"/>
  <Override PartName="/ppt/tags/tag8.xml" ContentType="application/vnd.openxmlformats-officedocument.presentationml.tags+xml"/>
  <Override PartName="/ppt/tags/tag7.xml" ContentType="application/vnd.openxmlformats-officedocument.presentationml.tags+xml"/>
  <Override PartName="/ppt/tags/tag6.xml" ContentType="application/vnd.openxmlformats-officedocument.presentationml.tags+xml"/>
  <Override PartName="/ppt/tags/tag5.xml" ContentType="application/vnd.openxmlformats-officedocument.presentationml.tags+xml"/>
  <Override PartName="/ppt/tags/tag4.xml" ContentType="application/vnd.openxmlformats-officedocument.presentationml.tags+xml"/>
  <Override PartName="/ppt/tags/tag3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76" r:id="rId4"/>
    <p:sldId id="292" r:id="rId5"/>
    <p:sldId id="293" r:id="rId6"/>
    <p:sldId id="298" r:id="rId7"/>
    <p:sldId id="299" r:id="rId8"/>
    <p:sldId id="300" r:id="rId9"/>
    <p:sldId id="301" r:id="rId10"/>
    <p:sldId id="279" r:id="rId11"/>
    <p:sldId id="269" r:id="rId12"/>
    <p:sldId id="270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68B7"/>
    <a:srgbClr val="BDA6E2"/>
    <a:srgbClr val="EDE1D1"/>
    <a:srgbClr val="FCECD7"/>
    <a:srgbClr val="FAEAE7"/>
    <a:srgbClr val="ADC2B9"/>
    <a:srgbClr val="6EA56C"/>
    <a:srgbClr val="C2AEF0"/>
    <a:srgbClr val="E1E7F0"/>
    <a:srgbClr val="EAE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Styl ciemny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709"/>
  </p:normalViewPr>
  <p:slideViewPr>
    <p:cSldViewPr snapToGrid="0">
      <p:cViewPr varScale="1">
        <p:scale>
          <a:sx n="93" d="100"/>
          <a:sy n="93" d="100"/>
        </p:scale>
        <p:origin x="240" y="4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5EA9CA-0C3A-654F-8050-03443554A4EF}" type="datetimeFigureOut">
              <a:rPr lang="pl-PL" smtClean="0"/>
              <a:t>17.08.2026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9491E-F6FC-5440-97C3-85A4033236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5493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94979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430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8036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8DC94-99A9-263E-CCF9-CBB28C92F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6D2407A-9868-99D3-F854-0E5B3FF147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3392946-B43C-1B46-828C-8EED2784C1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33A6B09-8DC3-E9A4-597A-A94270F01B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4886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E0682-DF74-0E22-E28B-B46E3BEB7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CB0FD07-AAEC-8D0B-FB57-5649386F3C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61D85C9-A3E8-5E9E-98C9-6B17E7B822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376542C-1952-4CCD-117B-A4AD98BAD8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5070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8FE7E-4068-1174-5365-03247729F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4158261-4461-A89A-069D-AA23162096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A02E22B-CF2A-7E50-4A05-7509B9BA9B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233FB51-50E4-A5E9-DD4E-DC413F72A3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1616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93327-5571-3680-850C-1E5844461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B7B092B-65BF-EBE4-41B6-C02EC2BCE6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D93179E-9E04-5B2A-CAD0-5B95AB8F26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0CE62F7-7437-DA3D-D877-71633A2363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64596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68C64-68C4-0638-2415-DAC66D351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8015DC9-9EDD-5C16-2C8A-C10634BB2A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6A7FCBE-1B92-70A7-30DE-5AD98A19B2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841EDAB-C7E4-C9E3-6B62-84773C89F7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87600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460BA-7E44-122A-0878-201424ED0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26963FB-C6E9-3E68-B517-D03BDDE785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FADB181-27D8-3E56-2424-66CE6A30FB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666680-B8F6-7F22-C902-9B361FDE8B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29714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79DDD-F0C6-CF30-2F25-321E2645A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5ACB331-F349-C5D9-0234-50AEA62DBC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ED13D23-6370-B275-65D4-2482444F7B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2866AA1-AB36-FACD-7B08-9A8704B2A9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9491E-F6FC-5440-97C3-85A4033236AA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091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895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437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782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554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764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1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8/17/26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791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8/17/26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694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8/17/26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306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203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239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2854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AF66B7C-69F6-439C-A508-14C94AF6B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961948" y="0"/>
            <a:ext cx="7230052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55000"/>
                </a:srgbClr>
              </a:gs>
              <a:gs pos="93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97CC2FE6-3AD0-4131-B4BC-1F4D65E25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38376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>
            <a:extLst>
              <a:ext uri="{FF2B5EF4-FFF2-40B4-BE49-F238E27FC236}">
                <a16:creationId xmlns:a16="http://schemas.microsoft.com/office/drawing/2014/main" id="{5090607A-1F34-3160-A717-96F28B083B05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7726A75D-A05B-C3BB-634C-90EB5D5918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48B0499-0DDC-D423-2E9E-650E06C8BF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89A5AF89-8B2B-DFA8-15FF-63E0898C99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90248483-E62A-B19D-26FF-0235D53B23E4}"/>
              </a:ext>
            </a:extLst>
          </p:cNvPr>
          <p:cNvSpPr/>
          <p:nvPr/>
        </p:nvSpPr>
        <p:spPr>
          <a:xfrm>
            <a:off x="-20644" y="-7036"/>
            <a:ext cx="12212644" cy="63796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 descr="File:Logo EUBA SK cmyk.jpg - Wikimedia Commons">
            <a:extLst>
              <a:ext uri="{FF2B5EF4-FFF2-40B4-BE49-F238E27FC236}">
                <a16:creationId xmlns:a16="http://schemas.microsoft.com/office/drawing/2014/main" id="{59D09E17-D309-3FAA-3B20-031AB63D89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pic>
        <p:nvPicPr>
          <p:cNvPr id="4" name="Obraz 3" descr="Research Center | BRU">
            <a:extLst>
              <a:ext uri="{FF2B5EF4-FFF2-40B4-BE49-F238E27FC236}">
                <a16:creationId xmlns:a16="http://schemas.microsoft.com/office/drawing/2014/main" id="{8D2AD08E-B52C-6801-D9FC-82C419E6A1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EA3A3785-E0C0-9A4B-7E19-0CFBC1AAA4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31705" y="-13353"/>
            <a:ext cx="9367714" cy="624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927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49078"/>
    </mc:Choice>
    <mc:Fallback>
      <p:transition spd="slow" advTm="4907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FA04E-8BFC-81E3-7E06-5B2C3FB8F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F184519-CA35-2AB2-5A7C-70332309D6BA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D58EF6EC-7A52-566E-7FEB-A611E365D8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768B665-0504-CD04-EAC7-9A5CDC39CD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566383D1-4501-A660-FD95-B1E74A156F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12D6E45A-EF93-9D7D-3AD3-5DD1F4ED5884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4" name="Proces 13">
            <a:extLst>
              <a:ext uri="{FF2B5EF4-FFF2-40B4-BE49-F238E27FC236}">
                <a16:creationId xmlns:a16="http://schemas.microsoft.com/office/drawing/2014/main" id="{946BC03D-2FBF-8292-1D3F-7A709EB77347}"/>
              </a:ext>
            </a:extLst>
          </p:cNvPr>
          <p:cNvSpPr/>
          <p:nvPr/>
        </p:nvSpPr>
        <p:spPr>
          <a:xfrm>
            <a:off x="8259280" y="2472543"/>
            <a:ext cx="2179096" cy="996417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8878C83-6181-CF81-9668-18D252CEB524}"/>
              </a:ext>
            </a:extLst>
          </p:cNvPr>
          <p:cNvSpPr txBox="1"/>
          <p:nvPr/>
        </p:nvSpPr>
        <p:spPr>
          <a:xfrm>
            <a:off x="501185" y="573398"/>
            <a:ext cx="11054344" cy="665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How popular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is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SEM?</a:t>
            </a:r>
            <a:endParaRPr lang="pl-PL" sz="2800" b="1" dirty="0"/>
          </a:p>
        </p:txBody>
      </p:sp>
      <p:pic>
        <p:nvPicPr>
          <p:cNvPr id="4" name="Obraz 3" descr="File:Logo EUBA SK cmyk.jpg - Wikimedia Commons">
            <a:extLst>
              <a:ext uri="{FF2B5EF4-FFF2-40B4-BE49-F238E27FC236}">
                <a16:creationId xmlns:a16="http://schemas.microsoft.com/office/drawing/2014/main" id="{DBA1CB53-1230-3241-9178-1ADF265728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pic>
        <p:nvPicPr>
          <p:cNvPr id="9" name="Obraz 8" descr="Research Center | BRU">
            <a:extLst>
              <a:ext uri="{FF2B5EF4-FFF2-40B4-BE49-F238E27FC236}">
                <a16:creationId xmlns:a16="http://schemas.microsoft.com/office/drawing/2014/main" id="{AF99FF82-A1D3-C692-17E9-6DB43956F6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E517C7E1-08D9-052C-9EB1-2834688F12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982" y="1856507"/>
            <a:ext cx="5597118" cy="3300864"/>
          </a:xfrm>
          <a:prstGeom prst="rect">
            <a:avLst/>
          </a:prstGeom>
        </p:spPr>
      </p:pic>
      <p:sp>
        <p:nvSpPr>
          <p:cNvPr id="12" name="Prostokąt 8">
            <a:extLst>
              <a:ext uri="{FF2B5EF4-FFF2-40B4-BE49-F238E27FC236}">
                <a16:creationId xmlns:a16="http://schemas.microsoft.com/office/drawing/2014/main" id="{39272071-5611-BA63-1A77-11F3B0FD07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093" y="5152674"/>
            <a:ext cx="1064895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000" dirty="0">
                <a:latin typeface="+mj-lt"/>
                <a:cs typeface="Arial" panose="020B0604020202020204" pitchFamily="34" charset="0"/>
              </a:rPr>
              <a:t>Source: </a:t>
            </a:r>
            <a:r>
              <a:rPr lang="pl-PL" altLang="pl-PL" sz="1000" dirty="0" err="1">
                <a:latin typeface="+mj-lt"/>
                <a:cs typeface="Arial" panose="020B0604020202020204" pitchFamily="34" charset="0"/>
              </a:rPr>
              <a:t>Scopus</a:t>
            </a:r>
            <a:r>
              <a:rPr lang="pl-PL" altLang="pl-PL" sz="1000" dirty="0">
                <a:latin typeface="+mj-lt"/>
                <a:cs typeface="Arial" panose="020B0604020202020204" pitchFamily="34" charset="0"/>
              </a:rPr>
              <a:t> </a:t>
            </a:r>
            <a:r>
              <a:rPr lang="pl-PL" altLang="pl-PL" sz="1000" dirty="0" err="1">
                <a:latin typeface="+mj-lt"/>
                <a:cs typeface="Arial" panose="020B0604020202020204" pitchFamily="34" charset="0"/>
              </a:rPr>
              <a:t>database</a:t>
            </a:r>
            <a:endParaRPr lang="pl-PL" altLang="pl-PL" sz="10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BD1EF3CC-9EE5-8E1C-55CC-A0B7FAF082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8211" y="1912801"/>
            <a:ext cx="5853789" cy="34103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731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113"/>
    </mc:Choice>
    <mc:Fallback>
      <p:transition spd="slow" advTm="62113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18E34-5119-7A3E-C4E2-696B749DE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193CC6D8-C018-4FC9-18EB-257ADAFD87BF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4EF7187E-2F58-B615-3D1A-EBFD837434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DDBB876-D65F-CD10-7AB2-8CC04AFE87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8AA12BD-496E-66DC-67BC-B95713A44B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EAB57305-7BBD-90F8-DB1D-B8DAFD7C27A4}"/>
              </a:ext>
            </a:extLst>
          </p:cNvPr>
          <p:cNvSpPr/>
          <p:nvPr/>
        </p:nvSpPr>
        <p:spPr>
          <a:xfrm>
            <a:off x="410589" y="925644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4B6B4CA-3937-72D7-6DE1-4E715299E5B0}"/>
              </a:ext>
            </a:extLst>
          </p:cNvPr>
          <p:cNvSpPr txBox="1"/>
          <p:nvPr/>
        </p:nvSpPr>
        <p:spPr>
          <a:xfrm>
            <a:off x="5331207" y="659517"/>
            <a:ext cx="15295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CREDITS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9D94EEC-75FA-9BF3-F71C-C46738C7FAE7}"/>
              </a:ext>
            </a:extLst>
          </p:cNvPr>
          <p:cNvSpPr txBox="1"/>
          <p:nvPr/>
        </p:nvSpPr>
        <p:spPr>
          <a:xfrm>
            <a:off x="3429483" y="1531909"/>
            <a:ext cx="95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dirty="0"/>
              <a:t>Content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9329590-40FA-BE35-93D7-63C872D552BF}"/>
              </a:ext>
            </a:extLst>
          </p:cNvPr>
          <p:cNvSpPr txBox="1"/>
          <p:nvPr/>
        </p:nvSpPr>
        <p:spPr>
          <a:xfrm>
            <a:off x="5442367" y="1421033"/>
            <a:ext cx="53559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University of </a:t>
            </a:r>
            <a:r>
              <a:rPr lang="pl-PL" dirty="0" err="1"/>
              <a:t>Economics</a:t>
            </a:r>
            <a:r>
              <a:rPr lang="pl-PL" dirty="0"/>
              <a:t> and Business in </a:t>
            </a:r>
            <a:r>
              <a:rPr lang="pl-PL" dirty="0" err="1"/>
              <a:t>Bratislava</a:t>
            </a:r>
            <a:endParaRPr lang="pl-PL" dirty="0"/>
          </a:p>
          <a:p>
            <a:r>
              <a:rPr lang="pl-PL" dirty="0"/>
              <a:t>ISCTE Business </a:t>
            </a:r>
            <a:r>
              <a:rPr lang="pl-PL" dirty="0" err="1"/>
              <a:t>Research</a:t>
            </a:r>
            <a:r>
              <a:rPr lang="pl-PL" dirty="0"/>
              <a:t> Unit</a:t>
            </a:r>
          </a:p>
          <a:p>
            <a:r>
              <a:rPr lang="pl-PL" dirty="0"/>
              <a:t>Poznań University of </a:t>
            </a:r>
            <a:r>
              <a:rPr lang="pl-PL" dirty="0" err="1"/>
              <a:t>Economics</a:t>
            </a:r>
            <a:r>
              <a:rPr lang="pl-PL" dirty="0"/>
              <a:t> and Business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B84DD60-8548-40C7-D1F2-16277B2ADA28}"/>
              </a:ext>
            </a:extLst>
          </p:cNvPr>
          <p:cNvSpPr txBox="1"/>
          <p:nvPr/>
        </p:nvSpPr>
        <p:spPr>
          <a:xfrm>
            <a:off x="3206666" y="2506641"/>
            <a:ext cx="1181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dirty="0" err="1"/>
              <a:t>Voiceover</a:t>
            </a:r>
            <a:endParaRPr lang="pl-PL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205C1CD6-8406-8CD7-1ED5-73CFBA12F1B7}"/>
              </a:ext>
            </a:extLst>
          </p:cNvPr>
          <p:cNvSpPr txBox="1"/>
          <p:nvPr/>
        </p:nvSpPr>
        <p:spPr>
          <a:xfrm>
            <a:off x="3610623" y="3252769"/>
            <a:ext cx="777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dirty="0"/>
              <a:t>Music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2FC15351-7D84-2516-6E3F-485D06F3D4F4}"/>
              </a:ext>
            </a:extLst>
          </p:cNvPr>
          <p:cNvSpPr txBox="1"/>
          <p:nvPr/>
        </p:nvSpPr>
        <p:spPr>
          <a:xfrm>
            <a:off x="5442367" y="4358715"/>
            <a:ext cx="4834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The video </a:t>
            </a:r>
            <a:r>
              <a:rPr lang="pl-PL" dirty="0" err="1"/>
              <a:t>has</a:t>
            </a:r>
            <a:r>
              <a:rPr lang="pl-PL" dirty="0"/>
              <a:t> </a:t>
            </a:r>
            <a:r>
              <a:rPr lang="pl-PL" dirty="0" err="1"/>
              <a:t>been</a:t>
            </a:r>
            <a:r>
              <a:rPr lang="pl-PL" dirty="0"/>
              <a:t> </a:t>
            </a:r>
            <a:r>
              <a:rPr lang="pl-PL" dirty="0" err="1"/>
              <a:t>prepared</a:t>
            </a:r>
            <a:r>
              <a:rPr lang="pl-PL" dirty="0"/>
              <a:t> with </a:t>
            </a:r>
            <a:r>
              <a:rPr lang="pl-PL" dirty="0" err="1"/>
              <a:t>use</a:t>
            </a:r>
            <a:r>
              <a:rPr lang="pl-PL" dirty="0"/>
              <a:t> of </a:t>
            </a:r>
            <a:r>
              <a:rPr lang="pl-PL" dirty="0" err="1"/>
              <a:t>Azure</a:t>
            </a:r>
            <a:r>
              <a:rPr lang="pl-PL" dirty="0"/>
              <a:t> </a:t>
            </a:r>
            <a:r>
              <a:rPr lang="pl-PL" dirty="0" err="1"/>
              <a:t>OpenAI</a:t>
            </a:r>
            <a:r>
              <a:rPr lang="pl-PL" dirty="0"/>
              <a:t> </a:t>
            </a:r>
            <a:r>
              <a:rPr lang="pl-PL" dirty="0" err="1"/>
              <a:t>ImageGen</a:t>
            </a:r>
            <a:r>
              <a:rPr lang="pl-PL" dirty="0"/>
              <a:t> 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A3AED294-7D62-D9AC-1B6C-40FF1240C322}"/>
              </a:ext>
            </a:extLst>
          </p:cNvPr>
          <p:cNvSpPr txBox="1"/>
          <p:nvPr/>
        </p:nvSpPr>
        <p:spPr>
          <a:xfrm>
            <a:off x="5442367" y="2483465"/>
            <a:ext cx="3429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/>
              <a:t>Generated</a:t>
            </a:r>
            <a:r>
              <a:rPr lang="pl-PL" dirty="0"/>
              <a:t> with </a:t>
            </a:r>
            <a:r>
              <a:rPr lang="pl-PL" dirty="0" err="1"/>
              <a:t>use</a:t>
            </a:r>
            <a:r>
              <a:rPr lang="pl-PL" dirty="0"/>
              <a:t> of </a:t>
            </a:r>
            <a:r>
              <a:rPr lang="pl-PL" dirty="0" err="1"/>
              <a:t>notegpt.io</a:t>
            </a:r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EBA812E0-3BDA-5C41-695B-7DCD43D855BC}"/>
              </a:ext>
            </a:extLst>
          </p:cNvPr>
          <p:cNvSpPr txBox="1"/>
          <p:nvPr/>
        </p:nvSpPr>
        <p:spPr>
          <a:xfrm>
            <a:off x="5469103" y="3252769"/>
            <a:ext cx="2161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Technology </a:t>
            </a:r>
            <a:r>
              <a:rPr lang="pl-PL" dirty="0" err="1"/>
              <a:t>Minimal</a:t>
            </a:r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13008E9-176B-E1E6-60FF-9572A5E2C43C}"/>
              </a:ext>
            </a:extLst>
          </p:cNvPr>
          <p:cNvSpPr txBox="1"/>
          <p:nvPr/>
        </p:nvSpPr>
        <p:spPr>
          <a:xfrm>
            <a:off x="3502767" y="4375760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dirty="0" err="1"/>
              <a:t>Images</a:t>
            </a:r>
            <a:endParaRPr lang="pl-PL" dirty="0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6B7A6453-413D-CC3D-2DCE-75C362391EA3}"/>
              </a:ext>
            </a:extLst>
          </p:cNvPr>
          <p:cNvSpPr txBox="1"/>
          <p:nvPr/>
        </p:nvSpPr>
        <p:spPr>
          <a:xfrm>
            <a:off x="5962797" y="5667067"/>
            <a:ext cx="609834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b="1" i="1" u="none" strike="noStrike" dirty="0">
                <a:solidFill>
                  <a:srgbClr val="000000"/>
                </a:solidFill>
                <a:effectLst/>
                <a:latin typeface="+mj-lt"/>
              </a:rPr>
              <a:t>This work was supported by the Polish National Agency for Academic Exchange, Strategic Partnerships, “Higher Education for Resilient Economy”, grant number (BNI/PST/2023/1/00016)</a:t>
            </a:r>
            <a:endParaRPr lang="pl-PL" sz="1100" dirty="0">
              <a:latin typeface="+mj-lt"/>
            </a:endParaRPr>
          </a:p>
        </p:txBody>
      </p:sp>
      <p:pic>
        <p:nvPicPr>
          <p:cNvPr id="18" name="Obraz 17" descr="File:Logo EUBA SK cmyk.jpg - Wikimedia Commons">
            <a:extLst>
              <a:ext uri="{FF2B5EF4-FFF2-40B4-BE49-F238E27FC236}">
                <a16:creationId xmlns:a16="http://schemas.microsoft.com/office/drawing/2014/main" id="{79154BD0-8CA4-4D99-D122-F8BD0608CE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pic>
        <p:nvPicPr>
          <p:cNvPr id="3" name="Obraz 2" descr="Research Center | BRU">
            <a:extLst>
              <a:ext uri="{FF2B5EF4-FFF2-40B4-BE49-F238E27FC236}">
                <a16:creationId xmlns:a16="http://schemas.microsoft.com/office/drawing/2014/main" id="{9D87A4EF-C2D5-62AB-316E-2919974589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022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098"/>
    </mc:Choice>
    <mc:Fallback>
      <p:transition spd="slow" advTm="23098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5FF46-7D91-252C-8297-1A0F32B58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BE91D15F-7973-500D-2D95-C1BE84482569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103AE4B2-D26E-8EC2-B9CC-7A90A8935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5E45636-E50E-ECB0-3960-B4583563E0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C8891628-7B7C-865F-BC75-0A1D945115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D69BD532-FFC1-313A-50B4-CB8390B86095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5E57FA6-D2E4-C743-A7C8-3FC043F9C522}"/>
              </a:ext>
            </a:extLst>
          </p:cNvPr>
          <p:cNvSpPr txBox="1"/>
          <p:nvPr/>
        </p:nvSpPr>
        <p:spPr>
          <a:xfrm>
            <a:off x="5962797" y="5667067"/>
            <a:ext cx="609834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b="1" i="1" u="none" strike="noStrike" dirty="0">
                <a:solidFill>
                  <a:srgbClr val="000000"/>
                </a:solidFill>
                <a:effectLst/>
                <a:latin typeface="+mj-lt"/>
              </a:rPr>
              <a:t>This work was supported by the Polish National Agency for Academic Exchange, Strategic Partnerships, “Higher Education for Resilient Economy”, grant number (BNI/PST/2023/1/00016)</a:t>
            </a:r>
            <a:endParaRPr lang="pl-PL" sz="1100" dirty="0">
              <a:latin typeface="+mj-lt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9AFDB09-225C-F7E8-5AAE-52D05B7E3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015" y="5034301"/>
            <a:ext cx="3906982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/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The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methodological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guidance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provided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in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this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presentation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is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based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on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insights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and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best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practices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documented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across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multiple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scholarly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publications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developed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within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the NAWA HERE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project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using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SEM-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based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analyses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</a:rPr>
              <a:t>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11806CC-23B8-DDD3-323E-1F23A551C870}"/>
              </a:ext>
            </a:extLst>
          </p:cNvPr>
          <p:cNvSpPr txBox="1"/>
          <p:nvPr/>
        </p:nvSpPr>
        <p:spPr>
          <a:xfrm>
            <a:off x="546813" y="654148"/>
            <a:ext cx="4578979" cy="1958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Structural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Equation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Modeling (SEM)-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Introduction</a:t>
            </a:r>
            <a:endParaRPr lang="pl-PL" sz="2800" b="1" dirty="0"/>
          </a:p>
        </p:txBody>
      </p:sp>
      <p:pic>
        <p:nvPicPr>
          <p:cNvPr id="9" name="Obraz 8" descr="File:Logo EUBA SK cmyk.jpg - Wikimedia Commons">
            <a:extLst>
              <a:ext uri="{FF2B5EF4-FFF2-40B4-BE49-F238E27FC236}">
                <a16:creationId xmlns:a16="http://schemas.microsoft.com/office/drawing/2014/main" id="{59C9FCEC-A753-E4F4-825B-C006D36F10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pic>
        <p:nvPicPr>
          <p:cNvPr id="3" name="Obraz 2" descr="Research Center | BRU">
            <a:extLst>
              <a:ext uri="{FF2B5EF4-FFF2-40B4-BE49-F238E27FC236}">
                <a16:creationId xmlns:a16="http://schemas.microsoft.com/office/drawing/2014/main" id="{866A185C-4F5F-3110-70A0-3F55F4DE37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31CEFAB8-9319-F187-4093-446A8FCEC2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9600" y="21897"/>
            <a:ext cx="77724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831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731"/>
    </mc:Choice>
    <mc:Fallback>
      <p:transition spd="slow" advTm="1073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853A7-E1B2-522D-2A45-3175D2705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2934D0F4-4C91-C509-0444-D5D0014F1BF0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7BDBFF56-4A36-64A6-3774-B02E1CB4DE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BB62D6A-835F-A93E-17EC-941D2A0CF1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6E3C5A97-CDAF-72AF-FF1E-853DFD5C1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BAC6DED0-D7A5-90E3-1C3E-06C46CC2CB85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A559C16D-546D-5170-7231-7D5A7FE43CC0}"/>
              </a:ext>
            </a:extLst>
          </p:cNvPr>
          <p:cNvSpPr txBox="1"/>
          <p:nvPr/>
        </p:nvSpPr>
        <p:spPr>
          <a:xfrm>
            <a:off x="5962797" y="5667067"/>
            <a:ext cx="609834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b="1" i="1" u="none" strike="noStrike">
                <a:solidFill>
                  <a:srgbClr val="000000"/>
                </a:solidFill>
                <a:effectLst/>
                <a:latin typeface="+mj-lt"/>
              </a:rPr>
              <a:t>This work was supported by the Polish National Agency for Academic Exchange, Strategic Partnerships, “Higher Education for Resilient Economy”, grant number (BNI/PST/2023/1/00016)</a:t>
            </a:r>
            <a:endParaRPr lang="pl-PL" sz="1100" dirty="0">
              <a:latin typeface="+mj-lt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C7AF6087-CFEA-B082-8D43-C3401B7218CA}"/>
              </a:ext>
            </a:extLst>
          </p:cNvPr>
          <p:cNvSpPr txBox="1"/>
          <p:nvPr/>
        </p:nvSpPr>
        <p:spPr>
          <a:xfrm>
            <a:off x="546814" y="654148"/>
            <a:ext cx="3341370" cy="1958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Structural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Equation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Modeling (SEM)-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Introduction</a:t>
            </a:r>
            <a:endParaRPr lang="pl-PL" sz="2800" b="1" dirty="0"/>
          </a:p>
        </p:txBody>
      </p:sp>
      <p:pic>
        <p:nvPicPr>
          <p:cNvPr id="4" name="Obraz 3" descr="File:Logo EUBA SK cmyk.jpg - Wikimedia Commons">
            <a:extLst>
              <a:ext uri="{FF2B5EF4-FFF2-40B4-BE49-F238E27FC236}">
                <a16:creationId xmlns:a16="http://schemas.microsoft.com/office/drawing/2014/main" id="{22060E5D-3B85-6B06-0021-359FD7EFB8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pic>
        <p:nvPicPr>
          <p:cNvPr id="12" name="Obraz 11" descr="Research Center | BRU">
            <a:extLst>
              <a:ext uri="{FF2B5EF4-FFF2-40B4-BE49-F238E27FC236}">
                <a16:creationId xmlns:a16="http://schemas.microsoft.com/office/drawing/2014/main" id="{A9067E49-7735-02B7-0F85-F0137D0F96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90B35622-E359-3F35-0FC6-294939B145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9600" y="21897"/>
            <a:ext cx="77724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449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061"/>
    </mc:Choice>
    <mc:Fallback>
      <p:transition spd="slow" advTm="3906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A1FE2-5BE5-3C37-6FA9-B160B1B1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FCDC54A-65AF-6A50-3CEB-CE0EFEE8628C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90D211EC-2250-8735-0EA5-1EEE7FFB0B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73518250-A4AF-5DA2-DDEB-E44C65A27E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4CCA1068-7378-69B0-8E9C-D46FF42BF7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58994D84-87A2-9604-8280-48F9FBB80C8A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3" name="Obraz 2" descr="File:Logo EUBA SK cmyk.jpg - Wikimedia Commons">
            <a:extLst>
              <a:ext uri="{FF2B5EF4-FFF2-40B4-BE49-F238E27FC236}">
                <a16:creationId xmlns:a16="http://schemas.microsoft.com/office/drawing/2014/main" id="{5FF3D383-49A7-5FBC-E188-BB5D9CC55B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02B2696F-BC22-0759-7F63-591A3864D381}"/>
              </a:ext>
            </a:extLst>
          </p:cNvPr>
          <p:cNvSpPr txBox="1"/>
          <p:nvPr/>
        </p:nvSpPr>
        <p:spPr>
          <a:xfrm>
            <a:off x="362894" y="98669"/>
            <a:ext cx="11054344" cy="665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Exploratory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vs.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confirmatory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rsesearch</a:t>
            </a:r>
            <a:endParaRPr lang="pl-PL" sz="2800" b="1" dirty="0"/>
          </a:p>
        </p:txBody>
      </p:sp>
      <p:pic>
        <p:nvPicPr>
          <p:cNvPr id="4" name="Obraz 3" descr="Research Center | BRU">
            <a:extLst>
              <a:ext uri="{FF2B5EF4-FFF2-40B4-BE49-F238E27FC236}">
                <a16:creationId xmlns:a16="http://schemas.microsoft.com/office/drawing/2014/main" id="{62E2AA94-ABEE-B3EA-38B4-F675A35040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C54130A9-91A2-5258-4DA5-87ACF233E133}"/>
              </a:ext>
            </a:extLst>
          </p:cNvPr>
          <p:cNvSpPr txBox="1"/>
          <p:nvPr/>
        </p:nvSpPr>
        <p:spPr>
          <a:xfrm>
            <a:off x="1991751" y="1200328"/>
            <a:ext cx="9916231" cy="4694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>
              <a:lnSpc>
                <a:spcPct val="114000"/>
              </a:lnSpc>
              <a:buNone/>
            </a:pPr>
            <a:r>
              <a:rPr lang="pl-PL" sz="2400" b="1" i="0" dirty="0" err="1">
                <a:effectLst/>
                <a:latin typeface="+mj-lt"/>
              </a:rPr>
              <a:t>Exploratory</a:t>
            </a:r>
            <a:r>
              <a:rPr lang="pl-PL" sz="2400" b="1" i="0" dirty="0">
                <a:effectLst/>
                <a:latin typeface="+mj-lt"/>
              </a:rPr>
              <a:t> </a:t>
            </a:r>
            <a:r>
              <a:rPr lang="pl-PL" sz="2400" b="1" i="0" dirty="0" err="1">
                <a:effectLst/>
                <a:latin typeface="+mj-lt"/>
              </a:rPr>
              <a:t>Research</a:t>
            </a:r>
            <a:endParaRPr lang="pl-PL" sz="2400" b="1" i="0" dirty="0">
              <a:effectLst/>
              <a:latin typeface="+mj-lt"/>
            </a:endParaRPr>
          </a:p>
          <a:p>
            <a:pPr marL="342900" lvl="0" indent="-342900" algn="l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400" b="0" i="0" dirty="0">
                <a:effectLst/>
                <a:latin typeface="+mj-lt"/>
              </a:rPr>
              <a:t>No </a:t>
            </a:r>
            <a:r>
              <a:rPr lang="pl-PL" sz="2400" b="0" i="0" dirty="0" err="1">
                <a:effectLst/>
                <a:latin typeface="+mj-lt"/>
              </a:rPr>
              <a:t>well-established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theory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exists</a:t>
            </a:r>
            <a:endParaRPr lang="pl-PL" sz="2400" b="0" i="0" dirty="0">
              <a:effectLst/>
              <a:latin typeface="+mj-lt"/>
            </a:endParaRPr>
          </a:p>
          <a:p>
            <a:pPr marL="342900" lvl="0" indent="-342900" algn="l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400" b="0" i="0" dirty="0">
                <a:effectLst/>
                <a:latin typeface="+mj-lt"/>
              </a:rPr>
              <a:t>A </a:t>
            </a:r>
            <a:r>
              <a:rPr lang="pl-PL" sz="2400" b="0" i="0" dirty="0" err="1">
                <a:effectLst/>
                <a:latin typeface="+mj-lt"/>
              </a:rPr>
              <a:t>new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or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emerging</a:t>
            </a:r>
            <a:r>
              <a:rPr lang="pl-PL" sz="2400" b="0" i="0" dirty="0">
                <a:effectLst/>
                <a:latin typeface="+mj-lt"/>
              </a:rPr>
              <a:t> problem</a:t>
            </a:r>
          </a:p>
          <a:p>
            <a:pPr marL="342900" lvl="0" indent="-342900" algn="l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400" b="0" i="0" dirty="0" err="1">
                <a:effectLst/>
                <a:latin typeface="+mj-lt"/>
              </a:rPr>
              <a:t>Aimed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at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gaining</a:t>
            </a:r>
            <a:r>
              <a:rPr lang="pl-PL" sz="2400" b="0" i="0" dirty="0">
                <a:effectLst/>
                <a:latin typeface="+mj-lt"/>
              </a:rPr>
              <a:t> a </a:t>
            </a:r>
            <a:r>
              <a:rPr lang="pl-PL" sz="2400" b="0" i="0" dirty="0" err="1">
                <a:effectLst/>
                <a:latin typeface="+mj-lt"/>
              </a:rPr>
              <a:t>deeper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understanding</a:t>
            </a:r>
            <a:r>
              <a:rPr lang="pl-PL" sz="2400" b="0" i="0" dirty="0">
                <a:effectLst/>
                <a:latin typeface="+mj-lt"/>
              </a:rPr>
              <a:t> of </a:t>
            </a:r>
            <a:r>
              <a:rPr lang="pl-PL" sz="2400" b="0" i="0" dirty="0" err="1">
                <a:effectLst/>
                <a:latin typeface="+mj-lt"/>
              </a:rPr>
              <a:t>relationships</a:t>
            </a:r>
            <a:r>
              <a:rPr lang="pl-PL" sz="2400" b="0" i="0" dirty="0">
                <a:effectLst/>
                <a:latin typeface="+mj-lt"/>
              </a:rPr>
              <a:t> and </a:t>
            </a:r>
            <a:r>
              <a:rPr lang="pl-PL" sz="2400" b="0" i="0" dirty="0" err="1">
                <a:effectLst/>
                <a:latin typeface="+mj-lt"/>
              </a:rPr>
              <a:t>phenomena</a:t>
            </a:r>
            <a:endParaRPr lang="pl-PL" sz="2400" b="0" i="0" dirty="0">
              <a:effectLst/>
              <a:latin typeface="+mj-lt"/>
            </a:endParaRPr>
          </a:p>
          <a:p>
            <a:pPr marL="342900" lvl="0" indent="-342900" algn="l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400" b="0" i="0" dirty="0">
                <a:effectLst/>
                <a:latin typeface="+mj-lt"/>
              </a:rPr>
              <a:t>Focus on </a:t>
            </a:r>
            <a:r>
              <a:rPr lang="pl-PL" sz="2400" b="1" i="0" dirty="0" err="1">
                <a:effectLst/>
                <a:latin typeface="+mj-lt"/>
              </a:rPr>
              <a:t>research</a:t>
            </a:r>
            <a:r>
              <a:rPr lang="pl-PL" sz="2400" b="1" i="0" dirty="0">
                <a:effectLst/>
                <a:latin typeface="+mj-lt"/>
              </a:rPr>
              <a:t> </a:t>
            </a:r>
            <a:r>
              <a:rPr lang="pl-PL" sz="2400" b="1" i="0" dirty="0" err="1">
                <a:effectLst/>
                <a:latin typeface="+mj-lt"/>
              </a:rPr>
              <a:t>objectives</a:t>
            </a:r>
            <a:r>
              <a:rPr lang="pl-PL" sz="2400" b="0" i="0" dirty="0">
                <a:effectLst/>
                <a:latin typeface="+mj-lt"/>
              </a:rPr>
              <a:t> and </a:t>
            </a:r>
            <a:r>
              <a:rPr lang="pl-PL" sz="2400" b="1" i="0" dirty="0" err="1">
                <a:effectLst/>
                <a:latin typeface="+mj-lt"/>
              </a:rPr>
              <a:t>research</a:t>
            </a:r>
            <a:r>
              <a:rPr lang="pl-PL" sz="2400" b="1" i="0" dirty="0">
                <a:effectLst/>
                <a:latin typeface="+mj-lt"/>
              </a:rPr>
              <a:t> </a:t>
            </a:r>
            <a:r>
              <a:rPr lang="pl-PL" sz="2400" b="1" i="0" dirty="0" err="1">
                <a:effectLst/>
                <a:latin typeface="+mj-lt"/>
              </a:rPr>
              <a:t>questions</a:t>
            </a:r>
            <a:endParaRPr lang="pl-PL" sz="2400" b="0" i="0" dirty="0">
              <a:effectLst/>
              <a:latin typeface="+mj-lt"/>
            </a:endParaRPr>
          </a:p>
          <a:p>
            <a:pPr indent="0" algn="l">
              <a:lnSpc>
                <a:spcPct val="114000"/>
              </a:lnSpc>
              <a:buNone/>
            </a:pPr>
            <a:endParaRPr lang="pl-PL" sz="2400" b="1" i="0" dirty="0">
              <a:effectLst/>
              <a:latin typeface="+mj-lt"/>
            </a:endParaRPr>
          </a:p>
          <a:p>
            <a:pPr indent="0" algn="l">
              <a:lnSpc>
                <a:spcPct val="114000"/>
              </a:lnSpc>
              <a:buNone/>
            </a:pPr>
            <a:r>
              <a:rPr lang="pl-PL" sz="2400" b="1" i="0" dirty="0" err="1">
                <a:effectLst/>
                <a:latin typeface="+mj-lt"/>
              </a:rPr>
              <a:t>Confirmatory</a:t>
            </a:r>
            <a:r>
              <a:rPr lang="pl-PL" sz="2400" b="1" i="0" dirty="0">
                <a:effectLst/>
                <a:latin typeface="+mj-lt"/>
              </a:rPr>
              <a:t> </a:t>
            </a:r>
            <a:r>
              <a:rPr lang="pl-PL" sz="2400" b="1" i="0" dirty="0" err="1">
                <a:effectLst/>
                <a:latin typeface="+mj-lt"/>
              </a:rPr>
              <a:t>Research</a:t>
            </a:r>
            <a:endParaRPr lang="pl-PL" sz="2400" b="1" i="0" dirty="0">
              <a:effectLst/>
              <a:latin typeface="+mj-lt"/>
            </a:endParaRPr>
          </a:p>
          <a:p>
            <a:pPr marL="342900" lvl="0" indent="-342900" algn="l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400" b="0" i="0" dirty="0" err="1">
                <a:effectLst/>
                <a:latin typeface="+mj-lt"/>
              </a:rPr>
              <a:t>Based</a:t>
            </a:r>
            <a:r>
              <a:rPr lang="pl-PL" sz="2400" b="0" i="0" dirty="0">
                <a:effectLst/>
                <a:latin typeface="+mj-lt"/>
              </a:rPr>
              <a:t> on </a:t>
            </a:r>
            <a:r>
              <a:rPr lang="pl-PL" sz="2400" b="0" i="0" dirty="0" err="1">
                <a:effectLst/>
                <a:latin typeface="+mj-lt"/>
              </a:rPr>
              <a:t>theories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that</a:t>
            </a:r>
            <a:r>
              <a:rPr lang="pl-PL" sz="2400" b="0" i="0" dirty="0">
                <a:effectLst/>
                <a:latin typeface="+mj-lt"/>
              </a:rPr>
              <a:t> we </a:t>
            </a:r>
            <a:r>
              <a:rPr lang="pl-PL" sz="2400" b="0" i="0" dirty="0" err="1">
                <a:effectLst/>
                <a:latin typeface="+mj-lt"/>
              </a:rPr>
              <a:t>seek</a:t>
            </a:r>
            <a:r>
              <a:rPr lang="pl-PL" sz="2400" b="0" i="0" dirty="0">
                <a:effectLst/>
                <a:latin typeface="+mj-lt"/>
              </a:rPr>
              <a:t> to test </a:t>
            </a:r>
            <a:r>
              <a:rPr lang="pl-PL" sz="2400" b="0" i="0" dirty="0" err="1">
                <a:effectLst/>
                <a:latin typeface="+mj-lt"/>
              </a:rPr>
              <a:t>or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validate</a:t>
            </a:r>
            <a:endParaRPr lang="pl-PL" sz="2400" b="0" i="0" dirty="0">
              <a:effectLst/>
              <a:latin typeface="+mj-lt"/>
            </a:endParaRPr>
          </a:p>
          <a:p>
            <a:pPr marL="342900" lvl="0" indent="-342900" algn="l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400" b="0" i="0" dirty="0">
                <a:effectLst/>
                <a:latin typeface="+mj-lt"/>
              </a:rPr>
              <a:t>A </a:t>
            </a:r>
            <a:r>
              <a:rPr lang="pl-PL" sz="2400" b="0" i="0" dirty="0" err="1">
                <a:effectLst/>
                <a:latin typeface="+mj-lt"/>
              </a:rPr>
              <a:t>known</a:t>
            </a:r>
            <a:r>
              <a:rPr lang="pl-PL" sz="2400" b="0" i="0" dirty="0">
                <a:effectLst/>
                <a:latin typeface="+mj-lt"/>
              </a:rPr>
              <a:t> problem, but with the </a:t>
            </a:r>
            <a:r>
              <a:rPr lang="pl-PL" sz="2400" b="0" i="0" dirty="0" err="1">
                <a:effectLst/>
                <a:latin typeface="+mj-lt"/>
              </a:rPr>
              <a:t>aim</a:t>
            </a:r>
            <a:r>
              <a:rPr lang="pl-PL" sz="2400" b="0" i="0" dirty="0">
                <a:effectLst/>
                <a:latin typeface="+mj-lt"/>
              </a:rPr>
              <a:t> of </a:t>
            </a:r>
            <a:r>
              <a:rPr lang="pl-PL" sz="2400" b="0" i="0" dirty="0" err="1">
                <a:effectLst/>
                <a:latin typeface="+mj-lt"/>
              </a:rPr>
              <a:t>extending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existing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knowledge</a:t>
            </a:r>
            <a:endParaRPr lang="pl-PL" sz="2400" b="0" i="0" dirty="0">
              <a:effectLst/>
              <a:latin typeface="+mj-lt"/>
            </a:endParaRPr>
          </a:p>
          <a:p>
            <a:pPr marL="342900" lvl="0" indent="-342900" algn="l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400" b="0" i="0" dirty="0">
                <a:effectLst/>
                <a:latin typeface="+mj-lt"/>
              </a:rPr>
              <a:t>Focus on </a:t>
            </a:r>
            <a:r>
              <a:rPr lang="pl-PL" sz="2400" b="1" i="0" dirty="0" err="1">
                <a:effectLst/>
                <a:latin typeface="+mj-lt"/>
              </a:rPr>
              <a:t>research</a:t>
            </a:r>
            <a:r>
              <a:rPr lang="pl-PL" sz="2400" b="1" i="0" dirty="0">
                <a:effectLst/>
                <a:latin typeface="+mj-lt"/>
              </a:rPr>
              <a:t> </a:t>
            </a:r>
            <a:r>
              <a:rPr lang="pl-PL" sz="2400" b="1" i="0" dirty="0" err="1">
                <a:effectLst/>
                <a:latin typeface="+mj-lt"/>
              </a:rPr>
              <a:t>objectives</a:t>
            </a:r>
            <a:r>
              <a:rPr lang="pl-PL" sz="2400" b="0" i="0" dirty="0">
                <a:effectLst/>
                <a:latin typeface="+mj-lt"/>
              </a:rPr>
              <a:t>, </a:t>
            </a:r>
            <a:r>
              <a:rPr lang="pl-PL" sz="2400" b="1" i="0" dirty="0" err="1">
                <a:effectLst/>
                <a:latin typeface="+mj-lt"/>
              </a:rPr>
              <a:t>research</a:t>
            </a:r>
            <a:r>
              <a:rPr lang="pl-PL" sz="2400" b="1" i="0" dirty="0">
                <a:effectLst/>
                <a:latin typeface="+mj-lt"/>
              </a:rPr>
              <a:t> </a:t>
            </a:r>
            <a:r>
              <a:rPr lang="pl-PL" sz="2400" b="1" i="0" dirty="0" err="1">
                <a:effectLst/>
                <a:latin typeface="+mj-lt"/>
              </a:rPr>
              <a:t>questions</a:t>
            </a:r>
            <a:r>
              <a:rPr lang="pl-PL" sz="2400" b="0" i="0" dirty="0">
                <a:effectLst/>
                <a:latin typeface="+mj-lt"/>
              </a:rPr>
              <a:t>, and </a:t>
            </a:r>
            <a:r>
              <a:rPr lang="pl-PL" sz="2400" b="1" i="0" dirty="0" err="1">
                <a:effectLst/>
                <a:latin typeface="+mj-lt"/>
              </a:rPr>
              <a:t>hypotheses</a:t>
            </a:r>
            <a:endParaRPr lang="pl-PL" sz="2400" b="0" i="0" dirty="0">
              <a:effectLst/>
              <a:latin typeface="+mj-lt"/>
            </a:endParaRPr>
          </a:p>
        </p:txBody>
      </p:sp>
      <p:pic>
        <p:nvPicPr>
          <p:cNvPr id="18" name="Obraz 17" descr="Light blue goodie bag">
            <a:extLst>
              <a:ext uri="{FF2B5EF4-FFF2-40B4-BE49-F238E27FC236}">
                <a16:creationId xmlns:a16="http://schemas.microsoft.com/office/drawing/2014/main" id="{7B25A1AB-47C0-9E94-0E60-3566B5F3DC5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6355" t="9841" r="17329" b="17040"/>
          <a:stretch>
            <a:fillRect/>
          </a:stretch>
        </p:blipFill>
        <p:spPr>
          <a:xfrm>
            <a:off x="0" y="1972940"/>
            <a:ext cx="1991751" cy="1475511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B3B694BD-56F4-FB73-0899-1C801D29DF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3921" y="4345616"/>
            <a:ext cx="1743907" cy="17439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6649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756"/>
    </mc:Choice>
    <mc:Fallback>
      <p:transition spd="slow" advTm="7375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01A39-5635-D185-48DE-1F7C2FE67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E18E27DF-9E5B-401E-E0DC-709905052259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828101E2-DF33-ADA4-2C34-55C7F7F17B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9F00925-E3DC-969D-B090-78743F5D9B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7539E7D9-DF50-BCEA-0AAC-27A45D192E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2D619D2E-A91B-889A-CB9A-2C7D252E78B1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ABD330FF-9CB9-C382-D57D-8BC9835BB418}"/>
              </a:ext>
            </a:extLst>
          </p:cNvPr>
          <p:cNvSpPr txBox="1"/>
          <p:nvPr/>
        </p:nvSpPr>
        <p:spPr>
          <a:xfrm>
            <a:off x="362894" y="98669"/>
            <a:ext cx="11054344" cy="665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SEM as a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confirmatory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research</a:t>
            </a:r>
            <a:r>
              <a:rPr lang="pl-PL" sz="2800" b="1" kern="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pl-PL" sz="2800" b="1" kern="0" dirty="0" err="1">
                <a:solidFill>
                  <a:srgbClr val="000000"/>
                </a:solidFill>
                <a:ea typeface="Times New Roman" panose="02020603050405020304" pitchFamily="18" charset="0"/>
              </a:rPr>
              <a:t>method</a:t>
            </a:r>
            <a:endParaRPr lang="pl-PL" sz="2800" b="1" dirty="0"/>
          </a:p>
        </p:txBody>
      </p:sp>
      <p:pic>
        <p:nvPicPr>
          <p:cNvPr id="2" name="Obraz 1" descr="File:Logo EUBA SK cmyk.jpg - Wikimedia Commons">
            <a:extLst>
              <a:ext uri="{FF2B5EF4-FFF2-40B4-BE49-F238E27FC236}">
                <a16:creationId xmlns:a16="http://schemas.microsoft.com/office/drawing/2014/main" id="{ABFF0C3A-6BB5-FDF1-22D0-6E957843CE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pic>
        <p:nvPicPr>
          <p:cNvPr id="32" name="Obraz 31" descr="Research Center | BRU">
            <a:extLst>
              <a:ext uri="{FF2B5EF4-FFF2-40B4-BE49-F238E27FC236}">
                <a16:creationId xmlns:a16="http://schemas.microsoft.com/office/drawing/2014/main" id="{5C6DCE3A-20DC-EC10-9125-0599DC996A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cxnSp>
        <p:nvCxnSpPr>
          <p:cNvPr id="26" name="Łącznik prosty 25">
            <a:extLst>
              <a:ext uri="{FF2B5EF4-FFF2-40B4-BE49-F238E27FC236}">
                <a16:creationId xmlns:a16="http://schemas.microsoft.com/office/drawing/2014/main" id="{BA4E563E-1557-754D-2DA0-D1B5EE13A7FA}"/>
              </a:ext>
            </a:extLst>
          </p:cNvPr>
          <p:cNvCxnSpPr/>
          <p:nvPr/>
        </p:nvCxnSpPr>
        <p:spPr>
          <a:xfrm flipV="1">
            <a:off x="285164" y="3470035"/>
            <a:ext cx="11437913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wal 27">
            <a:extLst>
              <a:ext uri="{FF2B5EF4-FFF2-40B4-BE49-F238E27FC236}">
                <a16:creationId xmlns:a16="http://schemas.microsoft.com/office/drawing/2014/main" id="{EDD7472D-A2D8-78E0-3D2D-5E8B4ECCEF01}"/>
              </a:ext>
            </a:extLst>
          </p:cNvPr>
          <p:cNvSpPr/>
          <p:nvPr/>
        </p:nvSpPr>
        <p:spPr>
          <a:xfrm>
            <a:off x="736468" y="1768027"/>
            <a:ext cx="900000" cy="900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1</a:t>
            </a:r>
          </a:p>
        </p:txBody>
      </p:sp>
      <p:sp>
        <p:nvSpPr>
          <p:cNvPr id="29" name="Owal 28">
            <a:extLst>
              <a:ext uri="{FF2B5EF4-FFF2-40B4-BE49-F238E27FC236}">
                <a16:creationId xmlns:a16="http://schemas.microsoft.com/office/drawing/2014/main" id="{6CC2B4C8-37CC-15E9-A30D-DA42B34712E8}"/>
              </a:ext>
            </a:extLst>
          </p:cNvPr>
          <p:cNvSpPr/>
          <p:nvPr/>
        </p:nvSpPr>
        <p:spPr>
          <a:xfrm>
            <a:off x="790468" y="1821965"/>
            <a:ext cx="792000" cy="792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3" name="Łącznik prosty 32">
            <a:extLst>
              <a:ext uri="{FF2B5EF4-FFF2-40B4-BE49-F238E27FC236}">
                <a16:creationId xmlns:a16="http://schemas.microsoft.com/office/drawing/2014/main" id="{651A1F36-57CF-BFF4-7850-D8F6E1B7CB65}"/>
              </a:ext>
            </a:extLst>
          </p:cNvPr>
          <p:cNvCxnSpPr>
            <a:stCxn id="29" idx="4"/>
          </p:cNvCxnSpPr>
          <p:nvPr/>
        </p:nvCxnSpPr>
        <p:spPr>
          <a:xfrm>
            <a:off x="1186468" y="2613965"/>
            <a:ext cx="0" cy="85607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2C355886-677D-9CF9-3C0A-21C4D07AA503}"/>
              </a:ext>
            </a:extLst>
          </p:cNvPr>
          <p:cNvSpPr txBox="1"/>
          <p:nvPr/>
        </p:nvSpPr>
        <p:spPr>
          <a:xfrm>
            <a:off x="654841" y="3733804"/>
            <a:ext cx="1766454" cy="915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lnSpc>
                <a:spcPct val="114000"/>
              </a:lnSpc>
            </a:pPr>
            <a:r>
              <a:rPr lang="pl-PL" sz="1600" b="1" i="1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Establish</a:t>
            </a:r>
            <a:r>
              <a:rPr lang="pl-PL" sz="1600" b="1" i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a </a:t>
            </a:r>
            <a:r>
              <a:rPr lang="pl-PL" sz="1600" b="1" i="1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theoretical</a:t>
            </a:r>
            <a:r>
              <a:rPr lang="pl-PL" sz="1600" b="1" i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pl-PL" sz="1600" b="1" i="1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foundation</a:t>
            </a:r>
            <a:endParaRPr lang="pl-PL" sz="1600" b="0" i="1" dirty="0">
              <a:solidFill>
                <a:schemeClr val="bg1">
                  <a:lumMod val="50000"/>
                </a:schemeClr>
              </a:solidFill>
              <a:effectLst/>
              <a:latin typeface="+mj-lt"/>
            </a:endParaRPr>
          </a:p>
        </p:txBody>
      </p:sp>
      <p:sp>
        <p:nvSpPr>
          <p:cNvPr id="36" name="Owal 35">
            <a:extLst>
              <a:ext uri="{FF2B5EF4-FFF2-40B4-BE49-F238E27FC236}">
                <a16:creationId xmlns:a16="http://schemas.microsoft.com/office/drawing/2014/main" id="{294D9253-A4D5-C906-C5BE-7012E7D9D31B}"/>
              </a:ext>
            </a:extLst>
          </p:cNvPr>
          <p:cNvSpPr/>
          <p:nvPr/>
        </p:nvSpPr>
        <p:spPr>
          <a:xfrm>
            <a:off x="2288183" y="1768023"/>
            <a:ext cx="900000" cy="9000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2</a:t>
            </a:r>
          </a:p>
        </p:txBody>
      </p:sp>
      <p:cxnSp>
        <p:nvCxnSpPr>
          <p:cNvPr id="38" name="Łącznik prosty 37">
            <a:extLst>
              <a:ext uri="{FF2B5EF4-FFF2-40B4-BE49-F238E27FC236}">
                <a16:creationId xmlns:a16="http://schemas.microsoft.com/office/drawing/2014/main" id="{33B774DE-25C6-E5CA-6C4A-2571DF166B96}"/>
              </a:ext>
            </a:extLst>
          </p:cNvPr>
          <p:cNvCxnSpPr/>
          <p:nvPr/>
        </p:nvCxnSpPr>
        <p:spPr>
          <a:xfrm>
            <a:off x="2738183" y="2613961"/>
            <a:ext cx="0" cy="85607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89691118-FA68-8439-B3A7-B4E08248C6B8}"/>
              </a:ext>
            </a:extLst>
          </p:cNvPr>
          <p:cNvSpPr txBox="1"/>
          <p:nvPr/>
        </p:nvSpPr>
        <p:spPr>
          <a:xfrm>
            <a:off x="2206556" y="3733800"/>
            <a:ext cx="1298644" cy="1476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lnSpc>
                <a:spcPct val="114000"/>
              </a:lnSpc>
            </a:pPr>
            <a:r>
              <a:rPr lang="pl-PL" sz="1600" b="1" i="1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Position</a:t>
            </a:r>
            <a:r>
              <a:rPr lang="pl-PL" sz="1600" b="1" i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the </a:t>
            </a:r>
            <a:r>
              <a:rPr lang="pl-PL" sz="1600" b="1" i="1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study</a:t>
            </a:r>
            <a:r>
              <a:rPr lang="pl-PL" sz="1600" b="1" i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pl-PL" sz="1600" b="1" i="1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within</a:t>
            </a:r>
            <a:r>
              <a:rPr lang="pl-PL" sz="1600" b="1" i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pl-PL" sz="1600" b="1" i="1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relevant</a:t>
            </a:r>
            <a:r>
              <a:rPr lang="pl-PL" sz="1600" b="1" i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pl-PL" sz="1600" b="1" i="1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theory</a:t>
            </a:r>
            <a:r>
              <a:rPr lang="pl-PL" sz="1600" b="1" i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pl-PL" sz="1600" b="1" i="1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or</a:t>
            </a:r>
            <a:r>
              <a:rPr lang="pl-PL" sz="1600" b="1" i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pl-PL" sz="1600" b="1" i="1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theories</a:t>
            </a:r>
            <a:endParaRPr lang="pl-PL" sz="1600" b="1" i="1" dirty="0">
              <a:solidFill>
                <a:schemeClr val="bg1">
                  <a:lumMod val="50000"/>
                </a:schemeClr>
              </a:solidFill>
              <a:effectLst/>
              <a:latin typeface="+mj-lt"/>
            </a:endParaRPr>
          </a:p>
        </p:txBody>
      </p:sp>
      <p:sp>
        <p:nvSpPr>
          <p:cNvPr id="40" name="Owal 39">
            <a:extLst>
              <a:ext uri="{FF2B5EF4-FFF2-40B4-BE49-F238E27FC236}">
                <a16:creationId xmlns:a16="http://schemas.microsoft.com/office/drawing/2014/main" id="{2114C418-1C96-8825-2564-A8B23F9D8110}"/>
              </a:ext>
            </a:extLst>
          </p:cNvPr>
          <p:cNvSpPr/>
          <p:nvPr/>
        </p:nvSpPr>
        <p:spPr>
          <a:xfrm>
            <a:off x="2342179" y="1821963"/>
            <a:ext cx="792000" cy="792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Owal 40">
            <a:extLst>
              <a:ext uri="{FF2B5EF4-FFF2-40B4-BE49-F238E27FC236}">
                <a16:creationId xmlns:a16="http://schemas.microsoft.com/office/drawing/2014/main" id="{91068101-7CBF-4091-AC08-2EA4A6101470}"/>
              </a:ext>
            </a:extLst>
          </p:cNvPr>
          <p:cNvSpPr/>
          <p:nvPr/>
        </p:nvSpPr>
        <p:spPr>
          <a:xfrm>
            <a:off x="4019993" y="1754171"/>
            <a:ext cx="900000" cy="900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3</a:t>
            </a:r>
          </a:p>
        </p:txBody>
      </p:sp>
      <p:sp>
        <p:nvSpPr>
          <p:cNvPr id="42" name="Owal 41">
            <a:extLst>
              <a:ext uri="{FF2B5EF4-FFF2-40B4-BE49-F238E27FC236}">
                <a16:creationId xmlns:a16="http://schemas.microsoft.com/office/drawing/2014/main" id="{C428FDF0-7744-7C89-504D-5703E3004326}"/>
              </a:ext>
            </a:extLst>
          </p:cNvPr>
          <p:cNvSpPr/>
          <p:nvPr/>
        </p:nvSpPr>
        <p:spPr>
          <a:xfrm>
            <a:off x="4073993" y="1808109"/>
            <a:ext cx="792000" cy="792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43" name="Łącznik prosty 42">
            <a:extLst>
              <a:ext uri="{FF2B5EF4-FFF2-40B4-BE49-F238E27FC236}">
                <a16:creationId xmlns:a16="http://schemas.microsoft.com/office/drawing/2014/main" id="{F3495EAA-DEB6-9662-5A08-E7C17D0374B7}"/>
              </a:ext>
            </a:extLst>
          </p:cNvPr>
          <p:cNvCxnSpPr>
            <a:stCxn id="42" idx="4"/>
          </p:cNvCxnSpPr>
          <p:nvPr/>
        </p:nvCxnSpPr>
        <p:spPr>
          <a:xfrm>
            <a:off x="4469993" y="2600109"/>
            <a:ext cx="0" cy="85607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9496E3CA-810B-D456-6823-8BD2A31BEA98}"/>
              </a:ext>
            </a:extLst>
          </p:cNvPr>
          <p:cNvSpPr txBox="1"/>
          <p:nvPr/>
        </p:nvSpPr>
        <p:spPr>
          <a:xfrm>
            <a:off x="3938366" y="3719948"/>
            <a:ext cx="1589598" cy="1195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lnSpc>
                <a:spcPct val="114000"/>
              </a:lnSpc>
            </a:pPr>
            <a:r>
              <a:rPr lang="pl-PL" sz="1600" b="1" i="1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Develop</a:t>
            </a:r>
            <a:r>
              <a:rPr lang="pl-PL" sz="1600" b="1" i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pl-PL" sz="1600" b="1" i="1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research</a:t>
            </a:r>
            <a:r>
              <a:rPr lang="pl-PL" sz="1600" b="1" i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pl-PL" sz="1600" b="1" i="1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hypotheses</a:t>
            </a:r>
            <a:endParaRPr lang="pl-PL" sz="1600" b="1" i="1" dirty="0">
              <a:solidFill>
                <a:schemeClr val="bg1">
                  <a:lumMod val="50000"/>
                </a:schemeClr>
              </a:solidFill>
              <a:effectLst/>
              <a:latin typeface="+mj-lt"/>
            </a:endParaRPr>
          </a:p>
          <a:p>
            <a:pPr lvl="0" algn="l">
              <a:lnSpc>
                <a:spcPct val="114000"/>
              </a:lnSpc>
            </a:pPr>
            <a:endParaRPr lang="pl-PL" sz="1600" b="1" i="1" dirty="0" err="1">
              <a:solidFill>
                <a:schemeClr val="bg1">
                  <a:lumMod val="50000"/>
                </a:schemeClr>
              </a:solidFill>
              <a:effectLst/>
              <a:latin typeface="+mj-lt"/>
            </a:endParaRPr>
          </a:p>
        </p:txBody>
      </p:sp>
      <p:sp>
        <p:nvSpPr>
          <p:cNvPr id="45" name="Owal 44">
            <a:extLst>
              <a:ext uri="{FF2B5EF4-FFF2-40B4-BE49-F238E27FC236}">
                <a16:creationId xmlns:a16="http://schemas.microsoft.com/office/drawing/2014/main" id="{F7F2A26C-7E02-BCE3-E83B-CA75D79F0166}"/>
              </a:ext>
            </a:extLst>
          </p:cNvPr>
          <p:cNvSpPr/>
          <p:nvPr/>
        </p:nvSpPr>
        <p:spPr>
          <a:xfrm>
            <a:off x="5793368" y="1754170"/>
            <a:ext cx="900000" cy="9000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4</a:t>
            </a:r>
          </a:p>
        </p:txBody>
      </p:sp>
      <p:sp>
        <p:nvSpPr>
          <p:cNvPr id="46" name="Owal 45">
            <a:extLst>
              <a:ext uri="{FF2B5EF4-FFF2-40B4-BE49-F238E27FC236}">
                <a16:creationId xmlns:a16="http://schemas.microsoft.com/office/drawing/2014/main" id="{5C2F4DEA-ECA3-60F8-3653-9BB93C3B7C75}"/>
              </a:ext>
            </a:extLst>
          </p:cNvPr>
          <p:cNvSpPr/>
          <p:nvPr/>
        </p:nvSpPr>
        <p:spPr>
          <a:xfrm>
            <a:off x="5847368" y="1808108"/>
            <a:ext cx="792000" cy="792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47" name="Łącznik prosty 46">
            <a:extLst>
              <a:ext uri="{FF2B5EF4-FFF2-40B4-BE49-F238E27FC236}">
                <a16:creationId xmlns:a16="http://schemas.microsoft.com/office/drawing/2014/main" id="{FA93FDAE-64BC-E760-0A2F-D5984EC6FE71}"/>
              </a:ext>
            </a:extLst>
          </p:cNvPr>
          <p:cNvCxnSpPr>
            <a:stCxn id="46" idx="4"/>
          </p:cNvCxnSpPr>
          <p:nvPr/>
        </p:nvCxnSpPr>
        <p:spPr>
          <a:xfrm>
            <a:off x="6243368" y="2600108"/>
            <a:ext cx="0" cy="85607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849AFA55-2E66-122A-590D-523BFFDC301F}"/>
              </a:ext>
            </a:extLst>
          </p:cNvPr>
          <p:cNvSpPr txBox="1"/>
          <p:nvPr/>
        </p:nvSpPr>
        <p:spPr>
          <a:xfrm>
            <a:off x="5711741" y="3719947"/>
            <a:ext cx="1437207" cy="1195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lnSpc>
                <a:spcPct val="114000"/>
              </a:lnSpc>
            </a:pPr>
            <a:r>
              <a:rPr lang="pl-PL" sz="1600" b="1" i="1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Construct</a:t>
            </a:r>
            <a:r>
              <a:rPr lang="pl-PL" sz="1600" b="1" i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a </a:t>
            </a:r>
            <a:r>
              <a:rPr lang="pl-PL" sz="1600" b="1" i="1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conceptual</a:t>
            </a:r>
            <a:r>
              <a:rPr lang="pl-PL" sz="1600" b="1" i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model</a:t>
            </a:r>
          </a:p>
          <a:p>
            <a:pPr lvl="0" algn="l">
              <a:lnSpc>
                <a:spcPct val="114000"/>
              </a:lnSpc>
            </a:pPr>
            <a:endParaRPr lang="pl-PL" sz="1600" b="1" i="1" dirty="0" err="1">
              <a:solidFill>
                <a:schemeClr val="bg1">
                  <a:lumMod val="50000"/>
                </a:schemeClr>
              </a:solidFill>
              <a:effectLst/>
              <a:latin typeface="+mj-lt"/>
            </a:endParaRPr>
          </a:p>
        </p:txBody>
      </p:sp>
      <p:sp>
        <p:nvSpPr>
          <p:cNvPr id="49" name="Owal 48">
            <a:extLst>
              <a:ext uri="{FF2B5EF4-FFF2-40B4-BE49-F238E27FC236}">
                <a16:creationId xmlns:a16="http://schemas.microsoft.com/office/drawing/2014/main" id="{6CB44EBB-D1C2-1B0D-A918-6A30ADE7FC5A}"/>
              </a:ext>
            </a:extLst>
          </p:cNvPr>
          <p:cNvSpPr/>
          <p:nvPr/>
        </p:nvSpPr>
        <p:spPr>
          <a:xfrm>
            <a:off x="7525175" y="1768026"/>
            <a:ext cx="900000" cy="900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5</a:t>
            </a:r>
          </a:p>
        </p:txBody>
      </p:sp>
      <p:sp>
        <p:nvSpPr>
          <p:cNvPr id="50" name="Owal 49">
            <a:extLst>
              <a:ext uri="{FF2B5EF4-FFF2-40B4-BE49-F238E27FC236}">
                <a16:creationId xmlns:a16="http://schemas.microsoft.com/office/drawing/2014/main" id="{12D1B8B4-E077-4C3F-0A0B-B0C6C23120B6}"/>
              </a:ext>
            </a:extLst>
          </p:cNvPr>
          <p:cNvSpPr/>
          <p:nvPr/>
        </p:nvSpPr>
        <p:spPr>
          <a:xfrm>
            <a:off x="7579175" y="1821964"/>
            <a:ext cx="792000" cy="792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51" name="Łącznik prosty 50">
            <a:extLst>
              <a:ext uri="{FF2B5EF4-FFF2-40B4-BE49-F238E27FC236}">
                <a16:creationId xmlns:a16="http://schemas.microsoft.com/office/drawing/2014/main" id="{E4EA9487-477D-ADDA-22A9-2D88EC043BC3}"/>
              </a:ext>
            </a:extLst>
          </p:cNvPr>
          <p:cNvCxnSpPr>
            <a:stCxn id="50" idx="4"/>
          </p:cNvCxnSpPr>
          <p:nvPr/>
        </p:nvCxnSpPr>
        <p:spPr>
          <a:xfrm>
            <a:off x="7975175" y="2613964"/>
            <a:ext cx="0" cy="85607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F00F7C6B-1A38-775A-DE1D-BCE154B2A9F1}"/>
              </a:ext>
            </a:extLst>
          </p:cNvPr>
          <p:cNvSpPr txBox="1"/>
          <p:nvPr/>
        </p:nvSpPr>
        <p:spPr>
          <a:xfrm>
            <a:off x="7443548" y="3733803"/>
            <a:ext cx="1766454" cy="915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lnSpc>
                <a:spcPct val="114000"/>
              </a:lnSpc>
            </a:pPr>
            <a:r>
              <a:rPr lang="pl-PL" sz="1600" b="1" i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Design and </a:t>
            </a:r>
            <a:r>
              <a:rPr lang="pl-PL" sz="1600" b="1" i="1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conduct</a:t>
            </a:r>
            <a:r>
              <a:rPr lang="pl-PL" sz="1600" b="1" i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data </a:t>
            </a:r>
            <a:r>
              <a:rPr lang="pl-PL" sz="1600" b="1" i="1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collection</a:t>
            </a:r>
            <a:endParaRPr lang="pl-PL" sz="1600" b="1" i="1" dirty="0">
              <a:solidFill>
                <a:schemeClr val="bg1">
                  <a:lumMod val="50000"/>
                </a:schemeClr>
              </a:solidFill>
              <a:effectLst/>
              <a:latin typeface="+mj-lt"/>
            </a:endParaRPr>
          </a:p>
        </p:txBody>
      </p:sp>
      <p:sp>
        <p:nvSpPr>
          <p:cNvPr id="53" name="Owal 52">
            <a:extLst>
              <a:ext uri="{FF2B5EF4-FFF2-40B4-BE49-F238E27FC236}">
                <a16:creationId xmlns:a16="http://schemas.microsoft.com/office/drawing/2014/main" id="{E26D5965-92EE-2C8C-1489-B883FE626917}"/>
              </a:ext>
            </a:extLst>
          </p:cNvPr>
          <p:cNvSpPr/>
          <p:nvPr/>
        </p:nvSpPr>
        <p:spPr>
          <a:xfrm>
            <a:off x="9146159" y="1754171"/>
            <a:ext cx="900000" cy="9000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6</a:t>
            </a:r>
          </a:p>
        </p:txBody>
      </p:sp>
      <p:sp>
        <p:nvSpPr>
          <p:cNvPr id="54" name="Owal 53">
            <a:extLst>
              <a:ext uri="{FF2B5EF4-FFF2-40B4-BE49-F238E27FC236}">
                <a16:creationId xmlns:a16="http://schemas.microsoft.com/office/drawing/2014/main" id="{102175F9-E68A-4488-4577-B9F404619647}"/>
              </a:ext>
            </a:extLst>
          </p:cNvPr>
          <p:cNvSpPr/>
          <p:nvPr/>
        </p:nvSpPr>
        <p:spPr>
          <a:xfrm>
            <a:off x="9200159" y="1808109"/>
            <a:ext cx="792000" cy="792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55" name="Łącznik prosty 54">
            <a:extLst>
              <a:ext uri="{FF2B5EF4-FFF2-40B4-BE49-F238E27FC236}">
                <a16:creationId xmlns:a16="http://schemas.microsoft.com/office/drawing/2014/main" id="{3927F26A-253D-D8BB-A67C-2CB21423C139}"/>
              </a:ext>
            </a:extLst>
          </p:cNvPr>
          <p:cNvCxnSpPr>
            <a:stCxn id="54" idx="4"/>
          </p:cNvCxnSpPr>
          <p:nvPr/>
        </p:nvCxnSpPr>
        <p:spPr>
          <a:xfrm>
            <a:off x="9596159" y="2600109"/>
            <a:ext cx="0" cy="85607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427A1DE5-466D-B8D0-D9DB-8AA91062E2A6}"/>
              </a:ext>
            </a:extLst>
          </p:cNvPr>
          <p:cNvSpPr txBox="1"/>
          <p:nvPr/>
        </p:nvSpPr>
        <p:spPr>
          <a:xfrm>
            <a:off x="9064532" y="3719948"/>
            <a:ext cx="1766454" cy="1195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lnSpc>
                <a:spcPct val="114000"/>
              </a:lnSpc>
            </a:pPr>
            <a:r>
              <a:rPr lang="pl-PL" sz="1600" b="1" i="1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Estimate</a:t>
            </a:r>
            <a:r>
              <a:rPr lang="pl-PL" sz="1600" b="1" i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and </a:t>
            </a:r>
            <a:r>
              <a:rPr lang="pl-PL" sz="1600" b="1" i="1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evaluate</a:t>
            </a:r>
            <a:r>
              <a:rPr lang="pl-PL" sz="1600" b="1" i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the model</a:t>
            </a:r>
          </a:p>
          <a:p>
            <a:pPr lvl="0" algn="l">
              <a:lnSpc>
                <a:spcPct val="114000"/>
              </a:lnSpc>
            </a:pPr>
            <a:endParaRPr lang="pl-PL" sz="1600" b="1" i="1" dirty="0" err="1">
              <a:solidFill>
                <a:schemeClr val="bg1">
                  <a:lumMod val="50000"/>
                </a:schemeClr>
              </a:solidFill>
              <a:effectLst/>
              <a:latin typeface="+mj-lt"/>
            </a:endParaRPr>
          </a:p>
        </p:txBody>
      </p:sp>
      <p:sp>
        <p:nvSpPr>
          <p:cNvPr id="57" name="Owal 56">
            <a:extLst>
              <a:ext uri="{FF2B5EF4-FFF2-40B4-BE49-F238E27FC236}">
                <a16:creationId xmlns:a16="http://schemas.microsoft.com/office/drawing/2014/main" id="{0461F71B-9073-C7E8-7612-5E9D3B6EFE35}"/>
              </a:ext>
            </a:extLst>
          </p:cNvPr>
          <p:cNvSpPr/>
          <p:nvPr/>
        </p:nvSpPr>
        <p:spPr>
          <a:xfrm>
            <a:off x="10600883" y="1768025"/>
            <a:ext cx="900000" cy="900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7</a:t>
            </a:r>
          </a:p>
        </p:txBody>
      </p:sp>
      <p:sp>
        <p:nvSpPr>
          <p:cNvPr id="58" name="Owal 57">
            <a:extLst>
              <a:ext uri="{FF2B5EF4-FFF2-40B4-BE49-F238E27FC236}">
                <a16:creationId xmlns:a16="http://schemas.microsoft.com/office/drawing/2014/main" id="{535A625E-74AC-97C6-FA93-0743C50E7ADA}"/>
              </a:ext>
            </a:extLst>
          </p:cNvPr>
          <p:cNvSpPr/>
          <p:nvPr/>
        </p:nvSpPr>
        <p:spPr>
          <a:xfrm>
            <a:off x="10654883" y="1821963"/>
            <a:ext cx="792000" cy="792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59" name="Łącznik prosty 58">
            <a:extLst>
              <a:ext uri="{FF2B5EF4-FFF2-40B4-BE49-F238E27FC236}">
                <a16:creationId xmlns:a16="http://schemas.microsoft.com/office/drawing/2014/main" id="{A90E1EB7-D766-E87E-7806-1D588D0A9F8B}"/>
              </a:ext>
            </a:extLst>
          </p:cNvPr>
          <p:cNvCxnSpPr>
            <a:stCxn id="58" idx="4"/>
          </p:cNvCxnSpPr>
          <p:nvPr/>
        </p:nvCxnSpPr>
        <p:spPr>
          <a:xfrm>
            <a:off x="11050883" y="2613963"/>
            <a:ext cx="0" cy="85607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pole tekstowe 59">
            <a:extLst>
              <a:ext uri="{FF2B5EF4-FFF2-40B4-BE49-F238E27FC236}">
                <a16:creationId xmlns:a16="http://schemas.microsoft.com/office/drawing/2014/main" id="{FE4B665D-D856-1406-D1E0-5CFA8CC54416}"/>
              </a:ext>
            </a:extLst>
          </p:cNvPr>
          <p:cNvSpPr txBox="1"/>
          <p:nvPr/>
        </p:nvSpPr>
        <p:spPr>
          <a:xfrm>
            <a:off x="10519256" y="3733802"/>
            <a:ext cx="1591988" cy="1195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lnSpc>
                <a:spcPct val="114000"/>
              </a:lnSpc>
            </a:pPr>
            <a:r>
              <a:rPr lang="pl-PL" sz="1600" b="1" i="1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Confirm</a:t>
            </a:r>
            <a:r>
              <a:rPr lang="pl-PL" sz="1600" b="1" i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pl-PL" sz="1600" b="1" i="1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or</a:t>
            </a:r>
            <a:r>
              <a:rPr lang="pl-PL" sz="1600" b="1" i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pl-PL" sz="1600" b="1" i="1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reject</a:t>
            </a:r>
            <a:r>
              <a:rPr lang="pl-PL" sz="1600" b="1" i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pl-PL" sz="1600" b="1" i="1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hypotheses</a:t>
            </a:r>
            <a:endParaRPr lang="pl-PL" sz="1600" b="1" i="1" dirty="0">
              <a:solidFill>
                <a:schemeClr val="bg1">
                  <a:lumMod val="50000"/>
                </a:schemeClr>
              </a:solidFill>
              <a:effectLst/>
              <a:latin typeface="+mj-lt"/>
            </a:endParaRPr>
          </a:p>
          <a:p>
            <a:pPr lvl="0" algn="l">
              <a:lnSpc>
                <a:spcPct val="114000"/>
              </a:lnSpc>
            </a:pPr>
            <a:endParaRPr lang="pl-PL" sz="1600" b="1" i="1" dirty="0" err="1">
              <a:solidFill>
                <a:schemeClr val="bg1">
                  <a:lumMod val="50000"/>
                </a:schemeClr>
              </a:solidFill>
              <a:effectLst/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7316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7507"/>
    </mc:Choice>
    <mc:Fallback>
      <p:transition spd="slow" advTm="1575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5" grpId="0"/>
      <p:bldP spid="36" grpId="0" animBg="1"/>
      <p:bldP spid="39" grpId="0"/>
      <p:bldP spid="40" grpId="0" animBg="1"/>
      <p:bldP spid="41" grpId="0" animBg="1"/>
      <p:bldP spid="42" grpId="0" animBg="1"/>
      <p:bldP spid="44" grpId="0"/>
      <p:bldP spid="45" grpId="0" animBg="1"/>
      <p:bldP spid="46" grpId="0" animBg="1"/>
      <p:bldP spid="48" grpId="0"/>
      <p:bldP spid="49" grpId="0" animBg="1"/>
      <p:bldP spid="50" grpId="0" animBg="1"/>
      <p:bldP spid="52" grpId="0"/>
      <p:bldP spid="53" grpId="0" animBg="1"/>
      <p:bldP spid="54" grpId="0" animBg="1"/>
      <p:bldP spid="56" grpId="0"/>
      <p:bldP spid="57" grpId="0" animBg="1"/>
      <p:bldP spid="58" grpId="0" animBg="1"/>
      <p:bldP spid="6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D2A55-581D-2B9D-CACD-AEB2C5B87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144FD4F4-6CFF-8A2D-B485-D5200CBDA45A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5D0644ED-A3EE-5DA2-700D-3DE6FB9F60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301B373-8BBF-D925-8DD0-11B4F16521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2D27D63-EA6B-F2C1-9259-06DF357E7D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B7B25080-CFFB-E232-B4A3-011F8390DCDB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7" name="Prostokąt 8">
            <a:extLst>
              <a:ext uri="{FF2B5EF4-FFF2-40B4-BE49-F238E27FC236}">
                <a16:creationId xmlns:a16="http://schemas.microsoft.com/office/drawing/2014/main" id="{88A4B610-60CC-86F2-E843-E054584542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3" y="522288"/>
            <a:ext cx="10648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Planning </a:t>
            </a:r>
            <a:r>
              <a:rPr lang="pl-PL" alt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Using </a:t>
            </a:r>
            <a:r>
              <a:rPr lang="pl-PL" alt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Structural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Equation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Modeling (1)</a:t>
            </a:r>
          </a:p>
        </p:txBody>
      </p:sp>
      <p:pic>
        <p:nvPicPr>
          <p:cNvPr id="18" name="Obraz 17" descr="File:Logo EUBA SK cmyk.jpg - Wikimedia Commons">
            <a:extLst>
              <a:ext uri="{FF2B5EF4-FFF2-40B4-BE49-F238E27FC236}">
                <a16:creationId xmlns:a16="http://schemas.microsoft.com/office/drawing/2014/main" id="{7CFEF36C-CB63-071B-8102-944B32099A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pic>
        <p:nvPicPr>
          <p:cNvPr id="4" name="Obraz 3" descr="Research Center | BRU">
            <a:extLst>
              <a:ext uri="{FF2B5EF4-FFF2-40B4-BE49-F238E27FC236}">
                <a16:creationId xmlns:a16="http://schemas.microsoft.com/office/drawing/2014/main" id="{D581ECAF-EC5E-D253-B26C-F8E7535422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41DD409A-162F-19FB-4DB7-34B1B05E975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82488" y="2145042"/>
            <a:ext cx="5500255" cy="3666837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74B7B04-6434-E969-1730-03CD47C8C600}"/>
              </a:ext>
            </a:extLst>
          </p:cNvPr>
          <p:cNvSpPr txBox="1"/>
          <p:nvPr/>
        </p:nvSpPr>
        <p:spPr>
          <a:xfrm>
            <a:off x="590844" y="1503459"/>
            <a:ext cx="7167702" cy="42733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>
              <a:lnSpc>
                <a:spcPct val="114000"/>
              </a:lnSpc>
              <a:buNone/>
            </a:pPr>
            <a:r>
              <a:rPr lang="pl-PL" sz="2400" b="1" i="0" dirty="0" err="1">
                <a:effectLst/>
                <a:latin typeface="+mj-lt"/>
              </a:rPr>
              <a:t>Survey</a:t>
            </a:r>
            <a:r>
              <a:rPr lang="pl-PL" sz="2400" b="1" i="0" dirty="0">
                <a:effectLst/>
                <a:latin typeface="+mj-lt"/>
              </a:rPr>
              <a:t> </a:t>
            </a:r>
            <a:r>
              <a:rPr lang="pl-PL" sz="2400" b="1" i="0" dirty="0" err="1">
                <a:effectLst/>
                <a:latin typeface="+mj-lt"/>
              </a:rPr>
              <a:t>Questionnaire</a:t>
            </a:r>
            <a:endParaRPr lang="pl-PL" sz="2400" b="1" i="0" dirty="0">
              <a:effectLst/>
              <a:latin typeface="+mj-lt"/>
            </a:endParaRPr>
          </a:p>
          <a:p>
            <a:pPr indent="0" algn="l">
              <a:lnSpc>
                <a:spcPct val="114000"/>
              </a:lnSpc>
              <a:buNone/>
            </a:pPr>
            <a:endParaRPr lang="pl-PL" sz="2400" b="1" i="0" dirty="0">
              <a:effectLst/>
              <a:latin typeface="+mj-lt"/>
            </a:endParaRPr>
          </a:p>
          <a:p>
            <a:pPr marL="342900" lvl="0" indent="-342900" algn="l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400" b="1" i="0" dirty="0" err="1">
                <a:effectLst/>
                <a:latin typeface="+mj-lt"/>
              </a:rPr>
              <a:t>Latent</a:t>
            </a:r>
            <a:r>
              <a:rPr lang="pl-PL" sz="2400" b="1" i="0" dirty="0">
                <a:effectLst/>
                <a:latin typeface="+mj-lt"/>
              </a:rPr>
              <a:t> </a:t>
            </a:r>
            <a:r>
              <a:rPr lang="pl-PL" sz="2400" b="1" i="0" dirty="0" err="1">
                <a:effectLst/>
                <a:latin typeface="+mj-lt"/>
              </a:rPr>
              <a:t>variables</a:t>
            </a:r>
            <a:r>
              <a:rPr lang="pl-PL" sz="2400" b="1" i="0" dirty="0">
                <a:effectLst/>
                <a:latin typeface="+mj-lt"/>
              </a:rPr>
              <a:t> (</a:t>
            </a:r>
            <a:r>
              <a:rPr lang="pl-PL" sz="2400" b="1" i="0" dirty="0" err="1">
                <a:effectLst/>
                <a:latin typeface="+mj-lt"/>
              </a:rPr>
              <a:t>constructs</a:t>
            </a:r>
            <a:r>
              <a:rPr lang="pl-PL" sz="2400" b="1" i="0" dirty="0">
                <a:effectLst/>
                <a:latin typeface="+mj-lt"/>
              </a:rPr>
              <a:t>):</a:t>
            </a:r>
            <a:r>
              <a:rPr lang="pl-PL" sz="2400" b="0" i="0" dirty="0">
                <a:effectLst/>
                <a:latin typeface="+mj-lt"/>
              </a:rPr>
              <a:t> </a:t>
            </a:r>
            <a:r>
              <a:rPr lang="pl-PL" sz="2400" b="0" i="0" dirty="0" err="1">
                <a:effectLst/>
                <a:latin typeface="+mj-lt"/>
              </a:rPr>
              <a:t>theoretical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concepts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that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cannot</a:t>
            </a:r>
            <a:r>
              <a:rPr lang="pl-PL" sz="2400" b="0" i="0" dirty="0">
                <a:effectLst/>
                <a:latin typeface="+mj-lt"/>
              </a:rPr>
              <a:t> be </a:t>
            </a:r>
            <a:r>
              <a:rPr lang="pl-PL" sz="2400" b="0" i="0" dirty="0" err="1">
                <a:effectLst/>
                <a:latin typeface="+mj-lt"/>
              </a:rPr>
              <a:t>observed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or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measured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directly</a:t>
            </a:r>
            <a:endParaRPr lang="pl-PL" sz="2400" b="0" i="0" dirty="0">
              <a:effectLst/>
              <a:latin typeface="+mj-lt"/>
            </a:endParaRPr>
          </a:p>
          <a:p>
            <a:pPr marL="342900" lvl="0" indent="-342900" algn="l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400" b="1" i="0" dirty="0" err="1">
                <a:effectLst/>
                <a:latin typeface="+mj-lt"/>
              </a:rPr>
              <a:t>Items</a:t>
            </a:r>
            <a:r>
              <a:rPr lang="pl-PL" sz="2400" b="1" i="0" dirty="0">
                <a:effectLst/>
                <a:latin typeface="+mj-lt"/>
              </a:rPr>
              <a:t> (</a:t>
            </a:r>
            <a:r>
              <a:rPr lang="pl-PL" sz="2400" b="1" i="0" dirty="0" err="1">
                <a:effectLst/>
                <a:latin typeface="+mj-lt"/>
              </a:rPr>
              <a:t>measurement</a:t>
            </a:r>
            <a:r>
              <a:rPr lang="pl-PL" sz="2400" b="1" i="0" dirty="0">
                <a:effectLst/>
                <a:latin typeface="+mj-lt"/>
              </a:rPr>
              <a:t> </a:t>
            </a:r>
            <a:r>
              <a:rPr lang="pl-PL" sz="2400" b="1" i="0" dirty="0" err="1">
                <a:effectLst/>
                <a:latin typeface="+mj-lt"/>
              </a:rPr>
              <a:t>items</a:t>
            </a:r>
            <a:r>
              <a:rPr lang="pl-PL" sz="2400" b="1" i="0" dirty="0">
                <a:effectLst/>
                <a:latin typeface="+mj-lt"/>
              </a:rPr>
              <a:t>):</a:t>
            </a:r>
            <a:r>
              <a:rPr lang="pl-PL" sz="2400" b="0" i="0" dirty="0">
                <a:effectLst/>
                <a:latin typeface="+mj-lt"/>
              </a:rPr>
              <a:t> </a:t>
            </a:r>
            <a:r>
              <a:rPr lang="pl-PL" sz="2400" b="0" i="0" dirty="0" err="1">
                <a:effectLst/>
                <a:latin typeface="+mj-lt"/>
              </a:rPr>
              <a:t>observable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indicators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used</a:t>
            </a:r>
            <a:r>
              <a:rPr lang="pl-PL" sz="2400" b="0" i="0" dirty="0">
                <a:effectLst/>
                <a:latin typeface="+mj-lt"/>
              </a:rPr>
              <a:t> to </a:t>
            </a:r>
            <a:r>
              <a:rPr lang="pl-PL" sz="2400" b="0" i="0" dirty="0" err="1">
                <a:effectLst/>
                <a:latin typeface="+mj-lt"/>
              </a:rPr>
              <a:t>measure</a:t>
            </a:r>
            <a:r>
              <a:rPr lang="pl-PL" sz="2400" b="0" i="0" dirty="0">
                <a:effectLst/>
                <a:latin typeface="+mj-lt"/>
              </a:rPr>
              <a:t> a </a:t>
            </a:r>
            <a:r>
              <a:rPr lang="pl-PL" sz="2400" b="0" i="0" dirty="0" err="1">
                <a:effectLst/>
                <a:latin typeface="+mj-lt"/>
              </a:rPr>
              <a:t>latent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construct</a:t>
            </a:r>
            <a:endParaRPr lang="pl-PL" sz="2400" b="0" i="0" dirty="0">
              <a:effectLst/>
              <a:latin typeface="+mj-lt"/>
            </a:endParaRPr>
          </a:p>
          <a:p>
            <a:pPr marL="342900" lvl="0" indent="-342900" algn="l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2400" b="0" i="0" dirty="0">
                <a:effectLst/>
                <a:latin typeface="+mj-lt"/>
              </a:rPr>
              <a:t>A set of </a:t>
            </a:r>
            <a:r>
              <a:rPr lang="pl-PL" sz="2400" b="0" i="0" dirty="0" err="1">
                <a:effectLst/>
                <a:latin typeface="+mj-lt"/>
              </a:rPr>
              <a:t>items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measuring</a:t>
            </a:r>
            <a:r>
              <a:rPr lang="pl-PL" sz="2400" b="0" i="0" dirty="0">
                <a:effectLst/>
                <a:latin typeface="+mj-lt"/>
              </a:rPr>
              <a:t> the same </a:t>
            </a:r>
            <a:r>
              <a:rPr lang="pl-PL" sz="2400" b="0" i="0" dirty="0" err="1">
                <a:effectLst/>
                <a:latin typeface="+mj-lt"/>
              </a:rPr>
              <a:t>construct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is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often</a:t>
            </a:r>
            <a:r>
              <a:rPr lang="pl-PL" sz="2400" b="0" i="0" dirty="0">
                <a:effectLst/>
                <a:latin typeface="+mj-lt"/>
              </a:rPr>
              <a:t> </a:t>
            </a:r>
            <a:r>
              <a:rPr lang="pl-PL" sz="2400" b="0" i="0" dirty="0" err="1">
                <a:effectLst/>
                <a:latin typeface="+mj-lt"/>
              </a:rPr>
              <a:t>referred</a:t>
            </a:r>
            <a:r>
              <a:rPr lang="pl-PL" sz="2400" b="0" i="0" dirty="0">
                <a:effectLst/>
                <a:latin typeface="+mj-lt"/>
              </a:rPr>
              <a:t> to as a </a:t>
            </a:r>
            <a:r>
              <a:rPr lang="pl-PL" sz="2400" b="1" i="0" dirty="0" err="1">
                <a:effectLst/>
                <a:latin typeface="+mj-lt"/>
              </a:rPr>
              <a:t>scale</a:t>
            </a:r>
            <a:r>
              <a:rPr lang="pl-PL" sz="2400" b="0" i="0" dirty="0">
                <a:effectLst/>
                <a:latin typeface="+mj-lt"/>
              </a:rPr>
              <a:t> (</a:t>
            </a:r>
            <a:r>
              <a:rPr lang="pl-PL" sz="2400" b="0" i="0" dirty="0" err="1">
                <a:effectLst/>
                <a:latin typeface="+mj-lt"/>
              </a:rPr>
              <a:t>or</a:t>
            </a:r>
            <a:r>
              <a:rPr lang="pl-PL" sz="2400" b="0" i="0" dirty="0">
                <a:effectLst/>
                <a:latin typeface="+mj-lt"/>
              </a:rPr>
              <a:t> </a:t>
            </a:r>
            <a:r>
              <a:rPr lang="pl-PL" sz="2400" b="1" i="0" dirty="0" err="1">
                <a:effectLst/>
                <a:latin typeface="+mj-lt"/>
              </a:rPr>
              <a:t>measurement</a:t>
            </a:r>
            <a:r>
              <a:rPr lang="pl-PL" sz="2400" b="1" i="0" dirty="0">
                <a:effectLst/>
                <a:latin typeface="+mj-lt"/>
              </a:rPr>
              <a:t> </a:t>
            </a:r>
            <a:r>
              <a:rPr lang="pl-PL" sz="2400" b="1" i="0" dirty="0" err="1">
                <a:effectLst/>
                <a:latin typeface="+mj-lt"/>
              </a:rPr>
              <a:t>scale</a:t>
            </a:r>
            <a:r>
              <a:rPr lang="pl-PL" sz="2400" b="0" i="0" dirty="0">
                <a:effectLst/>
                <a:latin typeface="+mj-lt"/>
              </a:rPr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0698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095"/>
    </mc:Choice>
    <mc:Fallback>
      <p:transition spd="slow" advTm="57095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61B50-C7A5-1033-8C9D-557F876DD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9C832C1-129D-4216-4DD0-15040B6A9784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CC29D8A2-C82C-C29E-1AB2-6C9A9A041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A794C42-2562-0E92-EC20-7CD634B43D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41873726-F690-9640-B190-1A72DB3002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707CDF02-EFD1-4169-D9DC-62864FEBB631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7" name="Prostokąt 8">
            <a:extLst>
              <a:ext uri="{FF2B5EF4-FFF2-40B4-BE49-F238E27FC236}">
                <a16:creationId xmlns:a16="http://schemas.microsoft.com/office/drawing/2014/main" id="{57961C5C-8C45-8BF7-784D-912D5C29D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3" y="522288"/>
            <a:ext cx="10648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Planning </a:t>
            </a:r>
            <a:r>
              <a:rPr lang="pl-PL" alt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Using </a:t>
            </a:r>
            <a:r>
              <a:rPr lang="pl-PL" alt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Structural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Equation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Modeling (2)</a:t>
            </a:r>
          </a:p>
        </p:txBody>
      </p:sp>
      <p:pic>
        <p:nvPicPr>
          <p:cNvPr id="18" name="Obraz 17" descr="File:Logo EUBA SK cmyk.jpg - Wikimedia Commons">
            <a:extLst>
              <a:ext uri="{FF2B5EF4-FFF2-40B4-BE49-F238E27FC236}">
                <a16:creationId xmlns:a16="http://schemas.microsoft.com/office/drawing/2014/main" id="{AAD04F41-43F9-1B46-AF01-1D3B809A77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pic>
        <p:nvPicPr>
          <p:cNvPr id="4" name="Obraz 3" descr="Research Center | BRU">
            <a:extLst>
              <a:ext uri="{FF2B5EF4-FFF2-40B4-BE49-F238E27FC236}">
                <a16:creationId xmlns:a16="http://schemas.microsoft.com/office/drawing/2014/main" id="{7D6B1734-5DA1-E5EE-4D13-B19BAE963B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538C992F-9D9E-CEE5-BDE8-11AE67075C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82488" y="2145042"/>
            <a:ext cx="5500255" cy="3666837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AD899C3B-499C-9F4C-DA64-3C62B6ED85CD}"/>
              </a:ext>
            </a:extLst>
          </p:cNvPr>
          <p:cNvSpPr txBox="1"/>
          <p:nvPr/>
        </p:nvSpPr>
        <p:spPr>
          <a:xfrm>
            <a:off x="590844" y="1503459"/>
            <a:ext cx="7694174" cy="4423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>
              <a:lnSpc>
                <a:spcPct val="114000"/>
              </a:lnSpc>
              <a:buNone/>
            </a:pPr>
            <a:r>
              <a:rPr lang="pl-PL" sz="2400" b="1" dirty="0" err="1">
                <a:latin typeface="+mj-lt"/>
              </a:rPr>
              <a:t>Construct</a:t>
            </a:r>
            <a:r>
              <a:rPr lang="pl-PL" sz="2400" b="1" i="0" dirty="0">
                <a:effectLst/>
                <a:latin typeface="+mj-lt"/>
              </a:rPr>
              <a:t>: </a:t>
            </a:r>
            <a:r>
              <a:rPr lang="pl-PL" sz="2400" b="1" i="0" dirty="0" err="1">
                <a:effectLst/>
                <a:latin typeface="+mj-lt"/>
              </a:rPr>
              <a:t>Technological</a:t>
            </a:r>
            <a:r>
              <a:rPr lang="pl-PL" sz="2400" b="1" i="0" dirty="0">
                <a:effectLst/>
                <a:latin typeface="+mj-lt"/>
              </a:rPr>
              <a:t> </a:t>
            </a:r>
            <a:r>
              <a:rPr lang="pl-PL" sz="2400" b="1" i="0" dirty="0" err="1">
                <a:effectLst/>
                <a:latin typeface="+mj-lt"/>
              </a:rPr>
              <a:t>innovation</a:t>
            </a:r>
            <a:r>
              <a:rPr lang="pl-PL" sz="2400" b="1" i="0" dirty="0">
                <a:effectLst/>
                <a:latin typeface="+mj-lt"/>
              </a:rPr>
              <a:t> </a:t>
            </a:r>
            <a:r>
              <a:rPr lang="pl-PL" sz="2400" b="1" i="0" dirty="0" err="1">
                <a:effectLst/>
                <a:latin typeface="+mj-lt"/>
              </a:rPr>
              <a:t>capabilities</a:t>
            </a:r>
            <a:r>
              <a:rPr lang="pl-PL" sz="2400" b="1" i="0" dirty="0">
                <a:effectLst/>
                <a:latin typeface="+mj-lt"/>
              </a:rPr>
              <a:t> (TIC)</a:t>
            </a:r>
          </a:p>
          <a:p>
            <a:pPr lvl="1">
              <a:lnSpc>
                <a:spcPct val="114000"/>
              </a:lnSpc>
            </a:pPr>
            <a:r>
              <a:rPr lang="pl-PL" sz="2400" b="1" i="0" dirty="0" err="1">
                <a:effectLst/>
                <a:latin typeface="+mj-lt"/>
              </a:rPr>
              <a:t>Items</a:t>
            </a:r>
            <a:r>
              <a:rPr lang="pl-PL" sz="2400" b="1" dirty="0">
                <a:latin typeface="+mj-lt"/>
              </a:rPr>
              <a:t> - </a:t>
            </a:r>
            <a:r>
              <a:rPr lang="pl-PL" sz="2400" b="1" i="0" dirty="0">
                <a:effectLst/>
                <a:latin typeface="+mj-lt"/>
              </a:rPr>
              <a:t> TIC (</a:t>
            </a:r>
            <a:r>
              <a:rPr lang="pl-PL" sz="2400" b="1" i="0" dirty="0" err="1">
                <a:effectLst/>
                <a:latin typeface="+mj-lt"/>
              </a:rPr>
              <a:t>example</a:t>
            </a:r>
            <a:r>
              <a:rPr lang="pl-PL" sz="2400" b="1" i="0" dirty="0">
                <a:effectLst/>
                <a:latin typeface="+mj-lt"/>
              </a:rPr>
              <a:t>):</a:t>
            </a:r>
          </a:p>
          <a:p>
            <a:pPr lvl="1">
              <a:lnSpc>
                <a:spcPct val="114000"/>
              </a:lnSpc>
            </a:pPr>
            <a:endParaRPr lang="pl-PL" sz="2400" b="1" i="0" dirty="0">
              <a:effectLst/>
              <a:latin typeface="+mj-lt"/>
            </a:endParaRPr>
          </a:p>
          <a:p>
            <a:pPr indent="0" algn="l">
              <a:lnSpc>
                <a:spcPct val="114000"/>
              </a:lnSpc>
              <a:buNone/>
            </a:pPr>
            <a:r>
              <a:rPr lang="pl-PL" sz="1600" b="1" i="0" dirty="0">
                <a:effectLst/>
                <a:latin typeface="+mj-lt"/>
              </a:rPr>
              <a:t>TIC1: The firm </a:t>
            </a:r>
            <a:r>
              <a:rPr lang="pl-PL" sz="1600" b="1" i="0" dirty="0" err="1">
                <a:effectLst/>
                <a:latin typeface="+mj-lt"/>
              </a:rPr>
              <a:t>produces</a:t>
            </a:r>
            <a:r>
              <a:rPr lang="pl-PL" sz="1600" b="1" i="0" dirty="0">
                <a:effectLst/>
                <a:latin typeface="+mj-lt"/>
              </a:rPr>
              <a:t> </a:t>
            </a:r>
            <a:r>
              <a:rPr lang="pl-PL" sz="1600" b="1" i="0" dirty="0" err="1">
                <a:effectLst/>
                <a:latin typeface="+mj-lt"/>
              </a:rPr>
              <a:t>key</a:t>
            </a:r>
            <a:r>
              <a:rPr lang="pl-PL" sz="1600" b="1" i="0" dirty="0">
                <a:effectLst/>
                <a:latin typeface="+mj-lt"/>
              </a:rPr>
              <a:t> and </a:t>
            </a:r>
            <a:r>
              <a:rPr lang="pl-PL" sz="1600" b="1" i="0" dirty="0" err="1">
                <a:effectLst/>
                <a:latin typeface="+mj-lt"/>
              </a:rPr>
              <a:t>related</a:t>
            </a:r>
            <a:r>
              <a:rPr lang="pl-PL" sz="1600" b="1" i="0" dirty="0">
                <a:effectLst/>
                <a:latin typeface="+mj-lt"/>
              </a:rPr>
              <a:t> products/services of high </a:t>
            </a:r>
            <a:r>
              <a:rPr lang="pl-PL" sz="1600" b="1" i="0" dirty="0" err="1">
                <a:effectLst/>
                <a:latin typeface="+mj-lt"/>
              </a:rPr>
              <a:t>quality</a:t>
            </a:r>
            <a:r>
              <a:rPr lang="pl-PL" sz="1600" b="1" i="0" dirty="0">
                <a:effectLst/>
                <a:latin typeface="+mj-lt"/>
              </a:rPr>
              <a:t>.   </a:t>
            </a:r>
          </a:p>
          <a:p>
            <a:pPr indent="0" algn="l">
              <a:lnSpc>
                <a:spcPct val="114000"/>
              </a:lnSpc>
              <a:buNone/>
            </a:pPr>
            <a:r>
              <a:rPr lang="pl-PL" sz="1600" b="1" i="0" dirty="0">
                <a:effectLst/>
                <a:latin typeface="+mj-lt"/>
              </a:rPr>
              <a:t>TIC2: The firm </a:t>
            </a:r>
            <a:r>
              <a:rPr lang="pl-PL" sz="1600" b="1" i="0" dirty="0" err="1">
                <a:effectLst/>
                <a:latin typeface="+mj-lt"/>
              </a:rPr>
              <a:t>can</a:t>
            </a:r>
            <a:r>
              <a:rPr lang="pl-PL" sz="1600" b="1" i="0" dirty="0">
                <a:effectLst/>
                <a:latin typeface="+mj-lt"/>
              </a:rPr>
              <a:t> </a:t>
            </a:r>
            <a:r>
              <a:rPr lang="pl-PL" sz="1600" b="1" i="0" dirty="0" err="1">
                <a:effectLst/>
                <a:latin typeface="+mj-lt"/>
              </a:rPr>
              <a:t>improve</a:t>
            </a:r>
            <a:r>
              <a:rPr lang="pl-PL" sz="1600" b="1" i="0" dirty="0">
                <a:effectLst/>
                <a:latin typeface="+mj-lt"/>
              </a:rPr>
              <a:t> </a:t>
            </a:r>
            <a:r>
              <a:rPr lang="pl-PL" sz="1600" b="1" i="0" dirty="0" err="1">
                <a:effectLst/>
                <a:latin typeface="+mj-lt"/>
              </a:rPr>
              <a:t>its</a:t>
            </a:r>
            <a:r>
              <a:rPr lang="pl-PL" sz="1600" b="1" i="0" dirty="0">
                <a:effectLst/>
                <a:latin typeface="+mj-lt"/>
              </a:rPr>
              <a:t> products/services </a:t>
            </a:r>
            <a:r>
              <a:rPr lang="pl-PL" sz="1600" b="1" i="0" dirty="0" err="1">
                <a:effectLst/>
                <a:latin typeface="+mj-lt"/>
              </a:rPr>
              <a:t>based</a:t>
            </a:r>
            <a:r>
              <a:rPr lang="pl-PL" sz="1600" b="1" i="0" dirty="0">
                <a:effectLst/>
                <a:latin typeface="+mj-lt"/>
              </a:rPr>
              <a:t> on </a:t>
            </a:r>
            <a:r>
              <a:rPr lang="pl-PL" sz="1600" b="1" i="0" dirty="0" err="1">
                <a:effectLst/>
                <a:latin typeface="+mj-lt"/>
              </a:rPr>
              <a:t>new</a:t>
            </a:r>
            <a:r>
              <a:rPr lang="pl-PL" sz="1600" b="1" i="0" dirty="0">
                <a:effectLst/>
                <a:latin typeface="+mj-lt"/>
              </a:rPr>
              <a:t> </a:t>
            </a:r>
            <a:r>
              <a:rPr lang="pl-PL" sz="1600" b="1" i="0" dirty="0" err="1">
                <a:effectLst/>
                <a:latin typeface="+mj-lt"/>
              </a:rPr>
              <a:t>technologies</a:t>
            </a:r>
            <a:r>
              <a:rPr lang="pl-PL" sz="1600" b="1" i="0" dirty="0">
                <a:effectLst/>
                <a:latin typeface="+mj-lt"/>
              </a:rPr>
              <a:t>. </a:t>
            </a:r>
          </a:p>
          <a:p>
            <a:pPr indent="0" algn="l">
              <a:lnSpc>
                <a:spcPct val="114000"/>
              </a:lnSpc>
              <a:buNone/>
            </a:pPr>
            <a:r>
              <a:rPr lang="pl-PL" sz="1600" b="1" i="0" dirty="0">
                <a:effectLst/>
                <a:latin typeface="+mj-lt"/>
              </a:rPr>
              <a:t>TIC3: The firm </a:t>
            </a:r>
            <a:r>
              <a:rPr lang="pl-PL" sz="1600" b="1" i="0" dirty="0" err="1">
                <a:effectLst/>
                <a:latin typeface="+mj-lt"/>
              </a:rPr>
              <a:t>can</a:t>
            </a:r>
            <a:r>
              <a:rPr lang="pl-PL" sz="1600" b="1" i="0" dirty="0">
                <a:effectLst/>
                <a:latin typeface="+mj-lt"/>
              </a:rPr>
              <a:t> </a:t>
            </a:r>
            <a:r>
              <a:rPr lang="pl-PL" sz="1600" b="1" i="0" dirty="0" err="1">
                <a:effectLst/>
                <a:latin typeface="+mj-lt"/>
              </a:rPr>
              <a:t>effectively</a:t>
            </a:r>
            <a:r>
              <a:rPr lang="pl-PL" sz="1600" b="1" i="0" dirty="0">
                <a:effectLst/>
                <a:latin typeface="+mj-lt"/>
              </a:rPr>
              <a:t> </a:t>
            </a:r>
            <a:r>
              <a:rPr lang="pl-PL" sz="1600" b="1" i="0" dirty="0" err="1">
                <a:effectLst/>
                <a:latin typeface="+mj-lt"/>
              </a:rPr>
              <a:t>control</a:t>
            </a:r>
            <a:r>
              <a:rPr lang="pl-PL" sz="1600" b="1" i="0" dirty="0">
                <a:effectLst/>
                <a:latin typeface="+mj-lt"/>
              </a:rPr>
              <a:t> products/services’ </a:t>
            </a:r>
            <a:r>
              <a:rPr lang="pl-PL" sz="1600" b="1" i="0" dirty="0" err="1">
                <a:effectLst/>
                <a:latin typeface="+mj-lt"/>
              </a:rPr>
              <a:t>production</a:t>
            </a:r>
            <a:r>
              <a:rPr lang="pl-PL" sz="1600" b="1" i="0" dirty="0">
                <a:effectLst/>
                <a:latin typeface="+mj-lt"/>
              </a:rPr>
              <a:t> </a:t>
            </a:r>
            <a:r>
              <a:rPr lang="pl-PL" sz="1600" b="1" i="0" dirty="0" err="1">
                <a:effectLst/>
                <a:latin typeface="+mj-lt"/>
              </a:rPr>
              <a:t>time</a:t>
            </a:r>
            <a:r>
              <a:rPr lang="pl-PL" sz="1600" b="1" i="0" dirty="0">
                <a:effectLst/>
                <a:latin typeface="+mj-lt"/>
              </a:rPr>
              <a:t> to </a:t>
            </a:r>
            <a:r>
              <a:rPr lang="pl-PL" sz="1600" b="1" i="0" dirty="0" err="1">
                <a:effectLst/>
                <a:latin typeface="+mj-lt"/>
              </a:rPr>
              <a:t>meet</a:t>
            </a:r>
            <a:r>
              <a:rPr lang="pl-PL" sz="1600" b="1" i="0" dirty="0">
                <a:effectLst/>
                <a:latin typeface="+mj-lt"/>
              </a:rPr>
              <a:t> the </a:t>
            </a:r>
            <a:r>
              <a:rPr lang="pl-PL" sz="1600" b="1" i="0" dirty="0" err="1">
                <a:effectLst/>
                <a:latin typeface="+mj-lt"/>
              </a:rPr>
              <a:t>urgent</a:t>
            </a:r>
            <a:r>
              <a:rPr lang="pl-PL" sz="1600" b="1" i="0" dirty="0">
                <a:effectLst/>
                <a:latin typeface="+mj-lt"/>
              </a:rPr>
              <a:t> </a:t>
            </a:r>
            <a:r>
              <a:rPr lang="pl-PL" sz="1600" b="1" i="0" dirty="0" err="1">
                <a:effectLst/>
                <a:latin typeface="+mj-lt"/>
              </a:rPr>
              <a:t>demand</a:t>
            </a:r>
            <a:r>
              <a:rPr lang="pl-PL" sz="1600" b="1" i="0" dirty="0">
                <a:effectLst/>
                <a:latin typeface="+mj-lt"/>
              </a:rPr>
              <a:t>. </a:t>
            </a:r>
          </a:p>
          <a:p>
            <a:pPr indent="0" algn="l">
              <a:lnSpc>
                <a:spcPct val="114000"/>
              </a:lnSpc>
              <a:buNone/>
            </a:pPr>
            <a:r>
              <a:rPr lang="pl-PL" sz="1600" b="1" i="0" dirty="0">
                <a:effectLst/>
                <a:latin typeface="+mj-lt"/>
              </a:rPr>
              <a:t>TIC4: The firm </a:t>
            </a:r>
            <a:r>
              <a:rPr lang="pl-PL" sz="1600" b="1" i="0" dirty="0" err="1">
                <a:effectLst/>
                <a:latin typeface="+mj-lt"/>
              </a:rPr>
              <a:t>can</a:t>
            </a:r>
            <a:r>
              <a:rPr lang="pl-PL" sz="1600" b="1" i="0" dirty="0">
                <a:effectLst/>
                <a:latin typeface="+mj-lt"/>
              </a:rPr>
              <a:t> master and </a:t>
            </a:r>
            <a:r>
              <a:rPr lang="pl-PL" sz="1600" b="1" i="0" dirty="0" err="1">
                <a:effectLst/>
                <a:latin typeface="+mj-lt"/>
              </a:rPr>
              <a:t>adopt</a:t>
            </a:r>
            <a:r>
              <a:rPr lang="pl-PL" sz="1600" b="1" i="0" dirty="0">
                <a:effectLst/>
                <a:latin typeface="+mj-lt"/>
              </a:rPr>
              <a:t> </a:t>
            </a:r>
            <a:r>
              <a:rPr lang="pl-PL" sz="1600" b="1" i="0" dirty="0" err="1">
                <a:effectLst/>
                <a:latin typeface="+mj-lt"/>
              </a:rPr>
              <a:t>key</a:t>
            </a:r>
            <a:r>
              <a:rPr lang="pl-PL" sz="1600" b="1" i="0" dirty="0">
                <a:effectLst/>
                <a:latin typeface="+mj-lt"/>
              </a:rPr>
              <a:t> </a:t>
            </a:r>
            <a:r>
              <a:rPr lang="pl-PL" sz="1600" b="1" i="0" dirty="0" err="1">
                <a:effectLst/>
                <a:latin typeface="+mj-lt"/>
              </a:rPr>
              <a:t>advanced</a:t>
            </a:r>
            <a:r>
              <a:rPr lang="pl-PL" sz="1600" b="1" i="0" dirty="0">
                <a:effectLst/>
                <a:latin typeface="+mj-lt"/>
              </a:rPr>
              <a:t> </a:t>
            </a:r>
            <a:r>
              <a:rPr lang="pl-PL" sz="1600" b="1" i="0" dirty="0" err="1">
                <a:effectLst/>
                <a:latin typeface="+mj-lt"/>
              </a:rPr>
              <a:t>technologies</a:t>
            </a:r>
            <a:r>
              <a:rPr lang="pl-PL" sz="1600" b="1" i="0" dirty="0">
                <a:effectLst/>
                <a:latin typeface="+mj-lt"/>
              </a:rPr>
              <a:t> in the </a:t>
            </a:r>
            <a:r>
              <a:rPr lang="pl-PL" sz="1600" b="1" i="0" dirty="0" err="1">
                <a:effectLst/>
                <a:latin typeface="+mj-lt"/>
              </a:rPr>
              <a:t>industry</a:t>
            </a:r>
            <a:r>
              <a:rPr lang="pl-PL" sz="1600" b="1" i="0" dirty="0">
                <a:effectLst/>
                <a:latin typeface="+mj-lt"/>
              </a:rPr>
              <a:t>.  </a:t>
            </a:r>
          </a:p>
          <a:p>
            <a:pPr indent="0" algn="l">
              <a:lnSpc>
                <a:spcPct val="114000"/>
              </a:lnSpc>
              <a:buNone/>
            </a:pPr>
            <a:r>
              <a:rPr lang="pl-PL" sz="1600" b="1" i="0" dirty="0">
                <a:effectLst/>
                <a:latin typeface="+mj-lt"/>
              </a:rPr>
              <a:t>TIC5: The firm </a:t>
            </a:r>
            <a:r>
              <a:rPr lang="pl-PL" sz="1600" b="1" i="0" dirty="0" err="1">
                <a:effectLst/>
                <a:latin typeface="+mj-lt"/>
              </a:rPr>
              <a:t>has</a:t>
            </a:r>
            <a:r>
              <a:rPr lang="pl-PL" sz="1600" b="1" i="0" dirty="0">
                <a:effectLst/>
                <a:latin typeface="+mj-lt"/>
              </a:rPr>
              <a:t> </a:t>
            </a:r>
            <a:r>
              <a:rPr lang="pl-PL" sz="1600" b="1" i="0" dirty="0" err="1">
                <a:effectLst/>
                <a:latin typeface="+mj-lt"/>
              </a:rPr>
              <a:t>innovations</a:t>
            </a:r>
            <a:r>
              <a:rPr lang="pl-PL" sz="1600" b="1" i="0" dirty="0">
                <a:effectLst/>
                <a:latin typeface="+mj-lt"/>
              </a:rPr>
              <a:t> to </a:t>
            </a:r>
            <a:r>
              <a:rPr lang="pl-PL" sz="1600" b="1" i="0" dirty="0" err="1">
                <a:effectLst/>
                <a:latin typeface="+mj-lt"/>
              </a:rPr>
              <a:t>enhance</a:t>
            </a:r>
            <a:r>
              <a:rPr lang="pl-PL" sz="1600" b="1" i="0" dirty="0">
                <a:effectLst/>
                <a:latin typeface="+mj-lt"/>
              </a:rPr>
              <a:t> </a:t>
            </a:r>
            <a:r>
              <a:rPr lang="pl-PL" sz="1600" b="1" i="0" dirty="0" err="1">
                <a:effectLst/>
                <a:latin typeface="+mj-lt"/>
              </a:rPr>
              <a:t>production</a:t>
            </a:r>
            <a:r>
              <a:rPr lang="pl-PL" sz="1600" b="1" i="0" dirty="0">
                <a:effectLst/>
                <a:latin typeface="+mj-lt"/>
              </a:rPr>
              <a:t> </a:t>
            </a:r>
            <a:r>
              <a:rPr lang="pl-PL" sz="1600" b="1" i="0" dirty="0" err="1">
                <a:effectLst/>
                <a:latin typeface="+mj-lt"/>
              </a:rPr>
              <a:t>processes</a:t>
            </a:r>
            <a:r>
              <a:rPr lang="pl-PL" sz="1600" b="1" i="0" dirty="0">
                <a:effectLst/>
                <a:latin typeface="+mj-lt"/>
              </a:rPr>
              <a:t> and </a:t>
            </a:r>
            <a:r>
              <a:rPr lang="pl-PL" sz="1600" b="1" i="0" dirty="0" err="1">
                <a:effectLst/>
                <a:latin typeface="+mj-lt"/>
              </a:rPr>
              <a:t>internal</a:t>
            </a:r>
            <a:r>
              <a:rPr lang="pl-PL" sz="1600" b="1" i="0" dirty="0">
                <a:effectLst/>
                <a:latin typeface="+mj-lt"/>
              </a:rPr>
              <a:t> management </a:t>
            </a:r>
            <a:r>
              <a:rPr lang="pl-PL" sz="1600" b="1" i="0" dirty="0" err="1">
                <a:effectLst/>
                <a:latin typeface="+mj-lt"/>
              </a:rPr>
              <a:t>systems</a:t>
            </a:r>
            <a:r>
              <a:rPr lang="pl-PL" sz="1600" b="1" i="0" dirty="0">
                <a:effectLst/>
                <a:latin typeface="+mj-lt"/>
              </a:rPr>
              <a:t>. </a:t>
            </a:r>
          </a:p>
          <a:p>
            <a:pPr indent="0" algn="l">
              <a:lnSpc>
                <a:spcPct val="114000"/>
              </a:lnSpc>
              <a:buNone/>
            </a:pPr>
            <a:r>
              <a:rPr lang="pl-PL" sz="1600" b="1" i="0" dirty="0">
                <a:effectLst/>
                <a:latin typeface="+mj-lt"/>
              </a:rPr>
              <a:t>TIC6: The </a:t>
            </a:r>
            <a:r>
              <a:rPr lang="pl-PL" sz="1600" b="1" i="0" dirty="0" err="1">
                <a:effectLst/>
                <a:latin typeface="+mj-lt"/>
              </a:rPr>
              <a:t>firm’s</a:t>
            </a:r>
            <a:r>
              <a:rPr lang="pl-PL" sz="1600" b="1" i="0" dirty="0">
                <a:effectLst/>
                <a:latin typeface="+mj-lt"/>
              </a:rPr>
              <a:t> </a:t>
            </a:r>
            <a:r>
              <a:rPr lang="pl-PL" sz="1600" b="1" i="0" dirty="0" err="1">
                <a:effectLst/>
                <a:latin typeface="+mj-lt"/>
              </a:rPr>
              <a:t>technological</a:t>
            </a:r>
            <a:r>
              <a:rPr lang="pl-PL" sz="1600" b="1" i="0" dirty="0">
                <a:effectLst/>
                <a:latin typeface="+mj-lt"/>
              </a:rPr>
              <a:t> </a:t>
            </a:r>
            <a:r>
              <a:rPr lang="pl-PL" sz="1600" b="1" i="0" dirty="0" err="1">
                <a:effectLst/>
                <a:latin typeface="+mj-lt"/>
              </a:rPr>
              <a:t>capability</a:t>
            </a:r>
            <a:r>
              <a:rPr lang="pl-PL" sz="1600" b="1" i="0" dirty="0">
                <a:effectLst/>
                <a:latin typeface="+mj-lt"/>
              </a:rPr>
              <a:t> </a:t>
            </a:r>
            <a:r>
              <a:rPr lang="pl-PL" sz="1600" b="1" i="0" dirty="0" err="1">
                <a:effectLst/>
                <a:latin typeface="+mj-lt"/>
              </a:rPr>
              <a:t>allows</a:t>
            </a:r>
            <a:r>
              <a:rPr lang="pl-PL" sz="1600" b="1" i="0" dirty="0">
                <a:effectLst/>
                <a:latin typeface="+mj-lt"/>
              </a:rPr>
              <a:t> the </a:t>
            </a:r>
            <a:r>
              <a:rPr lang="pl-PL" sz="1600" b="1" i="0" dirty="0" err="1">
                <a:effectLst/>
                <a:latin typeface="+mj-lt"/>
              </a:rPr>
              <a:t>effective</a:t>
            </a:r>
            <a:r>
              <a:rPr lang="pl-PL" sz="1600" b="1" i="0" dirty="0">
                <a:effectLst/>
                <a:latin typeface="+mj-lt"/>
              </a:rPr>
              <a:t> </a:t>
            </a:r>
            <a:r>
              <a:rPr lang="pl-PL" sz="1600" b="1" i="0" dirty="0" err="1">
                <a:effectLst/>
                <a:latin typeface="+mj-lt"/>
              </a:rPr>
              <a:t>production</a:t>
            </a:r>
            <a:r>
              <a:rPr lang="pl-PL" sz="1600" b="1" i="0" dirty="0">
                <a:effectLst/>
                <a:latin typeface="+mj-lt"/>
              </a:rPr>
              <a:t> of products/services. </a:t>
            </a:r>
          </a:p>
          <a:p>
            <a:pPr indent="0" algn="l">
              <a:lnSpc>
                <a:spcPct val="114000"/>
              </a:lnSpc>
              <a:buNone/>
            </a:pPr>
            <a:r>
              <a:rPr lang="pl-PL" sz="1600" b="1" i="0" dirty="0">
                <a:effectLst/>
                <a:latin typeface="+mj-lt"/>
              </a:rPr>
              <a:t>TIC7: The </a:t>
            </a:r>
            <a:r>
              <a:rPr lang="pl-PL" sz="1600" b="1" i="0" dirty="0" err="1">
                <a:effectLst/>
                <a:latin typeface="+mj-lt"/>
              </a:rPr>
              <a:t>firm’s</a:t>
            </a:r>
            <a:r>
              <a:rPr lang="pl-PL" sz="1600" b="1" i="0" dirty="0">
                <a:effectLst/>
                <a:latin typeface="+mj-lt"/>
              </a:rPr>
              <a:t> </a:t>
            </a:r>
            <a:r>
              <a:rPr lang="pl-PL" sz="1600" b="1" i="0" dirty="0" err="1">
                <a:effectLst/>
                <a:latin typeface="+mj-lt"/>
              </a:rPr>
              <a:t>existing</a:t>
            </a:r>
            <a:r>
              <a:rPr lang="pl-PL" sz="1600" b="1" i="0" dirty="0">
                <a:effectLst/>
                <a:latin typeface="+mj-lt"/>
              </a:rPr>
              <a:t> </a:t>
            </a:r>
            <a:r>
              <a:rPr lang="pl-PL" sz="1600" b="1" i="0" dirty="0" err="1">
                <a:effectLst/>
                <a:latin typeface="+mj-lt"/>
              </a:rPr>
              <a:t>technology</a:t>
            </a:r>
            <a:r>
              <a:rPr lang="pl-PL" sz="1600" b="1" i="0" dirty="0">
                <a:effectLst/>
                <a:latin typeface="+mj-lt"/>
              </a:rPr>
              <a:t> and </a:t>
            </a:r>
            <a:r>
              <a:rPr lang="pl-PL" sz="1600" b="1" i="0" dirty="0" err="1">
                <a:effectLst/>
                <a:latin typeface="+mj-lt"/>
              </a:rPr>
              <a:t>process</a:t>
            </a:r>
            <a:r>
              <a:rPr lang="pl-PL" sz="1600" b="1" i="0" dirty="0">
                <a:effectLst/>
                <a:latin typeface="+mj-lt"/>
              </a:rPr>
              <a:t> </a:t>
            </a:r>
            <a:r>
              <a:rPr lang="pl-PL" sz="1600" b="1" i="0" dirty="0" err="1">
                <a:effectLst/>
                <a:latin typeface="+mj-lt"/>
              </a:rPr>
              <a:t>are</a:t>
            </a:r>
            <a:r>
              <a:rPr lang="pl-PL" sz="1600" b="1" i="0" dirty="0">
                <a:effectLst/>
                <a:latin typeface="+mj-lt"/>
              </a:rPr>
              <a:t> </a:t>
            </a:r>
            <a:r>
              <a:rPr lang="pl-PL" sz="1600" b="1" i="0" dirty="0" err="1">
                <a:effectLst/>
                <a:latin typeface="+mj-lt"/>
              </a:rPr>
              <a:t>environmentally</a:t>
            </a:r>
            <a:r>
              <a:rPr lang="pl-PL" sz="1600" b="1" i="0" dirty="0">
                <a:effectLst/>
                <a:latin typeface="+mj-lt"/>
              </a:rPr>
              <a:t> </a:t>
            </a:r>
            <a:r>
              <a:rPr lang="pl-PL" sz="1600" b="1" i="0" dirty="0" err="1">
                <a:effectLst/>
                <a:latin typeface="+mj-lt"/>
              </a:rPr>
              <a:t>friendly</a:t>
            </a:r>
            <a:r>
              <a:rPr lang="pl-PL" sz="1600" b="1" i="0" dirty="0">
                <a:effectLst/>
                <a:latin typeface="+mj-lt"/>
              </a:rPr>
              <a:t> and </a:t>
            </a:r>
            <a:r>
              <a:rPr lang="pl-PL" sz="1600" b="1" i="0" dirty="0" err="1">
                <a:effectLst/>
                <a:latin typeface="+mj-lt"/>
              </a:rPr>
              <a:t>cost-saving</a:t>
            </a:r>
            <a:r>
              <a:rPr lang="pl-PL" sz="1600" b="1" i="0" dirty="0">
                <a:effectLst/>
                <a:latin typeface="+mj-lt"/>
              </a:rPr>
              <a:t>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7595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433"/>
    </mc:Choice>
    <mc:Fallback>
      <p:transition spd="slow" advTm="54433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91A1F-34AE-EDC1-ED63-83A98C3ED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B631DDEB-F592-3143-47DC-B428C009248F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E4BB0B0A-80F0-74F7-F618-F996D8E535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27EC09E-DE01-DD68-9CF6-83CA2821B9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4003980-D94C-973E-F7DC-9345DD3184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E527B449-D5F0-FAA5-694E-6F367C261B32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7" name="Prostokąt 8">
            <a:extLst>
              <a:ext uri="{FF2B5EF4-FFF2-40B4-BE49-F238E27FC236}">
                <a16:creationId xmlns:a16="http://schemas.microsoft.com/office/drawing/2014/main" id="{B41EC976-AA77-57A4-E949-D5C6CFD69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3" y="522288"/>
            <a:ext cx="10648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Planning </a:t>
            </a:r>
            <a:r>
              <a:rPr lang="pl-PL" alt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Using </a:t>
            </a:r>
            <a:r>
              <a:rPr lang="pl-PL" alt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Structural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Equation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Modeling (3)</a:t>
            </a:r>
          </a:p>
        </p:txBody>
      </p:sp>
      <p:pic>
        <p:nvPicPr>
          <p:cNvPr id="18" name="Obraz 17" descr="File:Logo EUBA SK cmyk.jpg - Wikimedia Commons">
            <a:extLst>
              <a:ext uri="{FF2B5EF4-FFF2-40B4-BE49-F238E27FC236}">
                <a16:creationId xmlns:a16="http://schemas.microsoft.com/office/drawing/2014/main" id="{DAF2DA13-7E24-1D84-EBEF-CD4EAA4E35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pic>
        <p:nvPicPr>
          <p:cNvPr id="4" name="Obraz 3" descr="Research Center | BRU">
            <a:extLst>
              <a:ext uri="{FF2B5EF4-FFF2-40B4-BE49-F238E27FC236}">
                <a16:creationId xmlns:a16="http://schemas.microsoft.com/office/drawing/2014/main" id="{301A53E2-899C-2AF1-1F5B-2C257F2943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97A983F5-DC7E-058D-F27E-AE2B620E4C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82488" y="2145042"/>
            <a:ext cx="5500255" cy="3666837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81BD175C-4B33-1A6B-A90B-22EB827724C0}"/>
              </a:ext>
            </a:extLst>
          </p:cNvPr>
          <p:cNvSpPr txBox="1"/>
          <p:nvPr/>
        </p:nvSpPr>
        <p:spPr>
          <a:xfrm>
            <a:off x="590844" y="1336032"/>
            <a:ext cx="7694174" cy="5123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>
              <a:lnSpc>
                <a:spcPct val="114000"/>
              </a:lnSpc>
              <a:buNone/>
            </a:pPr>
            <a:r>
              <a:rPr lang="pl-PL" sz="2400" b="1" dirty="0" err="1">
                <a:latin typeface="+mj-lt"/>
              </a:rPr>
              <a:t>Sources</a:t>
            </a:r>
            <a:r>
              <a:rPr lang="pl-PL" sz="2400" b="1" dirty="0">
                <a:latin typeface="+mj-lt"/>
              </a:rPr>
              <a:t> of </a:t>
            </a:r>
            <a:r>
              <a:rPr lang="pl-PL" sz="2400" b="1" dirty="0" err="1">
                <a:latin typeface="+mj-lt"/>
              </a:rPr>
              <a:t>Measurement</a:t>
            </a:r>
            <a:r>
              <a:rPr lang="pl-PL" sz="2400" b="1" dirty="0">
                <a:latin typeface="+mj-lt"/>
              </a:rPr>
              <a:t> </a:t>
            </a:r>
            <a:r>
              <a:rPr lang="pl-PL" sz="2400" b="1" dirty="0" err="1">
                <a:latin typeface="+mj-lt"/>
              </a:rPr>
              <a:t>Scales</a:t>
            </a:r>
            <a:endParaRPr lang="pl-PL" sz="2400" b="1" dirty="0">
              <a:latin typeface="+mj-lt"/>
            </a:endParaRPr>
          </a:p>
          <a:p>
            <a:pPr marL="742950" lvl="1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b="1" dirty="0" err="1">
                <a:latin typeface="+mj-lt"/>
              </a:rPr>
              <a:t>Custom-developed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scales</a:t>
            </a:r>
            <a:endParaRPr lang="pl-PL" b="1" dirty="0">
              <a:latin typeface="+mj-lt"/>
            </a:endParaRPr>
          </a:p>
          <a:p>
            <a:pPr marL="742950" lvl="1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b="1" dirty="0" err="1">
                <a:latin typeface="+mj-lt"/>
              </a:rPr>
              <a:t>Scales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previously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validated</a:t>
            </a:r>
            <a:r>
              <a:rPr lang="pl-PL" b="1" dirty="0">
                <a:latin typeface="+mj-lt"/>
              </a:rPr>
              <a:t> in the </a:t>
            </a:r>
            <a:r>
              <a:rPr lang="pl-PL" b="1" dirty="0" err="1">
                <a:latin typeface="+mj-lt"/>
              </a:rPr>
              <a:t>literature</a:t>
            </a:r>
            <a:endParaRPr lang="pl-PL" b="1" dirty="0">
              <a:latin typeface="+mj-lt"/>
            </a:endParaRPr>
          </a:p>
          <a:p>
            <a:pPr indent="0" algn="l">
              <a:lnSpc>
                <a:spcPct val="114000"/>
              </a:lnSpc>
              <a:buNone/>
            </a:pPr>
            <a:r>
              <a:rPr lang="pl-PL" sz="2400" b="1" dirty="0" err="1">
                <a:latin typeface="+mj-lt"/>
              </a:rPr>
              <a:t>Custom-Developed</a:t>
            </a:r>
            <a:r>
              <a:rPr lang="pl-PL" sz="2400" b="1" dirty="0">
                <a:latin typeface="+mj-lt"/>
              </a:rPr>
              <a:t> </a:t>
            </a:r>
            <a:r>
              <a:rPr lang="pl-PL" sz="2400" b="1" dirty="0" err="1">
                <a:latin typeface="+mj-lt"/>
              </a:rPr>
              <a:t>Scales</a:t>
            </a:r>
            <a:endParaRPr lang="pl-PL" sz="2400" b="1" dirty="0">
              <a:latin typeface="+mj-lt"/>
            </a:endParaRPr>
          </a:p>
          <a:p>
            <a:pPr marL="742950" lvl="1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b="1" dirty="0" err="1">
                <a:latin typeface="+mj-lt"/>
              </a:rPr>
              <a:t>Acceptable</a:t>
            </a:r>
            <a:r>
              <a:rPr lang="pl-PL" b="1" dirty="0">
                <a:latin typeface="+mj-lt"/>
              </a:rPr>
              <a:t>, but </a:t>
            </a:r>
            <a:r>
              <a:rPr lang="pl-PL" b="1" dirty="0" err="1">
                <a:latin typeface="+mj-lt"/>
              </a:rPr>
              <a:t>this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should</a:t>
            </a:r>
            <a:r>
              <a:rPr lang="pl-PL" b="1" dirty="0">
                <a:latin typeface="+mj-lt"/>
              </a:rPr>
              <a:t> be </a:t>
            </a:r>
            <a:r>
              <a:rPr lang="pl-PL" b="1" dirty="0" err="1">
                <a:latin typeface="+mj-lt"/>
              </a:rPr>
              <a:t>explicitly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stated</a:t>
            </a:r>
            <a:r>
              <a:rPr lang="pl-PL" b="1" dirty="0">
                <a:latin typeface="+mj-lt"/>
              </a:rPr>
              <a:t> in the </a:t>
            </a:r>
            <a:r>
              <a:rPr lang="pl-PL" b="1" dirty="0" err="1">
                <a:latin typeface="+mj-lt"/>
              </a:rPr>
              <a:t>publication</a:t>
            </a:r>
            <a:endParaRPr lang="pl-PL" b="1" dirty="0">
              <a:latin typeface="+mj-lt"/>
            </a:endParaRPr>
          </a:p>
          <a:p>
            <a:pPr marL="742950" lvl="1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b="1" dirty="0" err="1">
                <a:latin typeface="+mj-lt"/>
              </a:rPr>
              <a:t>Risk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that</a:t>
            </a:r>
            <a:r>
              <a:rPr lang="pl-PL" b="1" dirty="0">
                <a:latin typeface="+mj-lt"/>
              </a:rPr>
              <a:t> the </a:t>
            </a:r>
            <a:r>
              <a:rPr lang="pl-PL" b="1" dirty="0" err="1">
                <a:latin typeface="+mj-lt"/>
              </a:rPr>
              <a:t>newly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developed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scale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may</a:t>
            </a:r>
            <a:r>
              <a:rPr lang="pl-PL" b="1" dirty="0">
                <a:latin typeface="+mj-lt"/>
              </a:rPr>
              <a:t> be </a:t>
            </a:r>
            <a:r>
              <a:rPr lang="pl-PL" b="1" dirty="0" err="1">
                <a:latin typeface="+mj-lt"/>
              </a:rPr>
              <a:t>inadequate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or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invalid</a:t>
            </a:r>
            <a:endParaRPr lang="pl-PL" b="1" dirty="0">
              <a:latin typeface="+mj-lt"/>
            </a:endParaRPr>
          </a:p>
          <a:p>
            <a:pPr marL="742950" lvl="1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latin typeface="+mj-lt"/>
              </a:rPr>
              <a:t>Developing </a:t>
            </a:r>
            <a:r>
              <a:rPr lang="pl-PL" b="1" dirty="0" err="1">
                <a:latin typeface="+mj-lt"/>
              </a:rPr>
              <a:t>new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scales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typically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requires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separate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studies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involving</a:t>
            </a:r>
            <a:r>
              <a:rPr lang="pl-PL" b="1" dirty="0">
                <a:latin typeface="+mj-lt"/>
              </a:rPr>
              <a:t>: </a:t>
            </a:r>
            <a:r>
              <a:rPr lang="pl-PL" b="1" dirty="0" err="1">
                <a:latin typeface="+mj-lt"/>
              </a:rPr>
              <a:t>expert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review</a:t>
            </a:r>
            <a:r>
              <a:rPr lang="pl-PL" b="1" dirty="0">
                <a:latin typeface="+mj-lt"/>
              </a:rPr>
              <a:t>, pilot </a:t>
            </a:r>
            <a:r>
              <a:rPr lang="pl-PL" b="1" dirty="0" err="1">
                <a:latin typeface="+mj-lt"/>
              </a:rPr>
              <a:t>testing</a:t>
            </a:r>
            <a:r>
              <a:rPr lang="pl-PL" b="1" dirty="0">
                <a:latin typeface="+mj-lt"/>
              </a:rPr>
              <a:t>, </a:t>
            </a:r>
            <a:r>
              <a:rPr lang="pl-PL" b="1" dirty="0" err="1">
                <a:latin typeface="+mj-lt"/>
              </a:rPr>
              <a:t>further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expert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evaluation</a:t>
            </a:r>
            <a:r>
              <a:rPr lang="pl-PL" b="1" dirty="0">
                <a:latin typeface="+mj-lt"/>
              </a:rPr>
              <a:t>, </a:t>
            </a:r>
            <a:r>
              <a:rPr lang="pl-PL" b="1" dirty="0" err="1">
                <a:latin typeface="+mj-lt"/>
              </a:rPr>
              <a:t>final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validation</a:t>
            </a:r>
            <a:endParaRPr lang="pl-PL" b="1" dirty="0">
              <a:latin typeface="+mj-lt"/>
            </a:endParaRPr>
          </a:p>
          <a:p>
            <a:pPr marL="742950" lvl="1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b="1" dirty="0" err="1">
                <a:latin typeface="+mj-lt"/>
              </a:rPr>
              <a:t>Adapting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existing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scales</a:t>
            </a:r>
            <a:r>
              <a:rPr lang="pl-PL" b="1" dirty="0">
                <a:latin typeface="+mj-lt"/>
              </a:rPr>
              <a:t> to a </a:t>
            </a:r>
            <a:r>
              <a:rPr lang="pl-PL" b="1" dirty="0" err="1">
                <a:latin typeface="+mj-lt"/>
              </a:rPr>
              <a:t>specific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national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context</a:t>
            </a:r>
            <a:r>
              <a:rPr lang="pl-PL" b="1" dirty="0">
                <a:latin typeface="+mj-lt"/>
              </a:rPr>
              <a:t> (</a:t>
            </a:r>
            <a:r>
              <a:rPr lang="pl-PL" b="1" dirty="0" err="1">
                <a:latin typeface="+mj-lt"/>
              </a:rPr>
              <a:t>e.g</a:t>
            </a:r>
            <a:r>
              <a:rPr lang="pl-PL" b="1" dirty="0">
                <a:latin typeface="+mj-lt"/>
              </a:rPr>
              <a:t>., </a:t>
            </a:r>
            <a:r>
              <a:rPr lang="pl-PL" b="1" dirty="0" err="1">
                <a:latin typeface="+mj-lt"/>
              </a:rPr>
              <a:t>language</a:t>
            </a:r>
            <a:r>
              <a:rPr lang="pl-PL" b="1" dirty="0">
                <a:latin typeface="+mj-lt"/>
              </a:rPr>
              <a:t> and </a:t>
            </a:r>
            <a:r>
              <a:rPr lang="pl-PL" b="1" dirty="0" err="1">
                <a:latin typeface="+mj-lt"/>
              </a:rPr>
              <a:t>culture</a:t>
            </a:r>
            <a:r>
              <a:rPr lang="pl-PL" b="1" dirty="0">
                <a:latin typeface="+mj-lt"/>
              </a:rPr>
              <a:t>) </a:t>
            </a:r>
            <a:r>
              <a:rPr lang="pl-PL" b="1" dirty="0" err="1">
                <a:latin typeface="+mj-lt"/>
              </a:rPr>
              <a:t>also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requires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separate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validation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studies</a:t>
            </a:r>
            <a:endParaRPr lang="pl-PL" b="1" dirty="0">
              <a:latin typeface="+mj-lt"/>
            </a:endParaRPr>
          </a:p>
          <a:p>
            <a:pPr indent="0" algn="l">
              <a:lnSpc>
                <a:spcPct val="114000"/>
              </a:lnSpc>
              <a:buNone/>
            </a:pPr>
            <a:r>
              <a:rPr lang="pl-PL" sz="2400" b="1" dirty="0" err="1">
                <a:latin typeface="+mj-lt"/>
              </a:rPr>
              <a:t>Validated</a:t>
            </a:r>
            <a:r>
              <a:rPr lang="pl-PL" sz="2400" b="1" dirty="0">
                <a:latin typeface="+mj-lt"/>
              </a:rPr>
              <a:t> </a:t>
            </a:r>
            <a:r>
              <a:rPr lang="pl-PL" sz="2400" b="1" dirty="0" err="1">
                <a:latin typeface="+mj-lt"/>
              </a:rPr>
              <a:t>Scales</a:t>
            </a:r>
            <a:endParaRPr lang="pl-PL" sz="2400" b="1" dirty="0">
              <a:latin typeface="+mj-lt"/>
            </a:endParaRPr>
          </a:p>
          <a:p>
            <a:pPr marL="800100" lvl="1" indent="-3429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latin typeface="+mj-lt"/>
              </a:rPr>
              <a:t>The dominant </a:t>
            </a:r>
            <a:r>
              <a:rPr lang="pl-PL" b="1" dirty="0" err="1">
                <a:latin typeface="+mj-lt"/>
              </a:rPr>
              <a:t>approach</a:t>
            </a:r>
            <a:r>
              <a:rPr lang="pl-PL" b="1" dirty="0">
                <a:latin typeface="+mj-lt"/>
              </a:rPr>
              <a:t> in </a:t>
            </a:r>
            <a:r>
              <a:rPr lang="pl-PL" b="1" dirty="0" err="1">
                <a:latin typeface="+mj-lt"/>
              </a:rPr>
              <a:t>research</a:t>
            </a:r>
            <a:r>
              <a:rPr lang="pl-PL" b="1" dirty="0">
                <a:latin typeface="+mj-lt"/>
              </a:rPr>
              <a:t> design</a:t>
            </a:r>
          </a:p>
          <a:p>
            <a:pPr marL="800100" lvl="1" indent="-3429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b="1" dirty="0" err="1">
                <a:latin typeface="+mj-lt"/>
              </a:rPr>
              <a:t>Identify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publications</a:t>
            </a:r>
            <a:r>
              <a:rPr lang="pl-PL" b="1" dirty="0">
                <a:latin typeface="+mj-lt"/>
              </a:rPr>
              <a:t> in </a:t>
            </a:r>
            <a:r>
              <a:rPr lang="pl-PL" b="1" dirty="0" err="1">
                <a:latin typeface="+mj-lt"/>
              </a:rPr>
              <a:t>which</a:t>
            </a:r>
            <a:r>
              <a:rPr lang="pl-PL" b="1" dirty="0">
                <a:latin typeface="+mj-lt"/>
              </a:rPr>
              <a:t> the </a:t>
            </a:r>
            <a:r>
              <a:rPr lang="pl-PL" b="1" dirty="0" err="1">
                <a:latin typeface="+mj-lt"/>
              </a:rPr>
              <a:t>scale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has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been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used</a:t>
            </a:r>
            <a:endParaRPr lang="pl-PL" b="1" dirty="0">
              <a:latin typeface="+mj-lt"/>
            </a:endParaRPr>
          </a:p>
          <a:p>
            <a:pPr marL="800100" lvl="1" indent="-3429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b="1" dirty="0" err="1">
                <a:latin typeface="+mj-lt"/>
              </a:rPr>
              <a:t>Review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citations</a:t>
            </a:r>
            <a:r>
              <a:rPr lang="pl-PL" b="1" dirty="0">
                <a:latin typeface="+mj-lt"/>
              </a:rPr>
              <a:t> of </a:t>
            </a:r>
            <a:r>
              <a:rPr lang="pl-PL" b="1" dirty="0" err="1">
                <a:latin typeface="+mj-lt"/>
              </a:rPr>
              <a:t>publications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that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have</a:t>
            </a:r>
            <a:r>
              <a:rPr lang="pl-PL" b="1" dirty="0">
                <a:latin typeface="+mj-lt"/>
              </a:rPr>
              <a:t> applied the </a:t>
            </a:r>
            <a:r>
              <a:rPr lang="pl-PL" b="1" dirty="0" err="1">
                <a:latin typeface="+mj-lt"/>
              </a:rPr>
              <a:t>scale</a:t>
            </a:r>
            <a:endParaRPr lang="pl-PL" b="1" i="0" dirty="0">
              <a:effectLst/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8639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205"/>
    </mc:Choice>
    <mc:Fallback>
      <p:transition spd="slow" advTm="74205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3EDE7-A6D5-1AA5-48D1-9FAB5EDC4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3D575DD0-594E-3086-5E34-D1993FDB0A62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313910C8-C829-B8B2-71A9-FBF7A9BAA7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C8C19DD-E042-3CDD-983C-078F4139D0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70F04EEA-A885-67D3-4997-76B498AE3F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3BA2C074-65D7-2BCE-32A4-58CB017FB4BA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7" name="Prostokąt 8">
            <a:extLst>
              <a:ext uri="{FF2B5EF4-FFF2-40B4-BE49-F238E27FC236}">
                <a16:creationId xmlns:a16="http://schemas.microsoft.com/office/drawing/2014/main" id="{8930CF23-D1FD-7883-69F2-9BBBE3646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3" y="522288"/>
            <a:ext cx="10648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Planning </a:t>
            </a:r>
            <a:r>
              <a:rPr lang="pl-PL" alt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Using </a:t>
            </a:r>
            <a:r>
              <a:rPr lang="pl-PL" alt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Structural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Equation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Modeling (4)</a:t>
            </a:r>
          </a:p>
        </p:txBody>
      </p:sp>
      <p:pic>
        <p:nvPicPr>
          <p:cNvPr id="18" name="Obraz 17" descr="File:Logo EUBA SK cmyk.jpg - Wikimedia Commons">
            <a:extLst>
              <a:ext uri="{FF2B5EF4-FFF2-40B4-BE49-F238E27FC236}">
                <a16:creationId xmlns:a16="http://schemas.microsoft.com/office/drawing/2014/main" id="{97755351-475E-127A-3C16-6F082DA981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pic>
        <p:nvPicPr>
          <p:cNvPr id="4" name="Obraz 3" descr="Research Center | BRU">
            <a:extLst>
              <a:ext uri="{FF2B5EF4-FFF2-40B4-BE49-F238E27FC236}">
                <a16:creationId xmlns:a16="http://schemas.microsoft.com/office/drawing/2014/main" id="{F9E7AB79-72CC-A8FC-11E8-94331C5CBC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DB9FD411-2E2E-D414-5856-18A69C87A279}"/>
              </a:ext>
            </a:extLst>
          </p:cNvPr>
          <p:cNvSpPr txBox="1"/>
          <p:nvPr/>
        </p:nvSpPr>
        <p:spPr>
          <a:xfrm>
            <a:off x="590843" y="1336032"/>
            <a:ext cx="8774829" cy="3965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>
              <a:lnSpc>
                <a:spcPct val="114000"/>
              </a:lnSpc>
              <a:buNone/>
            </a:pPr>
            <a:r>
              <a:rPr lang="pl-PL" sz="2400" b="1" dirty="0" err="1">
                <a:latin typeface="+mj-lt"/>
              </a:rPr>
              <a:t>After</a:t>
            </a:r>
            <a:r>
              <a:rPr lang="pl-PL" sz="2400" b="1" dirty="0">
                <a:latin typeface="+mj-lt"/>
              </a:rPr>
              <a:t> </a:t>
            </a:r>
            <a:r>
              <a:rPr lang="pl-PL" sz="2400" b="1" dirty="0" err="1">
                <a:latin typeface="+mj-lt"/>
              </a:rPr>
              <a:t>collecting</a:t>
            </a:r>
            <a:r>
              <a:rPr lang="pl-PL" sz="2400" b="1" dirty="0">
                <a:latin typeface="+mj-lt"/>
              </a:rPr>
              <a:t> the data, </a:t>
            </a:r>
            <a:r>
              <a:rPr lang="pl-PL" sz="2400" b="1" dirty="0" err="1">
                <a:latin typeface="+mj-lt"/>
              </a:rPr>
              <a:t>it</a:t>
            </a:r>
            <a:r>
              <a:rPr lang="pl-PL" sz="2400" b="1" dirty="0">
                <a:latin typeface="+mj-lt"/>
              </a:rPr>
              <a:t> </a:t>
            </a:r>
            <a:r>
              <a:rPr lang="pl-PL" sz="2400" b="1" dirty="0" err="1">
                <a:latin typeface="+mj-lt"/>
              </a:rPr>
              <a:t>is</a:t>
            </a:r>
            <a:r>
              <a:rPr lang="pl-PL" sz="2400" b="1" dirty="0">
                <a:latin typeface="+mj-lt"/>
              </a:rPr>
              <a:t> </a:t>
            </a:r>
            <a:r>
              <a:rPr lang="pl-PL" sz="2400" b="1" dirty="0" err="1">
                <a:latin typeface="+mj-lt"/>
              </a:rPr>
              <a:t>necessary</a:t>
            </a:r>
            <a:r>
              <a:rPr lang="pl-PL" sz="2400" b="1" dirty="0">
                <a:latin typeface="+mj-lt"/>
              </a:rPr>
              <a:t> to </a:t>
            </a:r>
            <a:r>
              <a:rPr lang="pl-PL" sz="2400" b="1" dirty="0" err="1">
                <a:latin typeface="+mj-lt"/>
              </a:rPr>
              <a:t>demonstrate</a:t>
            </a:r>
            <a:r>
              <a:rPr lang="pl-PL" sz="2400" b="1" dirty="0">
                <a:latin typeface="+mj-lt"/>
              </a:rPr>
              <a:t>:</a:t>
            </a:r>
          </a:p>
          <a:p>
            <a:pPr indent="0" algn="l">
              <a:lnSpc>
                <a:spcPct val="114000"/>
              </a:lnSpc>
              <a:buNone/>
            </a:pPr>
            <a:endParaRPr lang="pl-PL" sz="2400" b="1" dirty="0">
              <a:latin typeface="+mj-lt"/>
            </a:endParaRPr>
          </a:p>
          <a:p>
            <a:pPr indent="0" algn="l">
              <a:lnSpc>
                <a:spcPct val="114000"/>
              </a:lnSpc>
              <a:buNone/>
            </a:pPr>
            <a:r>
              <a:rPr lang="pl-PL" sz="2400" b="1" dirty="0">
                <a:latin typeface="+mj-lt"/>
              </a:rPr>
              <a:t>(1) </a:t>
            </a:r>
            <a:r>
              <a:rPr lang="pl-PL" sz="2400" b="1" dirty="0" err="1">
                <a:latin typeface="+mj-lt"/>
              </a:rPr>
              <a:t>Internal</a:t>
            </a:r>
            <a:r>
              <a:rPr lang="pl-PL" sz="2400" b="1" dirty="0">
                <a:latin typeface="+mj-lt"/>
              </a:rPr>
              <a:t> </a:t>
            </a:r>
            <a:r>
              <a:rPr lang="pl-PL" sz="2400" b="1" dirty="0" err="1">
                <a:latin typeface="+mj-lt"/>
              </a:rPr>
              <a:t>consistency</a:t>
            </a:r>
            <a:r>
              <a:rPr lang="pl-PL" sz="2400" b="1" dirty="0">
                <a:latin typeface="+mj-lt"/>
              </a:rPr>
              <a:t> of the </a:t>
            </a:r>
            <a:r>
              <a:rPr lang="pl-PL" sz="2400" b="1" dirty="0" err="1">
                <a:latin typeface="+mj-lt"/>
              </a:rPr>
              <a:t>construct</a:t>
            </a:r>
            <a:r>
              <a:rPr lang="pl-PL" sz="2400" b="1" dirty="0">
                <a:latin typeface="+mj-lt"/>
              </a:rPr>
              <a:t>:</a:t>
            </a:r>
          </a:p>
          <a:p>
            <a:pPr marL="742950" lvl="1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b="1" dirty="0" err="1">
                <a:latin typeface="+mj-lt"/>
              </a:rPr>
              <a:t>All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items</a:t>
            </a:r>
            <a:r>
              <a:rPr lang="pl-PL" b="1" dirty="0">
                <a:latin typeface="+mj-lt"/>
              </a:rPr>
              <a:t> (</a:t>
            </a:r>
            <a:r>
              <a:rPr lang="pl-PL" b="1" dirty="0" err="1">
                <a:latin typeface="+mj-lt"/>
              </a:rPr>
              <a:t>statements</a:t>
            </a:r>
            <a:r>
              <a:rPr lang="pl-PL" b="1" dirty="0">
                <a:latin typeface="+mj-lt"/>
              </a:rPr>
              <a:t>) </a:t>
            </a:r>
            <a:r>
              <a:rPr lang="pl-PL" b="1" dirty="0" err="1">
                <a:latin typeface="+mj-lt"/>
              </a:rPr>
              <a:t>adequately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reflect</a:t>
            </a:r>
            <a:r>
              <a:rPr lang="pl-PL" b="1" dirty="0">
                <a:latin typeface="+mj-lt"/>
              </a:rPr>
              <a:t> the </a:t>
            </a:r>
            <a:r>
              <a:rPr lang="pl-PL" b="1" dirty="0" err="1">
                <a:latin typeface="+mj-lt"/>
              </a:rPr>
              <a:t>construct</a:t>
            </a:r>
            <a:r>
              <a:rPr lang="pl-PL" b="1" dirty="0">
                <a:latin typeface="+mj-lt"/>
              </a:rPr>
              <a:t>.</a:t>
            </a:r>
          </a:p>
          <a:p>
            <a:pPr marL="742950" lvl="1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b="1" dirty="0" err="1">
                <a:latin typeface="+mj-lt"/>
              </a:rPr>
              <a:t>Use</a:t>
            </a:r>
            <a:r>
              <a:rPr lang="pl-PL" b="1" dirty="0">
                <a:latin typeface="+mj-lt"/>
              </a:rPr>
              <a:t> of </a:t>
            </a:r>
            <a:r>
              <a:rPr lang="pl-PL" b="1" dirty="0" err="1">
                <a:latin typeface="+mj-lt"/>
              </a:rPr>
              <a:t>Confirmatory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Factor</a:t>
            </a:r>
            <a:r>
              <a:rPr lang="pl-PL" b="1" dirty="0">
                <a:latin typeface="+mj-lt"/>
              </a:rPr>
              <a:t> Analysis (CFA).</a:t>
            </a:r>
          </a:p>
          <a:p>
            <a:pPr marL="742950" lvl="1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b="1" dirty="0" err="1">
                <a:latin typeface="+mj-lt"/>
              </a:rPr>
              <a:t>Factor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loading</a:t>
            </a:r>
            <a:r>
              <a:rPr lang="pl-PL" b="1" dirty="0">
                <a:latin typeface="+mj-lt"/>
              </a:rPr>
              <a:t> for </a:t>
            </a:r>
            <a:r>
              <a:rPr lang="pl-PL" b="1" dirty="0" err="1">
                <a:latin typeface="+mj-lt"/>
              </a:rPr>
              <a:t>each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item</a:t>
            </a:r>
            <a:r>
              <a:rPr lang="pl-PL" b="1" dirty="0">
                <a:latin typeface="+mj-lt"/>
              </a:rPr>
              <a:t> (</a:t>
            </a:r>
            <a:r>
              <a:rPr lang="pl-PL" b="1" dirty="0" err="1">
                <a:latin typeface="+mj-lt"/>
              </a:rPr>
              <a:t>preferably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above</a:t>
            </a:r>
            <a:r>
              <a:rPr lang="pl-PL" b="1" dirty="0">
                <a:latin typeface="+mj-lt"/>
              </a:rPr>
              <a:t> 0.7 and </a:t>
            </a:r>
            <a:r>
              <a:rPr lang="pl-PL" b="1" dirty="0" err="1">
                <a:latin typeface="+mj-lt"/>
              </a:rPr>
              <a:t>statistically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significant</a:t>
            </a:r>
            <a:r>
              <a:rPr lang="pl-PL" b="1" dirty="0">
                <a:latin typeface="+mj-lt"/>
              </a:rPr>
              <a:t>).</a:t>
            </a:r>
          </a:p>
          <a:p>
            <a:pPr marL="742950" lvl="1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b="1" dirty="0" err="1">
                <a:latin typeface="+mj-lt"/>
              </a:rPr>
              <a:t>Measures</a:t>
            </a:r>
            <a:r>
              <a:rPr lang="pl-PL" b="1" dirty="0">
                <a:latin typeface="+mj-lt"/>
              </a:rPr>
              <a:t> of </a:t>
            </a:r>
            <a:r>
              <a:rPr lang="pl-PL" b="1" dirty="0" err="1">
                <a:latin typeface="+mj-lt"/>
              </a:rPr>
              <a:t>construct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reliability</a:t>
            </a:r>
            <a:r>
              <a:rPr lang="pl-PL" b="1" dirty="0">
                <a:latin typeface="+mj-lt"/>
              </a:rPr>
              <a:t> and </a:t>
            </a:r>
            <a:r>
              <a:rPr lang="pl-PL" b="1" dirty="0" err="1">
                <a:latin typeface="+mj-lt"/>
              </a:rPr>
              <a:t>validity</a:t>
            </a:r>
            <a:r>
              <a:rPr lang="pl-PL" b="1" dirty="0">
                <a:latin typeface="+mj-lt"/>
              </a:rPr>
              <a:t> (</a:t>
            </a:r>
            <a:r>
              <a:rPr lang="pl-PL" b="1" dirty="0" err="1">
                <a:latin typeface="+mj-lt"/>
              </a:rPr>
              <a:t>e.g</a:t>
            </a:r>
            <a:r>
              <a:rPr lang="pl-PL" b="1" dirty="0">
                <a:latin typeface="+mj-lt"/>
              </a:rPr>
              <a:t>., </a:t>
            </a:r>
            <a:r>
              <a:rPr lang="pl-PL" b="1" dirty="0" err="1">
                <a:latin typeface="+mj-lt"/>
              </a:rPr>
              <a:t>Average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Variance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Extracted</a:t>
            </a:r>
            <a:r>
              <a:rPr lang="pl-PL" b="1" dirty="0">
                <a:latin typeface="+mj-lt"/>
              </a:rPr>
              <a:t> (AVE), </a:t>
            </a:r>
            <a:r>
              <a:rPr lang="pl-PL" b="1" dirty="0" err="1">
                <a:latin typeface="+mj-lt"/>
              </a:rPr>
              <a:t>Composite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Reliability</a:t>
            </a:r>
            <a:r>
              <a:rPr lang="pl-PL" b="1" dirty="0">
                <a:latin typeface="+mj-lt"/>
              </a:rPr>
              <a:t> (CR), </a:t>
            </a:r>
            <a:r>
              <a:rPr lang="pl-PL" b="1" dirty="0" err="1">
                <a:latin typeface="+mj-lt"/>
              </a:rPr>
              <a:t>Cronbach’s</a:t>
            </a:r>
            <a:r>
              <a:rPr lang="pl-PL" b="1" dirty="0">
                <a:latin typeface="+mj-lt"/>
              </a:rPr>
              <a:t> </a:t>
            </a:r>
            <a:r>
              <a:rPr lang="el-GR" b="1" dirty="0">
                <a:latin typeface="+mj-lt"/>
              </a:rPr>
              <a:t>α, </a:t>
            </a:r>
            <a:r>
              <a:rPr lang="pl-PL" b="1" dirty="0" err="1">
                <a:latin typeface="+mj-lt"/>
              </a:rPr>
              <a:t>McDonald’s</a:t>
            </a:r>
            <a:r>
              <a:rPr lang="pl-PL" b="1" dirty="0">
                <a:latin typeface="+mj-lt"/>
              </a:rPr>
              <a:t> </a:t>
            </a:r>
            <a:r>
              <a:rPr lang="el-GR" b="1" dirty="0">
                <a:latin typeface="+mj-lt"/>
              </a:rPr>
              <a:t>ω).</a:t>
            </a:r>
            <a:endParaRPr lang="pl-PL" b="1" dirty="0">
              <a:latin typeface="+mj-lt"/>
            </a:endParaRPr>
          </a:p>
          <a:p>
            <a:pPr lvl="1">
              <a:lnSpc>
                <a:spcPct val="114000"/>
              </a:lnSpc>
            </a:pPr>
            <a:endParaRPr lang="el-GR" b="1" dirty="0">
              <a:latin typeface="+mj-lt"/>
            </a:endParaRPr>
          </a:p>
          <a:p>
            <a:pPr indent="0" algn="l">
              <a:lnSpc>
                <a:spcPct val="114000"/>
              </a:lnSpc>
              <a:buNone/>
            </a:pPr>
            <a:r>
              <a:rPr lang="el-GR" sz="2400" b="1" dirty="0">
                <a:latin typeface="+mj-lt"/>
              </a:rPr>
              <a:t>(2) </a:t>
            </a:r>
            <a:r>
              <a:rPr lang="pl-PL" sz="2400" b="1" dirty="0" err="1">
                <a:latin typeface="+mj-lt"/>
              </a:rPr>
              <a:t>Distinctiveness</a:t>
            </a:r>
            <a:r>
              <a:rPr lang="pl-PL" sz="2400" b="1" dirty="0">
                <a:latin typeface="+mj-lt"/>
              </a:rPr>
              <a:t> of </a:t>
            </a:r>
            <a:r>
              <a:rPr lang="pl-PL" sz="2400" b="1" dirty="0" err="1">
                <a:latin typeface="+mj-lt"/>
              </a:rPr>
              <a:t>each</a:t>
            </a:r>
            <a:r>
              <a:rPr lang="pl-PL" sz="2400" b="1" dirty="0">
                <a:latin typeface="+mj-lt"/>
              </a:rPr>
              <a:t> </a:t>
            </a:r>
            <a:r>
              <a:rPr lang="pl-PL" sz="2400" b="1" dirty="0" err="1">
                <a:latin typeface="+mj-lt"/>
              </a:rPr>
              <a:t>construct</a:t>
            </a:r>
            <a:r>
              <a:rPr lang="pl-PL" sz="2400" b="1" dirty="0">
                <a:latin typeface="+mj-lt"/>
              </a:rPr>
              <a:t> (</a:t>
            </a:r>
            <a:r>
              <a:rPr lang="pl-PL" sz="2400" b="1" dirty="0" err="1">
                <a:latin typeface="+mj-lt"/>
              </a:rPr>
              <a:t>discriminant</a:t>
            </a:r>
            <a:r>
              <a:rPr lang="pl-PL" sz="2400" b="1" dirty="0">
                <a:latin typeface="+mj-lt"/>
              </a:rPr>
              <a:t> </a:t>
            </a:r>
            <a:r>
              <a:rPr lang="pl-PL" sz="2400" b="1" dirty="0" err="1">
                <a:latin typeface="+mj-lt"/>
              </a:rPr>
              <a:t>validity</a:t>
            </a:r>
            <a:r>
              <a:rPr lang="pl-PL" sz="2400" b="1" dirty="0">
                <a:latin typeface="+mj-lt"/>
              </a:rPr>
              <a:t>):</a:t>
            </a:r>
          </a:p>
          <a:p>
            <a:pPr marL="742950" lvl="1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latin typeface="+mj-lt"/>
              </a:rPr>
              <a:t>No </a:t>
            </a:r>
            <a:r>
              <a:rPr lang="pl-PL" b="1" dirty="0" err="1">
                <a:latin typeface="+mj-lt"/>
              </a:rPr>
              <a:t>excessively</a:t>
            </a:r>
            <a:r>
              <a:rPr lang="pl-PL" b="1" dirty="0">
                <a:latin typeface="+mj-lt"/>
              </a:rPr>
              <a:t> high </a:t>
            </a:r>
            <a:r>
              <a:rPr lang="pl-PL" b="1" dirty="0" err="1">
                <a:latin typeface="+mj-lt"/>
              </a:rPr>
              <a:t>correlations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between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constructs</a:t>
            </a:r>
            <a:r>
              <a:rPr lang="pl-PL" b="1" dirty="0">
                <a:latin typeface="+mj-lt"/>
              </a:rPr>
              <a:t>.</a:t>
            </a:r>
          </a:p>
        </p:txBody>
      </p:sp>
      <p:pic>
        <p:nvPicPr>
          <p:cNvPr id="13" name="Grafika 12" descr="Chemikalia kontur">
            <a:extLst>
              <a:ext uri="{FF2B5EF4-FFF2-40B4-BE49-F238E27FC236}">
                <a16:creationId xmlns:a16="http://schemas.microsoft.com/office/drawing/2014/main" id="{532124F2-0834-5B10-7BFF-E725A93D10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34118" y="3081764"/>
            <a:ext cx="2571110" cy="25711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6892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731"/>
    </mc:Choice>
    <mc:Fallback>
      <p:transition spd="slow" advTm="6373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1F78E-54F6-A505-AE25-3DD13B3FC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9BB4FAF3-0ACD-F064-A664-DC5A4075BEE3}"/>
              </a:ext>
            </a:extLst>
          </p:cNvPr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6" name="Obraz 5" descr="LOGO_PL">
            <a:extLst>
              <a:ext uri="{FF2B5EF4-FFF2-40B4-BE49-F238E27FC236}">
                <a16:creationId xmlns:a16="http://schemas.microsoft.com/office/drawing/2014/main" id="{525FE048-A10C-DD93-AF79-055619E29E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8" y="6429131"/>
            <a:ext cx="2552700" cy="33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EA58D1A-4744-A8DC-4231-27375D1F55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6683" y="6379601"/>
            <a:ext cx="571500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C4BA7D52-EC5A-339C-9A46-CBA0F52161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232" y="6365533"/>
            <a:ext cx="1388012" cy="50582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D9830534-C2DB-6401-1E65-08122AEF275C}"/>
              </a:ext>
            </a:extLst>
          </p:cNvPr>
          <p:cNvSpPr/>
          <p:nvPr/>
        </p:nvSpPr>
        <p:spPr>
          <a:xfrm>
            <a:off x="590843" y="759655"/>
            <a:ext cx="1294228" cy="506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7" name="Prostokąt 8">
            <a:extLst>
              <a:ext uri="{FF2B5EF4-FFF2-40B4-BE49-F238E27FC236}">
                <a16:creationId xmlns:a16="http://schemas.microsoft.com/office/drawing/2014/main" id="{F82FE158-E9CC-37D0-60DA-CC55F5928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3" y="522288"/>
            <a:ext cx="10648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Planning </a:t>
            </a:r>
            <a:r>
              <a:rPr lang="pl-PL" alt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Using </a:t>
            </a:r>
            <a:r>
              <a:rPr lang="pl-PL" alt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Structural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Equation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Modeling (5)</a:t>
            </a:r>
          </a:p>
        </p:txBody>
      </p:sp>
      <p:pic>
        <p:nvPicPr>
          <p:cNvPr id="18" name="Obraz 17" descr="File:Logo EUBA SK cmyk.jpg - Wikimedia Commons">
            <a:extLst>
              <a:ext uri="{FF2B5EF4-FFF2-40B4-BE49-F238E27FC236}">
                <a16:creationId xmlns:a16="http://schemas.microsoft.com/office/drawing/2014/main" id="{1DC48F4D-06D1-D657-A7FD-A997CF3B8F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6076" y="6403004"/>
            <a:ext cx="453081" cy="453081"/>
          </a:xfrm>
          <a:prstGeom prst="rect">
            <a:avLst/>
          </a:prstGeom>
        </p:spPr>
      </p:pic>
      <p:pic>
        <p:nvPicPr>
          <p:cNvPr id="4" name="Obraz 3" descr="Research Center | BRU">
            <a:extLst>
              <a:ext uri="{FF2B5EF4-FFF2-40B4-BE49-F238E27FC236}">
                <a16:creationId xmlns:a16="http://schemas.microsoft.com/office/drawing/2014/main" id="{55B828C7-A2ED-6CD5-1FA9-B444A9FD0F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0504" y="6422688"/>
            <a:ext cx="1203614" cy="426813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73FEDA39-8DCC-E98E-77FC-0973EB684D81}"/>
              </a:ext>
            </a:extLst>
          </p:cNvPr>
          <p:cNvSpPr txBox="1"/>
          <p:nvPr/>
        </p:nvSpPr>
        <p:spPr>
          <a:xfrm>
            <a:off x="590843" y="1336032"/>
            <a:ext cx="11102393" cy="4807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>
              <a:lnSpc>
                <a:spcPct val="114000"/>
              </a:lnSpc>
              <a:buNone/>
            </a:pPr>
            <a:r>
              <a:rPr lang="pl-PL" sz="2400" b="1" dirty="0" err="1">
                <a:latin typeface="+mj-lt"/>
              </a:rPr>
              <a:t>Conclusion</a:t>
            </a:r>
            <a:r>
              <a:rPr lang="pl-PL" sz="2400" b="1" dirty="0">
                <a:latin typeface="+mj-lt"/>
              </a:rPr>
              <a:t>: Great </a:t>
            </a:r>
            <a:r>
              <a:rPr lang="pl-PL" sz="2400" b="1" dirty="0" err="1">
                <a:latin typeface="+mj-lt"/>
              </a:rPr>
              <a:t>care</a:t>
            </a:r>
            <a:r>
              <a:rPr lang="pl-PL" sz="2400" b="1" dirty="0">
                <a:latin typeface="+mj-lt"/>
              </a:rPr>
              <a:t> </a:t>
            </a:r>
            <a:r>
              <a:rPr lang="pl-PL" sz="2400" b="1" dirty="0" err="1">
                <a:latin typeface="+mj-lt"/>
              </a:rPr>
              <a:t>must</a:t>
            </a:r>
            <a:r>
              <a:rPr lang="pl-PL" sz="2400" b="1" dirty="0">
                <a:latin typeface="+mj-lt"/>
              </a:rPr>
              <a:t> be </a:t>
            </a:r>
            <a:r>
              <a:rPr lang="pl-PL" sz="2400" b="1" dirty="0" err="1">
                <a:latin typeface="+mj-lt"/>
              </a:rPr>
              <a:t>taken</a:t>
            </a:r>
            <a:r>
              <a:rPr lang="pl-PL" sz="2400" b="1" dirty="0">
                <a:latin typeface="+mj-lt"/>
              </a:rPr>
              <a:t> </a:t>
            </a:r>
            <a:r>
              <a:rPr lang="pl-PL" sz="2400" b="1" dirty="0" err="1">
                <a:latin typeface="+mj-lt"/>
              </a:rPr>
              <a:t>when</a:t>
            </a:r>
            <a:r>
              <a:rPr lang="pl-PL" sz="2400" b="1" dirty="0">
                <a:latin typeface="+mj-lt"/>
              </a:rPr>
              <a:t> </a:t>
            </a:r>
            <a:r>
              <a:rPr lang="pl-PL" sz="2400" b="1" dirty="0" err="1">
                <a:latin typeface="+mj-lt"/>
              </a:rPr>
              <a:t>designing</a:t>
            </a:r>
            <a:r>
              <a:rPr lang="pl-PL" sz="2400" b="1" dirty="0">
                <a:latin typeface="+mj-lt"/>
              </a:rPr>
              <a:t> the </a:t>
            </a:r>
            <a:r>
              <a:rPr lang="pl-PL" sz="2400" b="1" dirty="0" err="1">
                <a:latin typeface="+mj-lt"/>
              </a:rPr>
              <a:t>survey</a:t>
            </a:r>
            <a:r>
              <a:rPr lang="pl-PL" sz="2400" b="1" dirty="0">
                <a:latin typeface="+mj-lt"/>
              </a:rPr>
              <a:t> </a:t>
            </a:r>
            <a:r>
              <a:rPr lang="pl-PL" sz="2400" b="1" dirty="0" err="1">
                <a:latin typeface="+mj-lt"/>
              </a:rPr>
              <a:t>questionnaire</a:t>
            </a:r>
            <a:r>
              <a:rPr lang="pl-PL" sz="2400" b="1" dirty="0">
                <a:latin typeface="+mj-lt"/>
              </a:rPr>
              <a:t>.</a:t>
            </a:r>
          </a:p>
          <a:p>
            <a:pPr marL="742950" lvl="1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latin typeface="+mj-lt"/>
              </a:rPr>
              <a:t>Data </a:t>
            </a:r>
            <a:r>
              <a:rPr lang="pl-PL" b="1" dirty="0" err="1">
                <a:latin typeface="+mj-lt"/>
              </a:rPr>
              <a:t>collection</a:t>
            </a:r>
            <a:r>
              <a:rPr lang="pl-PL" b="1" dirty="0">
                <a:latin typeface="+mj-lt"/>
              </a:rPr>
              <a:t>: </a:t>
            </a:r>
            <a:r>
              <a:rPr lang="pl-PL" b="1" dirty="0" err="1">
                <a:latin typeface="+mj-lt"/>
              </a:rPr>
              <a:t>Can</a:t>
            </a:r>
            <a:r>
              <a:rPr lang="pl-PL" b="1" dirty="0">
                <a:latin typeface="+mj-lt"/>
              </a:rPr>
              <a:t> be </a:t>
            </a:r>
            <a:r>
              <a:rPr lang="pl-PL" b="1" dirty="0" err="1">
                <a:latin typeface="+mj-lt"/>
              </a:rPr>
              <a:t>conducted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independently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or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through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platforms</a:t>
            </a:r>
            <a:r>
              <a:rPr lang="pl-PL" b="1" dirty="0">
                <a:latin typeface="+mj-lt"/>
              </a:rPr>
              <a:t> and </a:t>
            </a:r>
            <a:r>
              <a:rPr lang="pl-PL" b="1" dirty="0" err="1">
                <a:latin typeface="+mj-lt"/>
              </a:rPr>
              <a:t>research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agencies</a:t>
            </a:r>
            <a:r>
              <a:rPr lang="pl-PL" b="1" dirty="0">
                <a:latin typeface="+mj-lt"/>
              </a:rPr>
              <a:t>.</a:t>
            </a:r>
          </a:p>
          <a:p>
            <a:pPr>
              <a:lnSpc>
                <a:spcPct val="114000"/>
              </a:lnSpc>
            </a:pPr>
            <a:r>
              <a:rPr lang="pl-PL" sz="2400" b="1" dirty="0" err="1">
                <a:latin typeface="+mj-lt"/>
              </a:rPr>
              <a:t>Number</a:t>
            </a:r>
            <a:r>
              <a:rPr lang="pl-PL" sz="2400" b="1" dirty="0">
                <a:latin typeface="+mj-lt"/>
              </a:rPr>
              <a:t> of </a:t>
            </a:r>
            <a:r>
              <a:rPr lang="pl-PL" sz="2400" b="1" dirty="0" err="1">
                <a:latin typeface="+mj-lt"/>
              </a:rPr>
              <a:t>respondents</a:t>
            </a:r>
            <a:r>
              <a:rPr lang="pl-PL" sz="2400" b="1" dirty="0">
                <a:latin typeface="+mj-lt"/>
              </a:rPr>
              <a:t>:</a:t>
            </a:r>
          </a:p>
          <a:p>
            <a:pPr marL="742950" lvl="1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b="1" dirty="0" err="1">
                <a:latin typeface="+mj-lt"/>
              </a:rPr>
              <a:t>Formally</a:t>
            </a:r>
            <a:r>
              <a:rPr lang="pl-PL" b="1" dirty="0">
                <a:latin typeface="+mj-lt"/>
              </a:rPr>
              <a:t>: </a:t>
            </a:r>
            <a:r>
              <a:rPr lang="pl-PL" b="1" dirty="0" err="1">
                <a:latin typeface="+mj-lt"/>
              </a:rPr>
              <a:t>Number</a:t>
            </a:r>
            <a:r>
              <a:rPr lang="pl-PL" b="1" dirty="0">
                <a:latin typeface="+mj-lt"/>
              </a:rPr>
              <a:t> of </a:t>
            </a:r>
            <a:r>
              <a:rPr lang="pl-PL" b="1" dirty="0" err="1">
                <a:latin typeface="+mj-lt"/>
              </a:rPr>
              <a:t>items</a:t>
            </a:r>
            <a:r>
              <a:rPr lang="pl-PL" b="1" dirty="0">
                <a:latin typeface="+mj-lt"/>
              </a:rPr>
              <a:t> × 5 (minimum) </a:t>
            </a:r>
            <a:r>
              <a:rPr lang="pl-PL" b="1" dirty="0" err="1">
                <a:latin typeface="+mj-lt"/>
              </a:rPr>
              <a:t>or</a:t>
            </a:r>
            <a:r>
              <a:rPr lang="pl-PL" b="1" dirty="0">
                <a:latin typeface="+mj-lt"/>
              </a:rPr>
              <a:t> × 10.</a:t>
            </a:r>
          </a:p>
          <a:p>
            <a:pPr marL="742950" lvl="1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b="1" dirty="0" err="1">
                <a:latin typeface="+mj-lt"/>
              </a:rPr>
              <a:t>Practically</a:t>
            </a:r>
            <a:r>
              <a:rPr lang="pl-PL" b="1" dirty="0">
                <a:latin typeface="+mj-lt"/>
              </a:rPr>
              <a:t>: Minimum 200 </a:t>
            </a:r>
            <a:r>
              <a:rPr lang="pl-PL" b="1" dirty="0" err="1">
                <a:latin typeface="+mj-lt"/>
              </a:rPr>
              <a:t>respondents</a:t>
            </a:r>
            <a:r>
              <a:rPr lang="pl-PL" b="1" dirty="0">
                <a:latin typeface="+mj-lt"/>
              </a:rPr>
              <a:t>.</a:t>
            </a:r>
          </a:p>
          <a:p>
            <a:pPr indent="0" algn="l">
              <a:lnSpc>
                <a:spcPct val="114000"/>
              </a:lnSpc>
              <a:buNone/>
            </a:pPr>
            <a:r>
              <a:rPr lang="pl-PL" sz="2400" b="1" dirty="0">
                <a:latin typeface="+mj-lt"/>
              </a:rPr>
              <a:t>Respondent </a:t>
            </a:r>
            <a:r>
              <a:rPr lang="pl-PL" sz="2400" b="1" dirty="0" err="1">
                <a:latin typeface="+mj-lt"/>
              </a:rPr>
              <a:t>groups</a:t>
            </a:r>
            <a:r>
              <a:rPr lang="pl-PL" sz="2400" b="1" dirty="0">
                <a:latin typeface="+mj-lt"/>
              </a:rPr>
              <a:t>:</a:t>
            </a:r>
          </a:p>
          <a:p>
            <a:pPr marL="742950" lvl="1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latin typeface="+mj-lt"/>
              </a:rPr>
              <a:t>Consumer </a:t>
            </a:r>
            <a:r>
              <a:rPr lang="pl-PL" b="1" dirty="0" err="1">
                <a:latin typeface="+mj-lt"/>
              </a:rPr>
              <a:t>studies</a:t>
            </a:r>
            <a:r>
              <a:rPr lang="pl-PL" b="1" dirty="0">
                <a:latin typeface="+mj-lt"/>
              </a:rPr>
              <a:t> (</a:t>
            </a:r>
            <a:r>
              <a:rPr lang="pl-PL" b="1" dirty="0" err="1">
                <a:latin typeface="+mj-lt"/>
              </a:rPr>
              <a:t>including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employee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surveys</a:t>
            </a:r>
            <a:r>
              <a:rPr lang="pl-PL" b="1" dirty="0">
                <a:latin typeface="+mj-lt"/>
              </a:rPr>
              <a:t>): A </a:t>
            </a:r>
            <a:r>
              <a:rPr lang="pl-PL" b="1" dirty="0" err="1">
                <a:latin typeface="+mj-lt"/>
              </a:rPr>
              <a:t>sample</a:t>
            </a:r>
            <a:r>
              <a:rPr lang="pl-PL" b="1" dirty="0">
                <a:latin typeface="+mj-lt"/>
              </a:rPr>
              <a:t> of 200 </a:t>
            </a:r>
            <a:r>
              <a:rPr lang="pl-PL" b="1" dirty="0" err="1">
                <a:latin typeface="+mj-lt"/>
              </a:rPr>
              <a:t>would</a:t>
            </a:r>
            <a:r>
              <a:rPr lang="pl-PL" b="1" dirty="0">
                <a:latin typeface="+mj-lt"/>
              </a:rPr>
              <a:t> be </a:t>
            </a:r>
            <a:r>
              <a:rPr lang="pl-PL" b="1" dirty="0" err="1">
                <a:latin typeface="+mj-lt"/>
              </a:rPr>
              <a:t>too</a:t>
            </a:r>
            <a:r>
              <a:rPr lang="pl-PL" b="1" dirty="0">
                <a:latin typeface="+mj-lt"/>
              </a:rPr>
              <a:t> small for a </a:t>
            </a:r>
            <a:r>
              <a:rPr lang="pl-PL" b="1" dirty="0" err="1">
                <a:latin typeface="+mj-lt"/>
              </a:rPr>
              <a:t>prestigious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journal</a:t>
            </a:r>
            <a:r>
              <a:rPr lang="pl-PL" b="1" dirty="0">
                <a:latin typeface="+mj-lt"/>
              </a:rPr>
              <a:t> (</a:t>
            </a:r>
            <a:r>
              <a:rPr lang="pl-PL" b="1" dirty="0" err="1">
                <a:latin typeface="+mj-lt"/>
              </a:rPr>
              <a:t>some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author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guidelines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specify</a:t>
            </a:r>
            <a:r>
              <a:rPr lang="pl-PL" b="1" dirty="0">
                <a:latin typeface="+mj-lt"/>
              </a:rPr>
              <a:t> a minimum of 1,000 </a:t>
            </a:r>
            <a:r>
              <a:rPr lang="pl-PL" b="1" dirty="0" err="1">
                <a:latin typeface="+mj-lt"/>
              </a:rPr>
              <a:t>respondents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or</a:t>
            </a:r>
            <a:r>
              <a:rPr lang="pl-PL" b="1" dirty="0">
                <a:latin typeface="+mj-lt"/>
              </a:rPr>
              <a:t> data from </a:t>
            </a:r>
            <a:r>
              <a:rPr lang="pl-PL" b="1" dirty="0" err="1">
                <a:latin typeface="+mj-lt"/>
              </a:rPr>
              <a:t>two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countries</a:t>
            </a:r>
            <a:r>
              <a:rPr lang="pl-PL" b="1" dirty="0">
                <a:latin typeface="+mj-lt"/>
              </a:rPr>
              <a:t>); a </a:t>
            </a:r>
            <a:r>
              <a:rPr lang="pl-PL" b="1" dirty="0" err="1">
                <a:latin typeface="+mj-lt"/>
              </a:rPr>
              <a:t>more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realistic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sample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size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is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around</a:t>
            </a:r>
            <a:r>
              <a:rPr lang="pl-PL" b="1" dirty="0">
                <a:latin typeface="+mj-lt"/>
              </a:rPr>
              <a:t> 500.</a:t>
            </a:r>
          </a:p>
          <a:p>
            <a:pPr marL="742950" lvl="1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latin typeface="+mj-lt"/>
              </a:rPr>
              <a:t>It </a:t>
            </a:r>
            <a:r>
              <a:rPr lang="pl-PL" b="1" dirty="0" err="1">
                <a:latin typeface="+mj-lt"/>
              </a:rPr>
              <a:t>is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difficult</a:t>
            </a:r>
            <a:r>
              <a:rPr lang="pl-PL" b="1" dirty="0">
                <a:latin typeface="+mj-lt"/>
              </a:rPr>
              <a:t> to </a:t>
            </a:r>
            <a:r>
              <a:rPr lang="pl-PL" b="1" dirty="0" err="1">
                <a:latin typeface="+mj-lt"/>
              </a:rPr>
              <a:t>collect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such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large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samples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among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managers</a:t>
            </a:r>
            <a:r>
              <a:rPr lang="pl-PL" b="1" dirty="0">
                <a:latin typeface="+mj-lt"/>
              </a:rPr>
              <a:t> and </a:t>
            </a:r>
            <a:r>
              <a:rPr lang="pl-PL" b="1" dirty="0" err="1">
                <a:latin typeface="+mj-lt"/>
              </a:rPr>
              <a:t>highly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qualified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specialists</a:t>
            </a:r>
            <a:r>
              <a:rPr lang="pl-PL" b="1" dirty="0">
                <a:latin typeface="+mj-lt"/>
              </a:rPr>
              <a:t>.</a:t>
            </a:r>
          </a:p>
          <a:p>
            <a:pPr marL="742950" lvl="1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latin typeface="+mj-lt"/>
              </a:rPr>
              <a:t>SEM model </a:t>
            </a:r>
            <a:r>
              <a:rPr lang="pl-PL" b="1" dirty="0" err="1">
                <a:latin typeface="+mj-lt"/>
              </a:rPr>
              <a:t>quality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measures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are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sensitive</a:t>
            </a:r>
            <a:r>
              <a:rPr lang="pl-PL" b="1" dirty="0">
                <a:latin typeface="+mj-lt"/>
              </a:rPr>
              <a:t> to the </a:t>
            </a:r>
            <a:r>
              <a:rPr lang="pl-PL" b="1" dirty="0" err="1">
                <a:latin typeface="+mj-lt"/>
              </a:rPr>
              <a:t>number</a:t>
            </a:r>
            <a:r>
              <a:rPr lang="pl-PL" b="1" dirty="0">
                <a:latin typeface="+mj-lt"/>
              </a:rPr>
              <a:t> of </a:t>
            </a:r>
            <a:r>
              <a:rPr lang="pl-PL" b="1" dirty="0" err="1">
                <a:latin typeface="+mj-lt"/>
              </a:rPr>
              <a:t>respondents</a:t>
            </a:r>
            <a:r>
              <a:rPr lang="pl-PL" b="1" dirty="0">
                <a:latin typeface="+mj-lt"/>
              </a:rPr>
              <a:t>.</a:t>
            </a:r>
          </a:p>
          <a:p>
            <a:pPr marL="742950" lvl="1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latin typeface="+mj-lt"/>
              </a:rPr>
              <a:t>CB-SEM (</a:t>
            </a:r>
            <a:r>
              <a:rPr lang="pl-PL" b="1" dirty="0" err="1">
                <a:latin typeface="+mj-lt"/>
              </a:rPr>
              <a:t>Covariance-Based</a:t>
            </a:r>
            <a:r>
              <a:rPr lang="pl-PL" b="1" dirty="0">
                <a:latin typeface="+mj-lt"/>
              </a:rPr>
              <a:t> SEM) </a:t>
            </a:r>
            <a:r>
              <a:rPr lang="pl-PL" b="1" dirty="0" err="1">
                <a:latin typeface="+mj-lt"/>
              </a:rPr>
              <a:t>dominates</a:t>
            </a:r>
            <a:r>
              <a:rPr lang="pl-PL" b="1" dirty="0">
                <a:latin typeface="+mj-lt"/>
              </a:rPr>
              <a:t> in </a:t>
            </a:r>
            <a:r>
              <a:rPr lang="pl-PL" b="1" dirty="0" err="1">
                <a:latin typeface="+mj-lt"/>
              </a:rPr>
              <a:t>consumer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research</a:t>
            </a:r>
            <a:r>
              <a:rPr lang="pl-PL" b="1" dirty="0">
                <a:latin typeface="+mj-lt"/>
              </a:rPr>
              <a:t>, </a:t>
            </a:r>
            <a:r>
              <a:rPr lang="pl-PL" b="1" dirty="0" err="1">
                <a:latin typeface="+mj-lt"/>
              </a:rPr>
              <a:t>whereas</a:t>
            </a:r>
            <a:r>
              <a:rPr lang="pl-PL" b="1" dirty="0">
                <a:latin typeface="+mj-lt"/>
              </a:rPr>
              <a:t> PLS-SEM (</a:t>
            </a:r>
            <a:r>
              <a:rPr lang="pl-PL" b="1" dirty="0" err="1">
                <a:latin typeface="+mj-lt"/>
              </a:rPr>
              <a:t>Partial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Least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Squares</a:t>
            </a:r>
            <a:r>
              <a:rPr lang="pl-PL" b="1" dirty="0">
                <a:latin typeface="+mj-lt"/>
              </a:rPr>
              <a:t> SEM) </a:t>
            </a:r>
            <a:r>
              <a:rPr lang="pl-PL" b="1" dirty="0" err="1">
                <a:latin typeface="+mj-lt"/>
              </a:rPr>
              <a:t>is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more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commonly</a:t>
            </a:r>
            <a:r>
              <a:rPr lang="pl-PL" b="1" dirty="0">
                <a:latin typeface="+mj-lt"/>
              </a:rPr>
              <a:t> </a:t>
            </a:r>
            <a:r>
              <a:rPr lang="pl-PL" b="1" dirty="0" err="1">
                <a:latin typeface="+mj-lt"/>
              </a:rPr>
              <a:t>used</a:t>
            </a:r>
            <a:r>
              <a:rPr lang="pl-PL" b="1" dirty="0">
                <a:latin typeface="+mj-lt"/>
              </a:rPr>
              <a:t> with </a:t>
            </a:r>
            <a:r>
              <a:rPr lang="pl-PL" b="1" dirty="0" err="1">
                <a:latin typeface="+mj-lt"/>
              </a:rPr>
              <a:t>smaller</a:t>
            </a:r>
            <a:r>
              <a:rPr lang="pl-PL" b="1" dirty="0">
                <a:latin typeface="+mj-lt"/>
              </a:rPr>
              <a:t> respondent </a:t>
            </a:r>
            <a:r>
              <a:rPr lang="pl-PL" b="1" dirty="0" err="1">
                <a:latin typeface="+mj-lt"/>
              </a:rPr>
              <a:t>groups</a:t>
            </a:r>
            <a:r>
              <a:rPr lang="pl-PL" b="1" dirty="0">
                <a:latin typeface="+mj-lt"/>
              </a:rPr>
              <a:t>, </a:t>
            </a:r>
            <a:r>
              <a:rPr lang="pl-PL" b="1" dirty="0" err="1">
                <a:latin typeface="+mj-lt"/>
              </a:rPr>
              <a:t>e.g</a:t>
            </a:r>
            <a:r>
              <a:rPr lang="pl-PL" b="1" dirty="0">
                <a:latin typeface="+mj-lt"/>
              </a:rPr>
              <a:t>., 200–300 </a:t>
            </a:r>
            <a:r>
              <a:rPr lang="pl-PL" b="1" dirty="0" err="1">
                <a:latin typeface="+mj-lt"/>
              </a:rPr>
              <a:t>participants</a:t>
            </a:r>
            <a:r>
              <a:rPr lang="pl-PL" b="1" dirty="0">
                <a:latin typeface="+mj-lt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9483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068"/>
    </mc:Choice>
    <mc:Fallback>
      <p:transition spd="slow" advTm="70068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8|15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8|10.2|14.5|15|10|15.3|1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1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1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1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1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1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4.2|15.2"/>
</p:tagLst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989EE9CE400174491FB43F4735CDF6B" ma:contentTypeVersion="7" ma:contentTypeDescription="Utwórz nowy dokument." ma:contentTypeScope="" ma:versionID="382fa8ab6e1b124d8fbb109036c155bc">
  <xsd:schema xmlns:xsd="http://www.w3.org/2001/XMLSchema" xmlns:xs="http://www.w3.org/2001/XMLSchema" xmlns:p="http://schemas.microsoft.com/office/2006/metadata/properties" xmlns:ns2="6c6c69c5-5c71-40a0-8777-e4f2cbffa1de" targetNamespace="http://schemas.microsoft.com/office/2006/metadata/properties" ma:root="true" ma:fieldsID="06fe9cf6649f4b614e018819a95d422c" ns2:_="">
    <xsd:import namespace="6c6c69c5-5c71-40a0-8777-e4f2cbffa1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6c69c5-5c71-40a0-8777-e4f2cbffa1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F22BA2C-BE16-4069-B591-81ADCA603DD2}"/>
</file>

<file path=customXml/itemProps2.xml><?xml version="1.0" encoding="utf-8"?>
<ds:datastoreItem xmlns:ds="http://schemas.openxmlformats.org/officeDocument/2006/customXml" ds:itemID="{BF98D1F5-479C-48E6-A2DE-FF18CB591306}"/>
</file>

<file path=customXml/itemProps3.xml><?xml version="1.0" encoding="utf-8"?>
<ds:datastoreItem xmlns:ds="http://schemas.openxmlformats.org/officeDocument/2006/customXml" ds:itemID="{D92DBF8D-0D94-4FB2-970C-7EAE424D911B}"/>
</file>

<file path=docProps/app.xml><?xml version="1.0" encoding="utf-8"?>
<Properties xmlns="http://schemas.openxmlformats.org/officeDocument/2006/extended-properties" xmlns:vt="http://schemas.openxmlformats.org/officeDocument/2006/docPropsVTypes">
  <TotalTime>8144</TotalTime>
  <Words>890</Words>
  <Application>Microsoft Macintosh PowerPoint</Application>
  <PresentationFormat>Panoramiczny</PresentationFormat>
  <Paragraphs>107</Paragraphs>
  <Slides>12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8" baseType="lpstr">
      <vt:lpstr>Aptos</vt:lpstr>
      <vt:lpstr>Arial</vt:lpstr>
      <vt:lpstr>Grandview Display</vt:lpstr>
      <vt:lpstr>Segoe UI Symbol</vt:lpstr>
      <vt:lpstr>Times New Roman</vt:lpstr>
      <vt:lpstr>DashVTI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Michał Dąbrowski</dc:creator>
  <cp:lastModifiedBy>Katarzyna Mroczek-Dąbrowska</cp:lastModifiedBy>
  <cp:revision>157</cp:revision>
  <dcterms:created xsi:type="dcterms:W3CDTF">2025-08-04T11:19:09Z</dcterms:created>
  <dcterms:modified xsi:type="dcterms:W3CDTF">2026-08-17T07:49:32Z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0x010100E989EE9CE400174491FB43F4735CDF6B</vt:lpwstr>
  </property>
</Properties>
</file>